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Lst>
  <p:notesMasterIdLst>
    <p:notesMasterId r:id="rId342"/>
  </p:notesMasterIdLst>
  <p:sldIdLst>
    <p:sldId id="257" r:id="rId3"/>
    <p:sldId id="597" r:id="rId4"/>
    <p:sldId id="627" r:id="rId5"/>
    <p:sldId id="628" r:id="rId6"/>
    <p:sldId id="660" r:id="rId7"/>
    <p:sldId id="599" r:id="rId8"/>
    <p:sldId id="600" r:id="rId9"/>
    <p:sldId id="601" r:id="rId10"/>
    <p:sldId id="602" r:id="rId11"/>
    <p:sldId id="603" r:id="rId12"/>
    <p:sldId id="625" r:id="rId13"/>
    <p:sldId id="631" r:id="rId14"/>
    <p:sldId id="656" r:id="rId15"/>
    <p:sldId id="684" r:id="rId16"/>
    <p:sldId id="685" r:id="rId17"/>
    <p:sldId id="605" r:id="rId18"/>
    <p:sldId id="657" r:id="rId19"/>
    <p:sldId id="658" r:id="rId20"/>
    <p:sldId id="606" r:id="rId21"/>
    <p:sldId id="650" r:id="rId22"/>
    <p:sldId id="651" r:id="rId23"/>
    <p:sldId id="652" r:id="rId24"/>
    <p:sldId id="653" r:id="rId25"/>
    <p:sldId id="654" r:id="rId26"/>
    <p:sldId id="655" r:id="rId27"/>
    <p:sldId id="659" r:id="rId28"/>
    <p:sldId id="681" r:id="rId29"/>
    <p:sldId id="682" r:id="rId30"/>
    <p:sldId id="683" r:id="rId31"/>
    <p:sldId id="686" r:id="rId32"/>
    <p:sldId id="258" r:id="rId33"/>
    <p:sldId id="259"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 id="275" r:id="rId50"/>
    <p:sldId id="276" r:id="rId51"/>
    <p:sldId id="277" r:id="rId52"/>
    <p:sldId id="278" r:id="rId53"/>
    <p:sldId id="279" r:id="rId54"/>
    <p:sldId id="280" r:id="rId55"/>
    <p:sldId id="281" r:id="rId56"/>
    <p:sldId id="282" r:id="rId57"/>
    <p:sldId id="283" r:id="rId58"/>
    <p:sldId id="284" r:id="rId59"/>
    <p:sldId id="285" r:id="rId60"/>
    <p:sldId id="286" r:id="rId61"/>
    <p:sldId id="687" r:id="rId62"/>
    <p:sldId id="287" r:id="rId63"/>
    <p:sldId id="288" r:id="rId64"/>
    <p:sldId id="289" r:id="rId65"/>
    <p:sldId id="290" r:id="rId66"/>
    <p:sldId id="291" r:id="rId67"/>
    <p:sldId id="292" r:id="rId68"/>
    <p:sldId id="310" r:id="rId69"/>
    <p:sldId id="311" r:id="rId70"/>
    <p:sldId id="312" r:id="rId71"/>
    <p:sldId id="313" r:id="rId72"/>
    <p:sldId id="297" r:id="rId73"/>
    <p:sldId id="298" r:id="rId74"/>
    <p:sldId id="299" r:id="rId75"/>
    <p:sldId id="300" r:id="rId76"/>
    <p:sldId id="301" r:id="rId77"/>
    <p:sldId id="302" r:id="rId78"/>
    <p:sldId id="303" r:id="rId79"/>
    <p:sldId id="304" r:id="rId80"/>
    <p:sldId id="305" r:id="rId81"/>
    <p:sldId id="306" r:id="rId82"/>
    <p:sldId id="307" r:id="rId83"/>
    <p:sldId id="308" r:id="rId84"/>
    <p:sldId id="309" r:id="rId85"/>
    <p:sldId id="688" r:id="rId86"/>
    <p:sldId id="397" r:id="rId87"/>
    <p:sldId id="399" r:id="rId88"/>
    <p:sldId id="400" r:id="rId89"/>
    <p:sldId id="401" r:id="rId90"/>
    <p:sldId id="402" r:id="rId91"/>
    <p:sldId id="403" r:id="rId92"/>
    <p:sldId id="404" r:id="rId93"/>
    <p:sldId id="501" r:id="rId94"/>
    <p:sldId id="502" r:id="rId95"/>
    <p:sldId id="500" r:id="rId96"/>
    <p:sldId id="504" r:id="rId97"/>
    <p:sldId id="505" r:id="rId98"/>
    <p:sldId id="506" r:id="rId99"/>
    <p:sldId id="507" r:id="rId100"/>
    <p:sldId id="508" r:id="rId101"/>
    <p:sldId id="509" r:id="rId102"/>
    <p:sldId id="510" r:id="rId103"/>
    <p:sldId id="511" r:id="rId104"/>
    <p:sldId id="512" r:id="rId105"/>
    <p:sldId id="513" r:id="rId106"/>
    <p:sldId id="517" r:id="rId107"/>
    <p:sldId id="518" r:id="rId108"/>
    <p:sldId id="519" r:id="rId109"/>
    <p:sldId id="520" r:id="rId110"/>
    <p:sldId id="521" r:id="rId111"/>
    <p:sldId id="522" r:id="rId112"/>
    <p:sldId id="524" r:id="rId113"/>
    <p:sldId id="525" r:id="rId114"/>
    <p:sldId id="526" r:id="rId115"/>
    <p:sldId id="527" r:id="rId116"/>
    <p:sldId id="528" r:id="rId117"/>
    <p:sldId id="529" r:id="rId118"/>
    <p:sldId id="530" r:id="rId119"/>
    <p:sldId id="531" r:id="rId120"/>
    <p:sldId id="532" r:id="rId121"/>
    <p:sldId id="533" r:id="rId122"/>
    <p:sldId id="534" r:id="rId123"/>
    <p:sldId id="535" r:id="rId124"/>
    <p:sldId id="536" r:id="rId125"/>
    <p:sldId id="537" r:id="rId126"/>
    <p:sldId id="538" r:id="rId127"/>
    <p:sldId id="539" r:id="rId128"/>
    <p:sldId id="540" r:id="rId129"/>
    <p:sldId id="541" r:id="rId130"/>
    <p:sldId id="542" r:id="rId131"/>
    <p:sldId id="543" r:id="rId132"/>
    <p:sldId id="544" r:id="rId133"/>
    <p:sldId id="551" r:id="rId134"/>
    <p:sldId id="552" r:id="rId135"/>
    <p:sldId id="553" r:id="rId136"/>
    <p:sldId id="554" r:id="rId137"/>
    <p:sldId id="555" r:id="rId138"/>
    <p:sldId id="556" r:id="rId139"/>
    <p:sldId id="557" r:id="rId140"/>
    <p:sldId id="558" r:id="rId141"/>
    <p:sldId id="559" r:id="rId142"/>
    <p:sldId id="689" r:id="rId143"/>
    <p:sldId id="463" r:id="rId144"/>
    <p:sldId id="464" r:id="rId145"/>
    <p:sldId id="465" r:id="rId146"/>
    <p:sldId id="466" r:id="rId147"/>
    <p:sldId id="467" r:id="rId148"/>
    <p:sldId id="468" r:id="rId149"/>
    <p:sldId id="690" r:id="rId150"/>
    <p:sldId id="469" r:id="rId151"/>
    <p:sldId id="470" r:id="rId152"/>
    <p:sldId id="473" r:id="rId153"/>
    <p:sldId id="604" r:id="rId154"/>
    <p:sldId id="691" r:id="rId155"/>
    <p:sldId id="692" r:id="rId156"/>
    <p:sldId id="607" r:id="rId157"/>
    <p:sldId id="608" r:id="rId158"/>
    <p:sldId id="609" r:id="rId159"/>
    <p:sldId id="610" r:id="rId160"/>
    <p:sldId id="611" r:id="rId161"/>
    <p:sldId id="612" r:id="rId162"/>
    <p:sldId id="613" r:id="rId163"/>
    <p:sldId id="614" r:id="rId164"/>
    <p:sldId id="615" r:id="rId165"/>
    <p:sldId id="616" r:id="rId166"/>
    <p:sldId id="617" r:id="rId167"/>
    <p:sldId id="618" r:id="rId168"/>
    <p:sldId id="619" r:id="rId169"/>
    <p:sldId id="620" r:id="rId170"/>
    <p:sldId id="621" r:id="rId171"/>
    <p:sldId id="622" r:id="rId172"/>
    <p:sldId id="623" r:id="rId173"/>
    <p:sldId id="624" r:id="rId174"/>
    <p:sldId id="693" r:id="rId175"/>
    <p:sldId id="626" r:id="rId176"/>
    <p:sldId id="694" r:id="rId177"/>
    <p:sldId id="695" r:id="rId178"/>
    <p:sldId id="629" r:id="rId179"/>
    <p:sldId id="630" r:id="rId180"/>
    <p:sldId id="633" r:id="rId181"/>
    <p:sldId id="696" r:id="rId182"/>
    <p:sldId id="632" r:id="rId183"/>
    <p:sldId id="634" r:id="rId184"/>
    <p:sldId id="697" r:id="rId185"/>
    <p:sldId id="475" r:id="rId186"/>
    <p:sldId id="476" r:id="rId187"/>
    <p:sldId id="477" r:id="rId188"/>
    <p:sldId id="478" r:id="rId189"/>
    <p:sldId id="479" r:id="rId190"/>
    <p:sldId id="480" r:id="rId191"/>
    <p:sldId id="481" r:id="rId192"/>
    <p:sldId id="482" r:id="rId193"/>
    <p:sldId id="483" r:id="rId194"/>
    <p:sldId id="484" r:id="rId195"/>
    <p:sldId id="485" r:id="rId196"/>
    <p:sldId id="486" r:id="rId197"/>
    <p:sldId id="487" r:id="rId198"/>
    <p:sldId id="488" r:id="rId199"/>
    <p:sldId id="585" r:id="rId200"/>
    <p:sldId id="698" r:id="rId201"/>
    <p:sldId id="489" r:id="rId202"/>
    <p:sldId id="490" r:id="rId203"/>
    <p:sldId id="727" r:id="rId204"/>
    <p:sldId id="728" r:id="rId205"/>
    <p:sldId id="491" r:id="rId206"/>
    <p:sldId id="492" r:id="rId207"/>
    <p:sldId id="493" r:id="rId208"/>
    <p:sldId id="494" r:id="rId209"/>
    <p:sldId id="495" r:id="rId210"/>
    <p:sldId id="729" r:id="rId211"/>
    <p:sldId id="496" r:id="rId212"/>
    <p:sldId id="665" r:id="rId213"/>
    <p:sldId id="497" r:id="rId214"/>
    <p:sldId id="498" r:id="rId215"/>
    <p:sldId id="666" r:id="rId216"/>
    <p:sldId id="667" r:id="rId217"/>
    <p:sldId id="499" r:id="rId218"/>
    <p:sldId id="730" r:id="rId219"/>
    <p:sldId id="731" r:id="rId220"/>
    <p:sldId id="732" r:id="rId221"/>
    <p:sldId id="503" r:id="rId222"/>
    <p:sldId id="733" r:id="rId223"/>
    <p:sldId id="734" r:id="rId224"/>
    <p:sldId id="735" r:id="rId225"/>
    <p:sldId id="736" r:id="rId226"/>
    <p:sldId id="737" r:id="rId227"/>
    <p:sldId id="738" r:id="rId228"/>
    <p:sldId id="739" r:id="rId229"/>
    <p:sldId id="740" r:id="rId230"/>
    <p:sldId id="741" r:id="rId231"/>
    <p:sldId id="699" r:id="rId232"/>
    <p:sldId id="701" r:id="rId233"/>
    <p:sldId id="584" r:id="rId234"/>
    <p:sldId id="742" r:id="rId235"/>
    <p:sldId id="743" r:id="rId236"/>
    <p:sldId id="715" r:id="rId237"/>
    <p:sldId id="716" r:id="rId238"/>
    <p:sldId id="744" r:id="rId239"/>
    <p:sldId id="514" r:id="rId240"/>
    <p:sldId id="515" r:id="rId241"/>
    <p:sldId id="745" r:id="rId242"/>
    <p:sldId id="746" r:id="rId243"/>
    <p:sldId id="747" r:id="rId244"/>
    <p:sldId id="516" r:id="rId245"/>
    <p:sldId id="748" r:id="rId246"/>
    <p:sldId id="749" r:id="rId247"/>
    <p:sldId id="750" r:id="rId248"/>
    <p:sldId id="751" r:id="rId249"/>
    <p:sldId id="752" r:id="rId250"/>
    <p:sldId id="586" r:id="rId251"/>
    <p:sldId id="587" r:id="rId252"/>
    <p:sldId id="753" r:id="rId253"/>
    <p:sldId id="754" r:id="rId254"/>
    <p:sldId id="755" r:id="rId255"/>
    <p:sldId id="756" r:id="rId256"/>
    <p:sldId id="757" r:id="rId257"/>
    <p:sldId id="758" r:id="rId258"/>
    <p:sldId id="759" r:id="rId259"/>
    <p:sldId id="760" r:id="rId260"/>
    <p:sldId id="761" r:id="rId261"/>
    <p:sldId id="762" r:id="rId262"/>
    <p:sldId id="763" r:id="rId263"/>
    <p:sldId id="293" r:id="rId264"/>
    <p:sldId id="294" r:id="rId265"/>
    <p:sldId id="295" r:id="rId266"/>
    <p:sldId id="296" r:id="rId267"/>
    <p:sldId id="764" r:id="rId268"/>
    <p:sldId id="765" r:id="rId269"/>
    <p:sldId id="766" r:id="rId270"/>
    <p:sldId id="767" r:id="rId271"/>
    <p:sldId id="768" r:id="rId272"/>
    <p:sldId id="769" r:id="rId273"/>
    <p:sldId id="770" r:id="rId274"/>
    <p:sldId id="771" r:id="rId275"/>
    <p:sldId id="772" r:id="rId276"/>
    <p:sldId id="773" r:id="rId277"/>
    <p:sldId id="774" r:id="rId278"/>
    <p:sldId id="775" r:id="rId279"/>
    <p:sldId id="776" r:id="rId280"/>
    <p:sldId id="317" r:id="rId281"/>
    <p:sldId id="318" r:id="rId282"/>
    <p:sldId id="319" r:id="rId283"/>
    <p:sldId id="320" r:id="rId284"/>
    <p:sldId id="321" r:id="rId285"/>
    <p:sldId id="322" r:id="rId286"/>
    <p:sldId id="323" r:id="rId287"/>
    <p:sldId id="329" r:id="rId288"/>
    <p:sldId id="333" r:id="rId289"/>
    <p:sldId id="334" r:id="rId290"/>
    <p:sldId id="335" r:id="rId291"/>
    <p:sldId id="336" r:id="rId292"/>
    <p:sldId id="777" r:id="rId293"/>
    <p:sldId id="778" r:id="rId294"/>
    <p:sldId id="337" r:id="rId295"/>
    <p:sldId id="338" r:id="rId296"/>
    <p:sldId id="339" r:id="rId297"/>
    <p:sldId id="340" r:id="rId298"/>
    <p:sldId id="341" r:id="rId299"/>
    <p:sldId id="342" r:id="rId300"/>
    <p:sldId id="343" r:id="rId301"/>
    <p:sldId id="345" r:id="rId302"/>
    <p:sldId id="588" r:id="rId303"/>
    <p:sldId id="589" r:id="rId304"/>
    <p:sldId id="590" r:id="rId305"/>
    <p:sldId id="591" r:id="rId306"/>
    <p:sldId id="592" r:id="rId307"/>
    <p:sldId id="593" r:id="rId308"/>
    <p:sldId id="594" r:id="rId309"/>
    <p:sldId id="595" r:id="rId310"/>
    <p:sldId id="596" r:id="rId311"/>
    <p:sldId id="779" r:id="rId312"/>
    <p:sldId id="598" r:id="rId313"/>
    <p:sldId id="780" r:id="rId314"/>
    <p:sldId id="781" r:id="rId315"/>
    <p:sldId id="782" r:id="rId316"/>
    <p:sldId id="783" r:id="rId317"/>
    <p:sldId id="784" r:id="rId318"/>
    <p:sldId id="785" r:id="rId319"/>
    <p:sldId id="786" r:id="rId320"/>
    <p:sldId id="787" r:id="rId321"/>
    <p:sldId id="788" r:id="rId322"/>
    <p:sldId id="789" r:id="rId323"/>
    <p:sldId id="790" r:id="rId324"/>
    <p:sldId id="791" r:id="rId325"/>
    <p:sldId id="792" r:id="rId326"/>
    <p:sldId id="793" r:id="rId327"/>
    <p:sldId id="794" r:id="rId328"/>
    <p:sldId id="795" r:id="rId329"/>
    <p:sldId id="796" r:id="rId330"/>
    <p:sldId id="797" r:id="rId331"/>
    <p:sldId id="798" r:id="rId332"/>
    <p:sldId id="636" r:id="rId333"/>
    <p:sldId id="799" r:id="rId334"/>
    <p:sldId id="800" r:id="rId335"/>
    <p:sldId id="635" r:id="rId336"/>
    <p:sldId id="801" r:id="rId337"/>
    <p:sldId id="802" r:id="rId338"/>
    <p:sldId id="803" r:id="rId339"/>
    <p:sldId id="804" r:id="rId340"/>
    <p:sldId id="805" r:id="rId341"/>
  </p:sldIdLst>
  <p:sldSz cx="12192000" cy="6858000"/>
  <p:notesSz cx="6858000" cy="9144000"/>
  <p:custDataLst>
    <p:tags r:id="rId343"/>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曲 吕" initials="曲"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0000"/>
    <a:srgbClr val="0C4994"/>
    <a:srgbClr val="EC5464"/>
    <a:srgbClr val="AE13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79924"/>
  </p:normalViewPr>
  <p:slideViewPr>
    <p:cSldViewPr snapToGrid="0" showGuides="1">
      <p:cViewPr varScale="1">
        <p:scale>
          <a:sx n="121" d="100"/>
          <a:sy n="121" d="100"/>
        </p:scale>
        <p:origin x="480" y="176"/>
      </p:cViewPr>
      <p:guideLst>
        <p:guide orient="horz" pos="2160"/>
        <p:guide pos="3832"/>
      </p:guideLst>
    </p:cSldViewPr>
  </p:slideViewPr>
  <p:notesTextViewPr>
    <p:cViewPr>
      <p:scale>
        <a:sx n="1" d="1"/>
        <a:sy n="1" d="1"/>
      </p:scale>
      <p:origin x="0" y="0"/>
    </p:cViewPr>
  </p:notesTextViewPr>
  <p:sorterViewPr>
    <p:cViewPr>
      <p:scale>
        <a:sx n="100" d="100"/>
        <a:sy n="100" d="100"/>
      </p:scale>
      <p:origin x="0" y="0"/>
    </p:cViewPr>
  </p:sorterViewPr>
  <p:gridSpacing cx="72005" cy="7200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viewProps" Target="viewProps.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tableStyles" Target="tableStyles.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338" Type="http://schemas.openxmlformats.org/officeDocument/2006/relationships/slide" Target="slides/slide336.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slide" Target="slides/slide337.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notesMaster" Target="notesMasters/notesMaster1.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tags" Target="tags/tag1.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presProps" Target="presProps.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theme" Target="theme/theme1.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173" Type="http://schemas.openxmlformats.org/officeDocument/2006/relationships/slide" Target="slides/slide171.xml"/><Relationship Id="rId229" Type="http://schemas.openxmlformats.org/officeDocument/2006/relationships/slide" Target="slides/slide227.xml"/><Relationship Id="rId240" Type="http://schemas.openxmlformats.org/officeDocument/2006/relationships/slide" Target="slides/slide238.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39F5E27-9718-4018-B24D-F8B37CF593DD}" type="doc">
      <dgm:prSet loTypeId="urn:microsoft.com/office/officeart/2005/8/layout/orgChart1#1" loCatId="hierarchy" qsTypeId="urn:microsoft.com/office/officeart/2005/8/quickstyle/simple1#1" qsCatId="simple" csTypeId="urn:microsoft.com/office/officeart/2005/8/colors/accent1_2#1" csCatId="accent1" phldr="1"/>
      <dgm:spPr/>
    </dgm:pt>
    <dgm:pt modelId="{7E486EEF-6679-4418-A764-C658A348BC78}">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财产</a:t>
          </a:r>
        </a:p>
      </dgm:t>
    </dgm:pt>
    <dgm:pt modelId="{CE050290-5E66-4303-84D9-8BE205F83A21}" type="parTrans" cxnId="{6509ADD6-FE1A-4EFA-9915-8D6D8A4FAD39}">
      <dgm:prSet/>
      <dgm:spPr/>
      <dgm:t>
        <a:bodyPr/>
        <a:lstStyle/>
        <a:p>
          <a:endParaRPr lang="zh-CN" altLang="en-US"/>
        </a:p>
      </dgm:t>
    </dgm:pt>
    <dgm:pt modelId="{47C7BB7D-EC88-442E-A98D-956B5447BA27}" type="sibTrans" cxnId="{6509ADD6-FE1A-4EFA-9915-8D6D8A4FAD39}">
      <dgm:prSet/>
      <dgm:spPr/>
      <dgm:t>
        <a:bodyPr/>
        <a:lstStyle/>
        <a:p>
          <a:endParaRPr lang="zh-CN" altLang="en-US"/>
        </a:p>
      </dgm:t>
    </dgm:pt>
    <dgm:pt modelId="{CA0FF75D-49AE-4676-ADB8-F055A6CDED93}">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动产</a:t>
          </a: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可以移动的财产</a:t>
          </a:r>
        </a:p>
      </dgm:t>
    </dgm:pt>
    <dgm:pt modelId="{620DEAE9-B3D4-4E8C-95DA-DA1E96FA2BFE}" type="parTrans" cxnId="{90C409E5-62AF-4780-8354-96877E6CF066}">
      <dgm:prSet/>
      <dgm:spPr/>
      <dgm:t>
        <a:bodyPr/>
        <a:lstStyle/>
        <a:p>
          <a:endParaRPr lang="zh-CN" altLang="en-US"/>
        </a:p>
      </dgm:t>
    </dgm:pt>
    <dgm:pt modelId="{DCF3BB03-9918-4E97-8372-BE6E64A392B2}" type="sibTrans" cxnId="{90C409E5-62AF-4780-8354-96877E6CF066}">
      <dgm:prSet/>
      <dgm:spPr/>
      <dgm:t>
        <a:bodyPr/>
        <a:lstStyle/>
        <a:p>
          <a:endParaRPr lang="zh-CN" altLang="en-US"/>
        </a:p>
      </dgm:t>
    </dgm:pt>
    <dgm:pt modelId="{A3E9006F-CB99-416E-B7D4-FF7C138BAF54}">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0" i="0" u="none" strike="noStrike" cap="none" normalizeH="0" baseline="0">
              <a:ln>
                <a:noFill/>
              </a:ln>
              <a:solidFill>
                <a:schemeClr val="tx1"/>
              </a:solidFill>
              <a:effectLst/>
              <a:latin typeface="Tahoma" panose="020B0604030504040204" pitchFamily="34" charset="0"/>
              <a:ea typeface="宋体" panose="02010600030101010101" pitchFamily="2" charset="-122"/>
            </a:rPr>
            <a:t>不动产</a:t>
          </a: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0" i="0" u="none" strike="noStrike" cap="none" normalizeH="0" baseline="0">
              <a:ln>
                <a:noFill/>
              </a:ln>
              <a:solidFill>
                <a:schemeClr val="tx1"/>
              </a:solidFill>
              <a:effectLst/>
              <a:latin typeface="Tahoma" panose="020B0604030504040204" pitchFamily="34" charset="0"/>
              <a:ea typeface="宋体" panose="02010600030101010101" pitchFamily="2" charset="-122"/>
            </a:rPr>
            <a:t>不可以移动的财产</a:t>
          </a:r>
        </a:p>
      </dgm:t>
    </dgm:pt>
    <dgm:pt modelId="{AEBA4B57-E3C6-4191-BFC4-618160583604}" type="parTrans" cxnId="{918E51A2-6D5C-4782-9090-88C64E350DC1}">
      <dgm:prSet/>
      <dgm:spPr/>
      <dgm:t>
        <a:bodyPr/>
        <a:lstStyle/>
        <a:p>
          <a:endParaRPr lang="zh-CN" altLang="en-US"/>
        </a:p>
      </dgm:t>
    </dgm:pt>
    <dgm:pt modelId="{D9566BD9-B149-4899-949E-86EC0993A940}" type="sibTrans" cxnId="{918E51A2-6D5C-4782-9090-88C64E350DC1}">
      <dgm:prSet/>
      <dgm:spPr/>
      <dgm:t>
        <a:bodyPr/>
        <a:lstStyle/>
        <a:p>
          <a:endParaRPr lang="zh-CN" altLang="en-US"/>
        </a:p>
      </dgm:t>
    </dgm:pt>
    <dgm:pt modelId="{CE3EA95E-657B-45C9-B683-A5F0208CB863}">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知识产权</a:t>
          </a: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智力劳动创造的财产</a:t>
          </a:r>
        </a:p>
      </dgm:t>
    </dgm:pt>
    <dgm:pt modelId="{F1EA09E7-3869-4773-89EA-66A9B4E118C0}" type="parTrans" cxnId="{DE073442-14C3-4CF9-912C-CCD079DD8970}">
      <dgm:prSet/>
      <dgm:spPr/>
      <dgm:t>
        <a:bodyPr/>
        <a:lstStyle/>
        <a:p>
          <a:endParaRPr lang="zh-CN" altLang="en-US"/>
        </a:p>
      </dgm:t>
    </dgm:pt>
    <dgm:pt modelId="{31C860BB-8D49-4492-B2C6-9F542C9E427C}" type="sibTrans" cxnId="{DE073442-14C3-4CF9-912C-CCD079DD8970}">
      <dgm:prSet/>
      <dgm:spPr/>
      <dgm:t>
        <a:bodyPr/>
        <a:lstStyle/>
        <a:p>
          <a:endParaRPr lang="zh-CN" altLang="en-US"/>
        </a:p>
      </dgm:t>
    </dgm:pt>
    <dgm:pt modelId="{1AA84422-1F54-47D3-AD0A-9E0FF9F79628}" type="pres">
      <dgm:prSet presAssocID="{939F5E27-9718-4018-B24D-F8B37CF593DD}" presName="hierChild1" presStyleCnt="0">
        <dgm:presLayoutVars>
          <dgm:orgChart val="1"/>
          <dgm:chPref val="1"/>
          <dgm:dir/>
          <dgm:animOne val="branch"/>
          <dgm:animLvl val="lvl"/>
          <dgm:resizeHandles/>
        </dgm:presLayoutVars>
      </dgm:prSet>
      <dgm:spPr/>
    </dgm:pt>
    <dgm:pt modelId="{ECF14445-17A1-4CA8-B717-6A0881F2A52D}" type="pres">
      <dgm:prSet presAssocID="{7E486EEF-6679-4418-A764-C658A348BC78}" presName="hierRoot1" presStyleCnt="0">
        <dgm:presLayoutVars>
          <dgm:hierBranch/>
        </dgm:presLayoutVars>
      </dgm:prSet>
      <dgm:spPr/>
    </dgm:pt>
    <dgm:pt modelId="{A2C04A1F-8FCE-4B1D-B2B1-1C09EE0C0F07}" type="pres">
      <dgm:prSet presAssocID="{7E486EEF-6679-4418-A764-C658A348BC78}" presName="rootComposite1" presStyleCnt="0"/>
      <dgm:spPr/>
    </dgm:pt>
    <dgm:pt modelId="{9F9461F9-0B27-4E2E-9514-F511D73F48EB}" type="pres">
      <dgm:prSet presAssocID="{7E486EEF-6679-4418-A764-C658A348BC78}" presName="rootText1" presStyleLbl="node0" presStyleIdx="0" presStyleCnt="1" custScaleX="142710" custScaleY="126226">
        <dgm:presLayoutVars>
          <dgm:chPref val="3"/>
        </dgm:presLayoutVars>
      </dgm:prSet>
      <dgm:spPr/>
    </dgm:pt>
    <dgm:pt modelId="{7E280743-80C2-405C-8280-A7D8CCA1ADF7}" type="pres">
      <dgm:prSet presAssocID="{7E486EEF-6679-4418-A764-C658A348BC78}" presName="rootConnector1" presStyleLbl="node1" presStyleIdx="0" presStyleCnt="0"/>
      <dgm:spPr/>
    </dgm:pt>
    <dgm:pt modelId="{124DC6DF-45BF-46F4-8331-0479492B4393}" type="pres">
      <dgm:prSet presAssocID="{7E486EEF-6679-4418-A764-C658A348BC78}" presName="hierChild2" presStyleCnt="0"/>
      <dgm:spPr/>
    </dgm:pt>
    <dgm:pt modelId="{60349D04-ECBB-4844-B9B0-0388B14C905D}" type="pres">
      <dgm:prSet presAssocID="{620DEAE9-B3D4-4E8C-95DA-DA1E96FA2BFE}" presName="Name35" presStyleLbl="parChTrans1D2" presStyleIdx="0" presStyleCnt="3"/>
      <dgm:spPr/>
    </dgm:pt>
    <dgm:pt modelId="{0DCD78EB-E755-4381-8453-8DD9BB4BD4F8}" type="pres">
      <dgm:prSet presAssocID="{CA0FF75D-49AE-4676-ADB8-F055A6CDED93}" presName="hierRoot2" presStyleCnt="0">
        <dgm:presLayoutVars>
          <dgm:hierBranch/>
        </dgm:presLayoutVars>
      </dgm:prSet>
      <dgm:spPr/>
    </dgm:pt>
    <dgm:pt modelId="{CA7015AA-6964-4739-AAB8-F206018C8052}" type="pres">
      <dgm:prSet presAssocID="{CA0FF75D-49AE-4676-ADB8-F055A6CDED93}" presName="rootComposite" presStyleCnt="0"/>
      <dgm:spPr/>
    </dgm:pt>
    <dgm:pt modelId="{03A68C23-2053-433E-B4F3-499688CBF77A}" type="pres">
      <dgm:prSet presAssocID="{CA0FF75D-49AE-4676-ADB8-F055A6CDED93}" presName="rootText" presStyleLbl="node2" presStyleIdx="0" presStyleCnt="3">
        <dgm:presLayoutVars>
          <dgm:chPref val="3"/>
        </dgm:presLayoutVars>
      </dgm:prSet>
      <dgm:spPr/>
    </dgm:pt>
    <dgm:pt modelId="{F9DED84C-F87B-4090-BBDD-DF8D178D3638}" type="pres">
      <dgm:prSet presAssocID="{CA0FF75D-49AE-4676-ADB8-F055A6CDED93}" presName="rootConnector" presStyleLbl="node2" presStyleIdx="0" presStyleCnt="3"/>
      <dgm:spPr/>
    </dgm:pt>
    <dgm:pt modelId="{16BED2D9-5910-4F20-81CC-54A77540BE10}" type="pres">
      <dgm:prSet presAssocID="{CA0FF75D-49AE-4676-ADB8-F055A6CDED93}" presName="hierChild4" presStyleCnt="0"/>
      <dgm:spPr/>
    </dgm:pt>
    <dgm:pt modelId="{8FD94A0F-8F94-4AB7-AB43-571EFD66FA53}" type="pres">
      <dgm:prSet presAssocID="{CA0FF75D-49AE-4676-ADB8-F055A6CDED93}" presName="hierChild5" presStyleCnt="0"/>
      <dgm:spPr/>
    </dgm:pt>
    <dgm:pt modelId="{A43C4983-82A0-4E50-9D42-8FF1E2A7EFC5}" type="pres">
      <dgm:prSet presAssocID="{AEBA4B57-E3C6-4191-BFC4-618160583604}" presName="Name35" presStyleLbl="parChTrans1D2" presStyleIdx="1" presStyleCnt="3"/>
      <dgm:spPr/>
    </dgm:pt>
    <dgm:pt modelId="{F4C247DF-B9F2-40C2-A65D-CF7B78E5631B}" type="pres">
      <dgm:prSet presAssocID="{A3E9006F-CB99-416E-B7D4-FF7C138BAF54}" presName="hierRoot2" presStyleCnt="0">
        <dgm:presLayoutVars>
          <dgm:hierBranch/>
        </dgm:presLayoutVars>
      </dgm:prSet>
      <dgm:spPr/>
    </dgm:pt>
    <dgm:pt modelId="{9A3B8EC8-08D5-418B-82DE-C9EA0DA65A9D}" type="pres">
      <dgm:prSet presAssocID="{A3E9006F-CB99-416E-B7D4-FF7C138BAF54}" presName="rootComposite" presStyleCnt="0"/>
      <dgm:spPr/>
    </dgm:pt>
    <dgm:pt modelId="{CC6AC186-1FB4-4F5C-AD86-A6CA15BB1B39}" type="pres">
      <dgm:prSet presAssocID="{A3E9006F-CB99-416E-B7D4-FF7C138BAF54}" presName="rootText" presStyleLbl="node2" presStyleIdx="1" presStyleCnt="3" custScaleX="110227">
        <dgm:presLayoutVars>
          <dgm:chPref val="3"/>
        </dgm:presLayoutVars>
      </dgm:prSet>
      <dgm:spPr/>
    </dgm:pt>
    <dgm:pt modelId="{5A6FC8F8-2A04-4F47-9390-1057A831FDD7}" type="pres">
      <dgm:prSet presAssocID="{A3E9006F-CB99-416E-B7D4-FF7C138BAF54}" presName="rootConnector" presStyleLbl="node2" presStyleIdx="1" presStyleCnt="3"/>
      <dgm:spPr/>
    </dgm:pt>
    <dgm:pt modelId="{9FB055FB-CD3A-4D97-9158-488295763D86}" type="pres">
      <dgm:prSet presAssocID="{A3E9006F-CB99-416E-B7D4-FF7C138BAF54}" presName="hierChild4" presStyleCnt="0"/>
      <dgm:spPr/>
    </dgm:pt>
    <dgm:pt modelId="{576A9867-5A5C-45EE-A38D-07D8EE54DC65}" type="pres">
      <dgm:prSet presAssocID="{A3E9006F-CB99-416E-B7D4-FF7C138BAF54}" presName="hierChild5" presStyleCnt="0"/>
      <dgm:spPr/>
    </dgm:pt>
    <dgm:pt modelId="{BBCDFB7F-121E-4FA0-B421-E342BD1F7D64}" type="pres">
      <dgm:prSet presAssocID="{F1EA09E7-3869-4773-89EA-66A9B4E118C0}" presName="Name35" presStyleLbl="parChTrans1D2" presStyleIdx="2" presStyleCnt="3"/>
      <dgm:spPr/>
    </dgm:pt>
    <dgm:pt modelId="{82C989D1-C0C2-4E24-AC8F-7A42A7B1DEF3}" type="pres">
      <dgm:prSet presAssocID="{CE3EA95E-657B-45C9-B683-A5F0208CB863}" presName="hierRoot2" presStyleCnt="0">
        <dgm:presLayoutVars>
          <dgm:hierBranch/>
        </dgm:presLayoutVars>
      </dgm:prSet>
      <dgm:spPr/>
    </dgm:pt>
    <dgm:pt modelId="{30DEEA33-14F0-466D-95FB-CEFBBB3AA352}" type="pres">
      <dgm:prSet presAssocID="{CE3EA95E-657B-45C9-B683-A5F0208CB863}" presName="rootComposite" presStyleCnt="0"/>
      <dgm:spPr/>
    </dgm:pt>
    <dgm:pt modelId="{435F42EF-4F40-40F0-89D8-19477370A18F}" type="pres">
      <dgm:prSet presAssocID="{CE3EA95E-657B-45C9-B683-A5F0208CB863}" presName="rootText" presStyleLbl="node2" presStyleIdx="2" presStyleCnt="3">
        <dgm:presLayoutVars>
          <dgm:chPref val="3"/>
        </dgm:presLayoutVars>
      </dgm:prSet>
      <dgm:spPr/>
    </dgm:pt>
    <dgm:pt modelId="{F450CF50-0686-4326-8C8D-C3DA955B3845}" type="pres">
      <dgm:prSet presAssocID="{CE3EA95E-657B-45C9-B683-A5F0208CB863}" presName="rootConnector" presStyleLbl="node2" presStyleIdx="2" presStyleCnt="3"/>
      <dgm:spPr/>
    </dgm:pt>
    <dgm:pt modelId="{D3457ECF-69B7-4503-9E10-688EBAAFEF40}" type="pres">
      <dgm:prSet presAssocID="{CE3EA95E-657B-45C9-B683-A5F0208CB863}" presName="hierChild4" presStyleCnt="0"/>
      <dgm:spPr/>
    </dgm:pt>
    <dgm:pt modelId="{82ADD6F9-A099-4333-8B2C-D2CD33E83481}" type="pres">
      <dgm:prSet presAssocID="{CE3EA95E-657B-45C9-B683-A5F0208CB863}" presName="hierChild5" presStyleCnt="0"/>
      <dgm:spPr/>
    </dgm:pt>
    <dgm:pt modelId="{78D72499-8BFA-43BA-8959-260051D16FBC}" type="pres">
      <dgm:prSet presAssocID="{7E486EEF-6679-4418-A764-C658A348BC78}" presName="hierChild3" presStyleCnt="0"/>
      <dgm:spPr/>
    </dgm:pt>
  </dgm:ptLst>
  <dgm:cxnLst>
    <dgm:cxn modelId="{BBC41108-7A51-4510-AD22-45F7F6D82334}" type="presOf" srcId="{CA0FF75D-49AE-4676-ADB8-F055A6CDED93}" destId="{F9DED84C-F87B-4090-BBDD-DF8D178D3638}" srcOrd="1" destOrd="0" presId="urn:microsoft.com/office/officeart/2005/8/layout/orgChart1#1"/>
    <dgm:cxn modelId="{64DB3E1A-3D01-48EA-B53E-373C39E888BB}" type="presOf" srcId="{CE3EA95E-657B-45C9-B683-A5F0208CB863}" destId="{435F42EF-4F40-40F0-89D8-19477370A18F}" srcOrd="0" destOrd="0" presId="urn:microsoft.com/office/officeart/2005/8/layout/orgChart1#1"/>
    <dgm:cxn modelId="{BA6F9333-26C8-4421-98DA-E6B87C61C351}" type="presOf" srcId="{F1EA09E7-3869-4773-89EA-66A9B4E118C0}" destId="{BBCDFB7F-121E-4FA0-B421-E342BD1F7D64}" srcOrd="0" destOrd="0" presId="urn:microsoft.com/office/officeart/2005/8/layout/orgChart1#1"/>
    <dgm:cxn modelId="{6825983A-134C-4842-A869-0D307B4F5623}" type="presOf" srcId="{A3E9006F-CB99-416E-B7D4-FF7C138BAF54}" destId="{CC6AC186-1FB4-4F5C-AD86-A6CA15BB1B39}" srcOrd="0" destOrd="0" presId="urn:microsoft.com/office/officeart/2005/8/layout/orgChart1#1"/>
    <dgm:cxn modelId="{DE073442-14C3-4CF9-912C-CCD079DD8970}" srcId="{7E486EEF-6679-4418-A764-C658A348BC78}" destId="{CE3EA95E-657B-45C9-B683-A5F0208CB863}" srcOrd="2" destOrd="0" parTransId="{F1EA09E7-3869-4773-89EA-66A9B4E118C0}" sibTransId="{31C860BB-8D49-4492-B2C6-9F542C9E427C}"/>
    <dgm:cxn modelId="{8ECB5353-DF54-43D8-81AC-8CCBD71F7397}" type="presOf" srcId="{7E486EEF-6679-4418-A764-C658A348BC78}" destId="{7E280743-80C2-405C-8280-A7D8CCA1ADF7}" srcOrd="1" destOrd="0" presId="urn:microsoft.com/office/officeart/2005/8/layout/orgChart1#1"/>
    <dgm:cxn modelId="{55DC536C-55CA-40F8-80F6-9BBE1CD439E8}" type="presOf" srcId="{7E486EEF-6679-4418-A764-C658A348BC78}" destId="{9F9461F9-0B27-4E2E-9514-F511D73F48EB}" srcOrd="0" destOrd="0" presId="urn:microsoft.com/office/officeart/2005/8/layout/orgChart1#1"/>
    <dgm:cxn modelId="{2D95D882-5C47-4196-B9E1-1C60BCF9A939}" type="presOf" srcId="{AEBA4B57-E3C6-4191-BFC4-618160583604}" destId="{A43C4983-82A0-4E50-9D42-8FF1E2A7EFC5}" srcOrd="0" destOrd="0" presId="urn:microsoft.com/office/officeart/2005/8/layout/orgChart1#1"/>
    <dgm:cxn modelId="{98C67E92-BE56-4A75-AA9B-BC3F901502AE}" type="presOf" srcId="{CE3EA95E-657B-45C9-B683-A5F0208CB863}" destId="{F450CF50-0686-4326-8C8D-C3DA955B3845}" srcOrd="1" destOrd="0" presId="urn:microsoft.com/office/officeart/2005/8/layout/orgChart1#1"/>
    <dgm:cxn modelId="{918E51A2-6D5C-4782-9090-88C64E350DC1}" srcId="{7E486EEF-6679-4418-A764-C658A348BC78}" destId="{A3E9006F-CB99-416E-B7D4-FF7C138BAF54}" srcOrd="1" destOrd="0" parTransId="{AEBA4B57-E3C6-4191-BFC4-618160583604}" sibTransId="{D9566BD9-B149-4899-949E-86EC0993A940}"/>
    <dgm:cxn modelId="{A2A4DCAD-8CF7-4E85-B126-FEE35885DB99}" type="presOf" srcId="{620DEAE9-B3D4-4E8C-95DA-DA1E96FA2BFE}" destId="{60349D04-ECBB-4844-B9B0-0388B14C905D}" srcOrd="0" destOrd="0" presId="urn:microsoft.com/office/officeart/2005/8/layout/orgChart1#1"/>
    <dgm:cxn modelId="{3F6977BB-02C3-481A-8AB3-88507C112CE7}" type="presOf" srcId="{CA0FF75D-49AE-4676-ADB8-F055A6CDED93}" destId="{03A68C23-2053-433E-B4F3-499688CBF77A}" srcOrd="0" destOrd="0" presId="urn:microsoft.com/office/officeart/2005/8/layout/orgChart1#1"/>
    <dgm:cxn modelId="{6509ADD6-FE1A-4EFA-9915-8D6D8A4FAD39}" srcId="{939F5E27-9718-4018-B24D-F8B37CF593DD}" destId="{7E486EEF-6679-4418-A764-C658A348BC78}" srcOrd="0" destOrd="0" parTransId="{CE050290-5E66-4303-84D9-8BE205F83A21}" sibTransId="{47C7BB7D-EC88-442E-A98D-956B5447BA27}"/>
    <dgm:cxn modelId="{C32B07DD-EE8B-4861-9389-3A88C0BDBF0B}" type="presOf" srcId="{939F5E27-9718-4018-B24D-F8B37CF593DD}" destId="{1AA84422-1F54-47D3-AD0A-9E0FF9F79628}" srcOrd="0" destOrd="0" presId="urn:microsoft.com/office/officeart/2005/8/layout/orgChart1#1"/>
    <dgm:cxn modelId="{3CB95DDF-953D-4DE6-89BA-A7300D56C2AF}" type="presOf" srcId="{A3E9006F-CB99-416E-B7D4-FF7C138BAF54}" destId="{5A6FC8F8-2A04-4F47-9390-1057A831FDD7}" srcOrd="1" destOrd="0" presId="urn:microsoft.com/office/officeart/2005/8/layout/orgChart1#1"/>
    <dgm:cxn modelId="{90C409E5-62AF-4780-8354-96877E6CF066}" srcId="{7E486EEF-6679-4418-A764-C658A348BC78}" destId="{CA0FF75D-49AE-4676-ADB8-F055A6CDED93}" srcOrd="0" destOrd="0" parTransId="{620DEAE9-B3D4-4E8C-95DA-DA1E96FA2BFE}" sibTransId="{DCF3BB03-9918-4E97-8372-BE6E64A392B2}"/>
    <dgm:cxn modelId="{187E275B-F2AA-4C5C-AAC9-EBF07FB42FA3}" type="presParOf" srcId="{1AA84422-1F54-47D3-AD0A-9E0FF9F79628}" destId="{ECF14445-17A1-4CA8-B717-6A0881F2A52D}" srcOrd="0" destOrd="0" presId="urn:microsoft.com/office/officeart/2005/8/layout/orgChart1#1"/>
    <dgm:cxn modelId="{66E97662-42D4-4B19-A109-4D678BCB17E0}" type="presParOf" srcId="{ECF14445-17A1-4CA8-B717-6A0881F2A52D}" destId="{A2C04A1F-8FCE-4B1D-B2B1-1C09EE0C0F07}" srcOrd="0" destOrd="0" presId="urn:microsoft.com/office/officeart/2005/8/layout/orgChart1#1"/>
    <dgm:cxn modelId="{821E9156-CF16-4CAA-9D8E-87B542E1237F}" type="presParOf" srcId="{A2C04A1F-8FCE-4B1D-B2B1-1C09EE0C0F07}" destId="{9F9461F9-0B27-4E2E-9514-F511D73F48EB}" srcOrd="0" destOrd="0" presId="urn:microsoft.com/office/officeart/2005/8/layout/orgChart1#1"/>
    <dgm:cxn modelId="{B5C63019-1D0E-4E9D-BC1A-7C1A887AAC75}" type="presParOf" srcId="{A2C04A1F-8FCE-4B1D-B2B1-1C09EE0C0F07}" destId="{7E280743-80C2-405C-8280-A7D8CCA1ADF7}" srcOrd="1" destOrd="0" presId="urn:microsoft.com/office/officeart/2005/8/layout/orgChart1#1"/>
    <dgm:cxn modelId="{C694E744-2309-466A-BC89-5080806CD5A2}" type="presParOf" srcId="{ECF14445-17A1-4CA8-B717-6A0881F2A52D}" destId="{124DC6DF-45BF-46F4-8331-0479492B4393}" srcOrd="1" destOrd="0" presId="urn:microsoft.com/office/officeart/2005/8/layout/orgChart1#1"/>
    <dgm:cxn modelId="{1AB381F7-FC78-45EE-8BB5-23ED346D64AF}" type="presParOf" srcId="{124DC6DF-45BF-46F4-8331-0479492B4393}" destId="{60349D04-ECBB-4844-B9B0-0388B14C905D}" srcOrd="0" destOrd="0" presId="urn:microsoft.com/office/officeart/2005/8/layout/orgChart1#1"/>
    <dgm:cxn modelId="{EBC89A34-024C-47DC-9956-DD1D8ADFD79E}" type="presParOf" srcId="{124DC6DF-45BF-46F4-8331-0479492B4393}" destId="{0DCD78EB-E755-4381-8453-8DD9BB4BD4F8}" srcOrd="1" destOrd="0" presId="urn:microsoft.com/office/officeart/2005/8/layout/orgChart1#1"/>
    <dgm:cxn modelId="{880A3ACA-E2E9-46F0-A64A-57180F74845E}" type="presParOf" srcId="{0DCD78EB-E755-4381-8453-8DD9BB4BD4F8}" destId="{CA7015AA-6964-4739-AAB8-F206018C8052}" srcOrd="0" destOrd="0" presId="urn:microsoft.com/office/officeart/2005/8/layout/orgChart1#1"/>
    <dgm:cxn modelId="{2B2FB750-AE64-4DD5-8938-06523B1BE8B8}" type="presParOf" srcId="{CA7015AA-6964-4739-AAB8-F206018C8052}" destId="{03A68C23-2053-433E-B4F3-499688CBF77A}" srcOrd="0" destOrd="0" presId="urn:microsoft.com/office/officeart/2005/8/layout/orgChart1#1"/>
    <dgm:cxn modelId="{DD5466F6-C173-4B8D-B281-E2184003E507}" type="presParOf" srcId="{CA7015AA-6964-4739-AAB8-F206018C8052}" destId="{F9DED84C-F87B-4090-BBDD-DF8D178D3638}" srcOrd="1" destOrd="0" presId="urn:microsoft.com/office/officeart/2005/8/layout/orgChart1#1"/>
    <dgm:cxn modelId="{E6D112FE-FA60-4AF6-86D5-7462C0766AB1}" type="presParOf" srcId="{0DCD78EB-E755-4381-8453-8DD9BB4BD4F8}" destId="{16BED2D9-5910-4F20-81CC-54A77540BE10}" srcOrd="1" destOrd="0" presId="urn:microsoft.com/office/officeart/2005/8/layout/orgChart1#1"/>
    <dgm:cxn modelId="{22BEDE67-EEA2-4547-87F9-F590EDCEC9B0}" type="presParOf" srcId="{0DCD78EB-E755-4381-8453-8DD9BB4BD4F8}" destId="{8FD94A0F-8F94-4AB7-AB43-571EFD66FA53}" srcOrd="2" destOrd="0" presId="urn:microsoft.com/office/officeart/2005/8/layout/orgChart1#1"/>
    <dgm:cxn modelId="{1725424D-F1DF-419A-840F-1B8E607B7AC2}" type="presParOf" srcId="{124DC6DF-45BF-46F4-8331-0479492B4393}" destId="{A43C4983-82A0-4E50-9D42-8FF1E2A7EFC5}" srcOrd="2" destOrd="0" presId="urn:microsoft.com/office/officeart/2005/8/layout/orgChart1#1"/>
    <dgm:cxn modelId="{D2582D03-1BDF-4586-AD81-C6D423C5FD9A}" type="presParOf" srcId="{124DC6DF-45BF-46F4-8331-0479492B4393}" destId="{F4C247DF-B9F2-40C2-A65D-CF7B78E5631B}" srcOrd="3" destOrd="0" presId="urn:microsoft.com/office/officeart/2005/8/layout/orgChart1#1"/>
    <dgm:cxn modelId="{F42A99E1-B9C9-4EC8-A52F-628EAB88CD5E}" type="presParOf" srcId="{F4C247DF-B9F2-40C2-A65D-CF7B78E5631B}" destId="{9A3B8EC8-08D5-418B-82DE-C9EA0DA65A9D}" srcOrd="0" destOrd="0" presId="urn:microsoft.com/office/officeart/2005/8/layout/orgChart1#1"/>
    <dgm:cxn modelId="{31AB277D-1C43-4256-90DD-0A870F31D7ED}" type="presParOf" srcId="{9A3B8EC8-08D5-418B-82DE-C9EA0DA65A9D}" destId="{CC6AC186-1FB4-4F5C-AD86-A6CA15BB1B39}" srcOrd="0" destOrd="0" presId="urn:microsoft.com/office/officeart/2005/8/layout/orgChart1#1"/>
    <dgm:cxn modelId="{BD03A23F-9DAA-4879-89BD-EDFC6B0360F1}" type="presParOf" srcId="{9A3B8EC8-08D5-418B-82DE-C9EA0DA65A9D}" destId="{5A6FC8F8-2A04-4F47-9390-1057A831FDD7}" srcOrd="1" destOrd="0" presId="urn:microsoft.com/office/officeart/2005/8/layout/orgChart1#1"/>
    <dgm:cxn modelId="{48F25184-4190-4DD5-9068-93F303806942}" type="presParOf" srcId="{F4C247DF-B9F2-40C2-A65D-CF7B78E5631B}" destId="{9FB055FB-CD3A-4D97-9158-488295763D86}" srcOrd="1" destOrd="0" presId="urn:microsoft.com/office/officeart/2005/8/layout/orgChart1#1"/>
    <dgm:cxn modelId="{C630A9EC-0DF4-46DA-8E11-6EC70636ECE7}" type="presParOf" srcId="{F4C247DF-B9F2-40C2-A65D-CF7B78E5631B}" destId="{576A9867-5A5C-45EE-A38D-07D8EE54DC65}" srcOrd="2" destOrd="0" presId="urn:microsoft.com/office/officeart/2005/8/layout/orgChart1#1"/>
    <dgm:cxn modelId="{B00FC19C-5CAE-41E2-8987-DC44DDB277D4}" type="presParOf" srcId="{124DC6DF-45BF-46F4-8331-0479492B4393}" destId="{BBCDFB7F-121E-4FA0-B421-E342BD1F7D64}" srcOrd="4" destOrd="0" presId="urn:microsoft.com/office/officeart/2005/8/layout/orgChart1#1"/>
    <dgm:cxn modelId="{2BA360FB-FB8B-4EC8-A057-F4A4DDCFD690}" type="presParOf" srcId="{124DC6DF-45BF-46F4-8331-0479492B4393}" destId="{82C989D1-C0C2-4E24-AC8F-7A42A7B1DEF3}" srcOrd="5" destOrd="0" presId="urn:microsoft.com/office/officeart/2005/8/layout/orgChart1#1"/>
    <dgm:cxn modelId="{912AB3B3-3919-4EE0-B3C2-5BFACCD08A89}" type="presParOf" srcId="{82C989D1-C0C2-4E24-AC8F-7A42A7B1DEF3}" destId="{30DEEA33-14F0-466D-95FB-CEFBBB3AA352}" srcOrd="0" destOrd="0" presId="urn:microsoft.com/office/officeart/2005/8/layout/orgChart1#1"/>
    <dgm:cxn modelId="{2A05AFD5-4D40-4322-BDA7-D2DF36786DAD}" type="presParOf" srcId="{30DEEA33-14F0-466D-95FB-CEFBBB3AA352}" destId="{435F42EF-4F40-40F0-89D8-19477370A18F}" srcOrd="0" destOrd="0" presId="urn:microsoft.com/office/officeart/2005/8/layout/orgChart1#1"/>
    <dgm:cxn modelId="{8B15D3B5-A272-43DB-93F0-008A2D8F1549}" type="presParOf" srcId="{30DEEA33-14F0-466D-95FB-CEFBBB3AA352}" destId="{F450CF50-0686-4326-8C8D-C3DA955B3845}" srcOrd="1" destOrd="0" presId="urn:microsoft.com/office/officeart/2005/8/layout/orgChart1#1"/>
    <dgm:cxn modelId="{AB057FBD-4E4A-4DF3-AC4A-B129AFD43925}" type="presParOf" srcId="{82C989D1-C0C2-4E24-AC8F-7A42A7B1DEF3}" destId="{D3457ECF-69B7-4503-9E10-688EBAAFEF40}" srcOrd="1" destOrd="0" presId="urn:microsoft.com/office/officeart/2005/8/layout/orgChart1#1"/>
    <dgm:cxn modelId="{AD103E22-FA48-43E6-8492-EAC1F1DCC8CC}" type="presParOf" srcId="{82C989D1-C0C2-4E24-AC8F-7A42A7B1DEF3}" destId="{82ADD6F9-A099-4333-8B2C-D2CD33E83481}" srcOrd="2" destOrd="0" presId="urn:microsoft.com/office/officeart/2005/8/layout/orgChart1#1"/>
    <dgm:cxn modelId="{6210E2D0-0DD3-4132-9B19-8EE701EF20E8}" type="presParOf" srcId="{ECF14445-17A1-4CA8-B717-6A0881F2A52D}" destId="{78D72499-8BFA-43BA-8959-260051D16FBC}" srcOrd="2" destOrd="0" presId="urn:microsoft.com/office/officeart/2005/8/layout/orgChar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DFB7F-121E-4FA0-B421-E342BD1F7D64}">
      <dsp:nvSpPr>
        <dsp:cNvPr id="0" name=""/>
        <dsp:cNvSpPr/>
      </dsp:nvSpPr>
      <dsp:spPr>
        <a:xfrm>
          <a:off x="5079999" y="1814167"/>
          <a:ext cx="3624808" cy="603591"/>
        </a:xfrm>
        <a:custGeom>
          <a:avLst/>
          <a:gdLst/>
          <a:ahLst/>
          <a:cxnLst/>
          <a:rect l="0" t="0" r="0" b="0"/>
          <a:pathLst>
            <a:path>
              <a:moveTo>
                <a:pt x="0" y="0"/>
              </a:moveTo>
              <a:lnTo>
                <a:pt x="0" y="301795"/>
              </a:lnTo>
              <a:lnTo>
                <a:pt x="3624808" y="301795"/>
              </a:lnTo>
              <a:lnTo>
                <a:pt x="3624808" y="603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3C4983-82A0-4E50-9D42-8FF1E2A7EFC5}">
      <dsp:nvSpPr>
        <dsp:cNvPr id="0" name=""/>
        <dsp:cNvSpPr/>
      </dsp:nvSpPr>
      <dsp:spPr>
        <a:xfrm>
          <a:off x="5034279" y="1814167"/>
          <a:ext cx="91440" cy="603591"/>
        </a:xfrm>
        <a:custGeom>
          <a:avLst/>
          <a:gdLst/>
          <a:ahLst/>
          <a:cxnLst/>
          <a:rect l="0" t="0" r="0" b="0"/>
          <a:pathLst>
            <a:path>
              <a:moveTo>
                <a:pt x="45720" y="0"/>
              </a:moveTo>
              <a:lnTo>
                <a:pt x="45720" y="603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349D04-ECBB-4844-B9B0-0388B14C905D}">
      <dsp:nvSpPr>
        <dsp:cNvPr id="0" name=""/>
        <dsp:cNvSpPr/>
      </dsp:nvSpPr>
      <dsp:spPr>
        <a:xfrm>
          <a:off x="1455191" y="1814167"/>
          <a:ext cx="3624808" cy="603591"/>
        </a:xfrm>
        <a:custGeom>
          <a:avLst/>
          <a:gdLst/>
          <a:ahLst/>
          <a:cxnLst/>
          <a:rect l="0" t="0" r="0" b="0"/>
          <a:pathLst>
            <a:path>
              <a:moveTo>
                <a:pt x="3624808" y="0"/>
              </a:moveTo>
              <a:lnTo>
                <a:pt x="3624808" y="301795"/>
              </a:lnTo>
              <a:lnTo>
                <a:pt x="0" y="301795"/>
              </a:lnTo>
              <a:lnTo>
                <a:pt x="0" y="603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9461F9-0B27-4E2E-9514-F511D73F48EB}">
      <dsp:nvSpPr>
        <dsp:cNvPr id="0" name=""/>
        <dsp:cNvSpPr/>
      </dsp:nvSpPr>
      <dsp:spPr>
        <a:xfrm>
          <a:off x="3029083" y="146"/>
          <a:ext cx="4101832" cy="18140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3000" b="0" i="0" u="none" strike="noStrike" kern="1200" cap="none" normalizeH="0" baseline="0" dirty="0">
              <a:ln>
                <a:noFill/>
              </a:ln>
              <a:solidFill>
                <a:schemeClr val="tx1"/>
              </a:solidFill>
              <a:effectLst/>
              <a:latin typeface="Tahoma" panose="020B0604030504040204" pitchFamily="34" charset="0"/>
              <a:ea typeface="宋体" panose="02010600030101010101" pitchFamily="2" charset="-122"/>
            </a:rPr>
            <a:t>财产</a:t>
          </a:r>
        </a:p>
      </dsp:txBody>
      <dsp:txXfrm>
        <a:off x="3029083" y="146"/>
        <a:ext cx="4101832" cy="1814021"/>
      </dsp:txXfrm>
    </dsp:sp>
    <dsp:sp modelId="{03A68C23-2053-433E-B4F3-499688CBF77A}">
      <dsp:nvSpPr>
        <dsp:cNvPr id="0" name=""/>
        <dsp:cNvSpPr/>
      </dsp:nvSpPr>
      <dsp:spPr>
        <a:xfrm>
          <a:off x="18069" y="2417758"/>
          <a:ext cx="2874243" cy="14371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normalizeH="0" baseline="0" dirty="0">
              <a:ln>
                <a:noFill/>
              </a:ln>
              <a:solidFill>
                <a:schemeClr val="tx1"/>
              </a:solidFill>
              <a:effectLst/>
              <a:latin typeface="Tahoma" panose="020B0604030504040204" pitchFamily="34" charset="0"/>
              <a:ea typeface="宋体" panose="02010600030101010101" pitchFamily="2" charset="-122"/>
            </a:rPr>
            <a:t>动产</a:t>
          </a: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normalizeH="0" baseline="0" dirty="0">
              <a:ln>
                <a:noFill/>
              </a:ln>
              <a:solidFill>
                <a:schemeClr val="tx1"/>
              </a:solidFill>
              <a:effectLst/>
              <a:latin typeface="Tahoma" panose="020B0604030504040204" pitchFamily="34" charset="0"/>
              <a:ea typeface="宋体" panose="02010600030101010101" pitchFamily="2" charset="-122"/>
            </a:rPr>
            <a:t>可以移动的财产</a:t>
          </a:r>
        </a:p>
      </dsp:txBody>
      <dsp:txXfrm>
        <a:off x="18069" y="2417758"/>
        <a:ext cx="2874243" cy="1437121"/>
      </dsp:txXfrm>
    </dsp:sp>
    <dsp:sp modelId="{CC6AC186-1FB4-4F5C-AD86-A6CA15BB1B39}">
      <dsp:nvSpPr>
        <dsp:cNvPr id="0" name=""/>
        <dsp:cNvSpPr/>
      </dsp:nvSpPr>
      <dsp:spPr>
        <a:xfrm>
          <a:off x="3495903" y="2417758"/>
          <a:ext cx="3168192" cy="14371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3000" b="0" i="0" u="none" strike="noStrike" kern="1200" cap="none" normalizeH="0" baseline="0">
              <a:ln>
                <a:noFill/>
              </a:ln>
              <a:solidFill>
                <a:schemeClr val="tx1"/>
              </a:solidFill>
              <a:effectLst/>
              <a:latin typeface="Tahoma" panose="020B0604030504040204" pitchFamily="34" charset="0"/>
              <a:ea typeface="宋体" panose="02010600030101010101" pitchFamily="2" charset="-122"/>
            </a:rPr>
            <a:t>不动产</a:t>
          </a: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3000" b="0" i="0" u="none" strike="noStrike" kern="1200" cap="none" normalizeH="0" baseline="0">
              <a:ln>
                <a:noFill/>
              </a:ln>
              <a:solidFill>
                <a:schemeClr val="tx1"/>
              </a:solidFill>
              <a:effectLst/>
              <a:latin typeface="Tahoma" panose="020B0604030504040204" pitchFamily="34" charset="0"/>
              <a:ea typeface="宋体" panose="02010600030101010101" pitchFamily="2" charset="-122"/>
            </a:rPr>
            <a:t>不可以移动的财产</a:t>
          </a:r>
        </a:p>
      </dsp:txBody>
      <dsp:txXfrm>
        <a:off x="3495903" y="2417758"/>
        <a:ext cx="3168192" cy="1437121"/>
      </dsp:txXfrm>
    </dsp:sp>
    <dsp:sp modelId="{435F42EF-4F40-40F0-89D8-19477370A18F}">
      <dsp:nvSpPr>
        <dsp:cNvPr id="0" name=""/>
        <dsp:cNvSpPr/>
      </dsp:nvSpPr>
      <dsp:spPr>
        <a:xfrm>
          <a:off x="7267687" y="2417758"/>
          <a:ext cx="2874243" cy="14371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normalizeH="0" baseline="0" dirty="0">
              <a:ln>
                <a:noFill/>
              </a:ln>
              <a:solidFill>
                <a:schemeClr val="tx1"/>
              </a:solidFill>
              <a:effectLst/>
              <a:latin typeface="Tahoma" panose="020B0604030504040204" pitchFamily="34" charset="0"/>
              <a:ea typeface="宋体" panose="02010600030101010101" pitchFamily="2" charset="-122"/>
            </a:rPr>
            <a:t>知识产权</a:t>
          </a: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normalizeH="0" baseline="0" dirty="0">
              <a:ln>
                <a:noFill/>
              </a:ln>
              <a:solidFill>
                <a:schemeClr val="tx1"/>
              </a:solidFill>
              <a:effectLst/>
              <a:latin typeface="Tahoma" panose="020B0604030504040204" pitchFamily="34" charset="0"/>
              <a:ea typeface="宋体" panose="02010600030101010101" pitchFamily="2" charset="-122"/>
            </a:rPr>
            <a:t>智力劳动创造的财产</a:t>
          </a:r>
        </a:p>
      </dsp:txBody>
      <dsp:txXfrm>
        <a:off x="7267687" y="2417758"/>
        <a:ext cx="2874243" cy="143712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buFontTx/>
              <a:buNone/>
              <a:defRPr sz="1200" noProof="1"/>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buFontTx/>
              <a:buNone/>
              <a:defRPr sz="1200" noProof="1">
                <a:latin typeface="Arial" panose="020B0604020202020204" pitchFamily="34" charset="0"/>
                <a:ea typeface="微软雅黑" panose="020B0503020204020204" pitchFamily="34" charset="-122"/>
              </a:defRPr>
            </a:lvl1pPr>
          </a:lstStyle>
          <a:p>
            <a:pPr marL="0" marR="0" lvl="0" indent="0" algn="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4100"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4101"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编辑母版文本样式</a:t>
            </a: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buFontTx/>
              <a:buNone/>
              <a:defRPr sz="1200" noProof="1"/>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1" fontAlgn="auto" hangingPunct="1">
              <a:buFontTx/>
              <a:buNone/>
              <a:defRPr sz="1200" noProof="1">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Tx/>
              <a:buNone/>
              <a:defRPr/>
            </a:pPr>
            <a:fld id="{83A5D327-DADD-4FA9-9868-B0857D6B075B}" type="slidenum">
              <a:rPr kumimoji="0" lang="zh-CN" altLang="en-US" sz="1200" b="0" i="0" u="none" strike="noStrike" kern="1200" cap="none" spc="0" normalizeH="0" baseline="0" noProof="1">
                <a:ln>
                  <a:noFill/>
                </a:ln>
                <a:solidFill>
                  <a:schemeClr val="tx1"/>
                </a:solidFill>
                <a:effectLst/>
                <a:uLnTx/>
                <a:uFillTx/>
                <a:latin typeface="+mn-lt"/>
                <a:ea typeface="+mn-ea"/>
                <a:cs typeface="+mn-cs"/>
              </a:rPr>
              <a:t>‹#›</a:t>
            </a:fld>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xfrm>
            <a:off x="381000" y="685800"/>
            <a:ext cx="6096000" cy="3429000"/>
          </a:xfrm>
          <a:ln>
            <a:miter lim="800000"/>
          </a:ln>
        </p:spPr>
      </p:sp>
      <p:sp>
        <p:nvSpPr>
          <p:cNvPr id="6147" name="备注占位符 2"/>
          <p:cNvSpPr>
            <a:spLocks noGrp="1"/>
          </p:cNvSpPr>
          <p:nvPr>
            <p:ph type="body"/>
          </p:nvPr>
        </p:nvSpPr>
        <p:spPr/>
        <p:txBody>
          <a:bodyPr wrap="square" lIns="91440" tIns="45720" rIns="91440" bIns="45720" anchor="t"/>
          <a:lstStyle/>
          <a:p>
            <a:pPr lvl="0" eaLnBrk="1" hangingPunct="1"/>
            <a:r>
              <a:rPr lang="zh-CN" altLang="en-US" dirty="0"/>
              <a:t>照片为学生拍摄的礼堂</a:t>
            </a:r>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en-US" altLang="en-US" sz="1200" dirty="0">
                <a:solidFill>
                  <a:srgbClr val="000000"/>
                </a:solidFill>
                <a:latin typeface="等线" panose="02010600030101010101" pitchFamily="2" charset="-122"/>
                <a:ea typeface="宋体" panose="02010600030101010101" pitchFamily="2" charset="-122"/>
                <a:sym typeface="+mn-ea"/>
              </a:rPr>
              <a:t>1</a:t>
            </a:fld>
            <a:endParaRPr lang="en-US" altLang="en-US" sz="1200" dirty="0">
              <a:solidFill>
                <a:srgbClr val="000000"/>
              </a:solidFill>
              <a:latin typeface="等线" panose="02010600030101010101" pitchFamily="2" charset="-122"/>
              <a:ea typeface="宋体" panose="02010600030101010101" pitchFamily="2" charset="-122"/>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xfrm>
            <a:off x="381000" y="685800"/>
            <a:ext cx="6096000" cy="3429000"/>
          </a:xfrm>
          <a:ln>
            <a:miter lim="800000"/>
          </a:ln>
        </p:spPr>
      </p:sp>
      <p:sp>
        <p:nvSpPr>
          <p:cNvPr id="6147" name="备注占位符 2"/>
          <p:cNvSpPr>
            <a:spLocks noGrp="1"/>
          </p:cNvSpPr>
          <p:nvPr>
            <p:ph type="body"/>
          </p:nvPr>
        </p:nvSpPr>
        <p:spPr/>
        <p:txBody>
          <a:bodyPr wrap="square" lIns="91440" tIns="45720" rIns="91440" bIns="45720" anchor="t"/>
          <a:lstStyle/>
          <a:p>
            <a:pPr lvl="0" eaLnBrk="1" hangingPunct="1"/>
            <a:r>
              <a:rPr lang="zh-CN" altLang="en-US" dirty="0"/>
              <a:t>照片为学生拍摄的礼堂</a:t>
            </a:r>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marL="0" marR="0" lvl="0" indent="0" algn="r" defTabSz="914400" rtl="0" eaLnBrk="1" fontAlgn="auto" latinLnBrk="0" hangingPunct="1">
              <a:lnSpc>
                <a:spcPct val="100000"/>
              </a:lnSpc>
              <a:spcBef>
                <a:spcPct val="0"/>
              </a:spcBef>
              <a:spcAft>
                <a:spcPct val="0"/>
              </a:spcAft>
              <a:buClrTx/>
              <a:buSzTx/>
              <a:buFontTx/>
              <a:buNone/>
              <a:defRPr/>
            </a:pPr>
            <a:fld id="{9A0DB2DC-4C9A-4742-B13C-FB6460FD3503}" type="slidenum">
              <a:rPr kumimoji="0" lang="en-US" altLang="en-US" sz="1200" b="0" i="0" u="none" strike="noStrike" kern="1200" cap="none" spc="0" normalizeH="0" baseline="0" noProof="1" dirty="0">
                <a:ln>
                  <a:noFill/>
                </a:ln>
                <a:solidFill>
                  <a:srgbClr val="000000"/>
                </a:solidFill>
                <a:effectLst/>
                <a:uLnTx/>
                <a:uFillTx/>
                <a:latin typeface="等线" panose="02010600030101010101" pitchFamily="2" charset="-122"/>
                <a:ea typeface="宋体" panose="02010600030101010101" pitchFamily="2" charset="-122"/>
                <a:cs typeface="+mn-cs"/>
                <a:sym typeface="+mn-ea"/>
              </a:rPr>
              <a:t>30</a:t>
            </a:fld>
            <a:endParaRPr kumimoji="0" lang="en-US" altLang="en-US" sz="1200" b="0" i="0" u="none" strike="noStrike" kern="1200" cap="none" spc="0" normalizeH="0" baseline="0" noProof="1">
              <a:ln>
                <a:noFill/>
              </a:ln>
              <a:solidFill>
                <a:srgbClr val="000000"/>
              </a:solidFill>
              <a:effectLst/>
              <a:uLnTx/>
              <a:uFillTx/>
              <a:latin typeface="等线" panose="02010600030101010101" pitchFamily="2" charset="-122"/>
              <a:ea typeface="宋体" panose="02010600030101010101" pitchFamily="2" charset="-122"/>
              <a:cs typeface="+mn-cs"/>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xfrm>
            <a:off x="381000" y="685800"/>
            <a:ext cx="6096000" cy="3429000"/>
          </a:xfrm>
          <a:ln>
            <a:miter lim="800000"/>
          </a:ln>
        </p:spPr>
      </p:sp>
      <p:sp>
        <p:nvSpPr>
          <p:cNvPr id="6147" name="备注占位符 2"/>
          <p:cNvSpPr>
            <a:spLocks noGrp="1"/>
          </p:cNvSpPr>
          <p:nvPr>
            <p:ph type="body"/>
          </p:nvPr>
        </p:nvSpPr>
        <p:spPr/>
        <p:txBody>
          <a:bodyPr wrap="square" lIns="91440" tIns="45720" rIns="91440" bIns="45720" anchor="t"/>
          <a:lstStyle/>
          <a:p>
            <a:pPr lvl="0" eaLnBrk="1" hangingPunct="1"/>
            <a:r>
              <a:rPr lang="zh-CN" altLang="en-US" dirty="0"/>
              <a:t>照片为学生拍摄的礼堂</a:t>
            </a:r>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marL="0" marR="0" lvl="0" indent="0" algn="r" defTabSz="914400" rtl="0" eaLnBrk="1" fontAlgn="auto" latinLnBrk="0" hangingPunct="1">
              <a:lnSpc>
                <a:spcPct val="100000"/>
              </a:lnSpc>
              <a:spcBef>
                <a:spcPct val="0"/>
              </a:spcBef>
              <a:spcAft>
                <a:spcPct val="0"/>
              </a:spcAft>
              <a:buClrTx/>
              <a:buSzTx/>
              <a:buFontTx/>
              <a:buNone/>
              <a:defRPr/>
            </a:pPr>
            <a:fld id="{9A0DB2DC-4C9A-4742-B13C-FB6460FD3503}" type="slidenum">
              <a:rPr kumimoji="0" lang="en-US" altLang="en-US" sz="1200" b="0" i="0" u="none" strike="noStrike" kern="1200" cap="none" spc="0" normalizeH="0" baseline="0" noProof="1" dirty="0">
                <a:ln>
                  <a:noFill/>
                </a:ln>
                <a:solidFill>
                  <a:srgbClr val="000000"/>
                </a:solidFill>
                <a:effectLst/>
                <a:uLnTx/>
                <a:uFillTx/>
                <a:latin typeface="等线" panose="02010600030101010101" pitchFamily="2" charset="-122"/>
                <a:ea typeface="宋体" panose="02010600030101010101" pitchFamily="2" charset="-122"/>
                <a:cs typeface="+mn-cs"/>
                <a:sym typeface="+mn-ea"/>
              </a:rPr>
              <a:t>60</a:t>
            </a:fld>
            <a:endParaRPr kumimoji="0" lang="en-US" altLang="en-US" sz="1200" b="0" i="0" u="none" strike="noStrike" kern="1200" cap="none" spc="0" normalizeH="0" baseline="0" noProof="1">
              <a:ln>
                <a:noFill/>
              </a:ln>
              <a:solidFill>
                <a:srgbClr val="000000"/>
              </a:solidFill>
              <a:effectLst/>
              <a:uLnTx/>
              <a:uFillTx/>
              <a:latin typeface="等线" panose="02010600030101010101" pitchFamily="2" charset="-122"/>
              <a:ea typeface="宋体" panose="02010600030101010101" pitchFamily="2" charset="-122"/>
              <a:cs typeface="+mn-cs"/>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xfrm>
            <a:off x="381000" y="685800"/>
            <a:ext cx="6096000" cy="3429000"/>
          </a:xfrm>
          <a:ln>
            <a:miter lim="800000"/>
          </a:ln>
        </p:spPr>
      </p:sp>
      <p:sp>
        <p:nvSpPr>
          <p:cNvPr id="6147" name="备注占位符 2"/>
          <p:cNvSpPr>
            <a:spLocks noGrp="1"/>
          </p:cNvSpPr>
          <p:nvPr>
            <p:ph type="body"/>
          </p:nvPr>
        </p:nvSpPr>
        <p:spPr/>
        <p:txBody>
          <a:bodyPr wrap="square" lIns="91440" tIns="45720" rIns="91440" bIns="45720" anchor="t"/>
          <a:lstStyle/>
          <a:p>
            <a:pPr lvl="0" eaLnBrk="1" hangingPunct="1"/>
            <a:r>
              <a:rPr lang="zh-CN" altLang="en-US" dirty="0"/>
              <a:t>照片为学生拍摄的礼堂</a:t>
            </a:r>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en-US" altLang="en-US" sz="1200" dirty="0">
                <a:solidFill>
                  <a:srgbClr val="000000"/>
                </a:solidFill>
                <a:latin typeface="等线" panose="02010600030101010101" pitchFamily="2" charset="-122"/>
                <a:ea typeface="宋体" panose="02010600030101010101" pitchFamily="2" charset="-122"/>
                <a:sym typeface="+mn-ea"/>
              </a:rPr>
              <a:t>84</a:t>
            </a:fld>
            <a:endParaRPr lang="en-US" altLang="en-US" sz="1200" dirty="0">
              <a:solidFill>
                <a:srgbClr val="000000"/>
              </a:solidFill>
              <a:latin typeface="等线" panose="02010600030101010101" pitchFamily="2" charset="-122"/>
              <a:ea typeface="宋体" panose="02010600030101010101" pitchFamily="2" charset="-122"/>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xfrm>
            <a:off x="381000" y="685800"/>
            <a:ext cx="6096000" cy="3429000"/>
          </a:xfrm>
          <a:ln>
            <a:miter lim="800000"/>
          </a:ln>
        </p:spPr>
      </p:sp>
      <p:sp>
        <p:nvSpPr>
          <p:cNvPr id="6147" name="备注占位符 2"/>
          <p:cNvSpPr>
            <a:spLocks noGrp="1"/>
          </p:cNvSpPr>
          <p:nvPr>
            <p:ph type="body"/>
          </p:nvPr>
        </p:nvSpPr>
        <p:spPr/>
        <p:txBody>
          <a:bodyPr wrap="square" lIns="91440" tIns="45720" rIns="91440" bIns="45720" anchor="t"/>
          <a:lstStyle/>
          <a:p>
            <a:pPr lvl="0" eaLnBrk="1" hangingPunct="1"/>
            <a:r>
              <a:rPr lang="zh-CN" altLang="en-US" dirty="0"/>
              <a:t>照片为学生拍摄的礼堂</a:t>
            </a:r>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en-US" altLang="en-US" sz="1200" dirty="0">
                <a:solidFill>
                  <a:srgbClr val="000000"/>
                </a:solidFill>
                <a:latin typeface="等线" panose="02010600030101010101" pitchFamily="2" charset="-122"/>
                <a:ea typeface="宋体" panose="02010600030101010101" pitchFamily="2" charset="-122"/>
                <a:sym typeface="+mn-ea"/>
              </a:rPr>
              <a:t>141</a:t>
            </a:fld>
            <a:endParaRPr lang="en-US" altLang="en-US" sz="1200" dirty="0">
              <a:solidFill>
                <a:srgbClr val="000000"/>
              </a:solidFill>
              <a:latin typeface="等线" panose="02010600030101010101" pitchFamily="2" charset="-122"/>
              <a:ea typeface="宋体" panose="02010600030101010101" pitchFamily="2"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xfrm>
            <a:off x="381000" y="685800"/>
            <a:ext cx="6096000" cy="3429000"/>
          </a:xfrm>
          <a:ln>
            <a:miter/>
          </a:ln>
        </p:spPr>
      </p:sp>
      <p:sp>
        <p:nvSpPr>
          <p:cNvPr id="6147" name="备注占位符 2"/>
          <p:cNvSpPr>
            <a:spLocks noGrp="1"/>
          </p:cNvSpPr>
          <p:nvPr>
            <p:ph type="body"/>
          </p:nvPr>
        </p:nvSpPr>
        <p:spPr/>
        <p:txBody>
          <a:bodyPr wrap="square" lIns="91440" tIns="45720" rIns="91440" bIns="45720" anchor="t"/>
          <a:lstStyle/>
          <a:p>
            <a:pPr lvl="0" eaLnBrk="1" hangingPunct="1"/>
            <a:r>
              <a:rPr lang="zh-CN" altLang="en-US" dirty="0"/>
              <a:t>照片为学生拍摄的礼堂</a:t>
            </a:r>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buNone/>
            </a:pPr>
            <a:fld id="{9A0DB2DC-4C9A-4742-B13C-FB6460FD3503}" type="slidenum">
              <a:rPr lang="en-US" altLang="en-US" sz="1200" dirty="0">
                <a:solidFill>
                  <a:srgbClr val="000000"/>
                </a:solidFill>
                <a:latin typeface="等线" panose="02010600030101010101" charset="-122"/>
                <a:ea typeface="宋体" panose="02010600030101010101" pitchFamily="2" charset="-122"/>
                <a:sym typeface="+mn-ea"/>
              </a:rPr>
              <a:t>183</a:t>
            </a:fld>
            <a:endParaRPr lang="en-US" altLang="en-US" sz="1200" dirty="0">
              <a:solidFill>
                <a:srgbClr val="000000"/>
              </a:solidFill>
              <a:latin typeface="等线" panose="02010600030101010101" charset="-122"/>
              <a:ea typeface="宋体" panose="02010600030101010101" pitchFamily="2" charset="-122"/>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endParaRPr lang="en-US" noProof="1"/>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endParaRPr lang="en-US" noProof="1"/>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74AF0729-2CFE-48C4-8BCA-E0DA8D2365BC}"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ECB5467-255F-4BC2-B22F-5AE3D7CC59DE}" type="datetime1">
              <a:rPr lang="zh-CN" altLang="en-US" smtClean="0"/>
              <a:t>2023/6/9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FB272F-3DAB-40AA-94C0-D1791CFBCDC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4D50708-09A8-4D58-BEC6-1D279A3967DB}" type="datetime1">
              <a:rPr lang="zh-CN" altLang="en-US" smtClean="0"/>
              <a:t>2023/6/9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FB272F-3DAB-40AA-94C0-D1791CFBCDC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92B1A77-DED1-4B31-9863-EBE27F04152B}" type="datetime1">
              <a:rPr lang="zh-CN" altLang="en-US" smtClean="0"/>
              <a:t>2023/6/9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FB272F-3DAB-40AA-94C0-D1791CFBCDC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10C16B2-0848-4EB0-8399-36E97CD777EC}" type="datetime1">
              <a:rPr lang="zh-CN" altLang="en-US" smtClean="0"/>
              <a:t>2023/6/9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FB272F-3DAB-40AA-94C0-D1791CFBCDC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C5487A5-E200-4C76-97E4-21728F8E14F1}" type="datetime1">
              <a:rPr lang="zh-CN" altLang="en-US" smtClean="0"/>
              <a:t>2023/6/9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FB272F-3DAB-40AA-94C0-D1791CFBCDC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36F5E2-6A76-4613-B042-00B19ACCBD13}" type="datetime1">
              <a:rPr lang="zh-CN" altLang="en-US" smtClean="0"/>
              <a:t>2023/6/9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FB272F-3DAB-40AA-94C0-D1791CFBCDC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3AAB32B-43A2-482C-9626-E335879884F4}" type="datetime1">
              <a:rPr lang="zh-CN" altLang="en-US" smtClean="0"/>
              <a:t>2023/6/9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FB272F-3DAB-40AA-94C0-D1791CFBCDC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3CEC00-3FA9-4306-9838-6B9D1286C9FC}" type="datetime1">
              <a:rPr lang="zh-CN" altLang="en-US" smtClean="0"/>
              <a:t>2023/6/9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FB272F-3DAB-40AA-94C0-D1791CFBCDC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E3422C-329C-4D6B-AB87-B74F8D4C8507}" type="datetime1">
              <a:rPr lang="zh-CN" altLang="en-US" smtClean="0"/>
              <a:t>2023/6/9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FB272F-3DAB-40AA-94C0-D1791CFBCDC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817690C-6F09-413C-BFD5-C577CE925893}" type="datetime1">
              <a:rPr lang="zh-CN" altLang="en-US" smtClean="0"/>
              <a:t>2023/6/9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FB272F-3DAB-40AA-94C0-D1791CFBCDC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grpSp>
        <p:nvGrpSpPr>
          <p:cNvPr id="7" name="组合 6"/>
          <p:cNvGrpSpPr/>
          <p:nvPr userDrawn="1"/>
        </p:nvGrpSpPr>
        <p:grpSpPr>
          <a:xfrm>
            <a:off x="814388" y="1020763"/>
            <a:ext cx="10539412" cy="0"/>
            <a:chOff x="815009" y="1021543"/>
            <a:chExt cx="10538791" cy="0"/>
          </a:xfrm>
        </p:grpSpPr>
        <p:cxnSp>
          <p:nvCxnSpPr>
            <p:cNvPr id="8" name="直接连接符 7"/>
            <p:cNvCxnSpPr/>
            <p:nvPr/>
          </p:nvCxnSpPr>
          <p:spPr>
            <a:xfrm>
              <a:off x="815009" y="1021543"/>
              <a:ext cx="714333"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683320" y="1021543"/>
              <a:ext cx="9670480" cy="0"/>
            </a:xfrm>
            <a:prstGeom prst="line">
              <a:avLst/>
            </a:prstGeom>
            <a:ln w="44450"/>
          </p:spPr>
          <p:style>
            <a:lnRef idx="1">
              <a:schemeClr val="accent1"/>
            </a:lnRef>
            <a:fillRef idx="0">
              <a:schemeClr val="accent1"/>
            </a:fillRef>
            <a:effectRef idx="0">
              <a:schemeClr val="accent1"/>
            </a:effectRef>
            <a:fontRef idx="minor">
              <a:schemeClr val="tx1"/>
            </a:fontRef>
          </p:style>
        </p:cxnSp>
      </p:grpSp>
      <p:sp>
        <p:nvSpPr>
          <p:cNvPr id="3" name="Content Placeholder 2"/>
          <p:cNvSpPr>
            <a:spLocks noGrp="1"/>
          </p:cNvSpPr>
          <p:nvPr>
            <p:ph idx="1"/>
          </p:nvPr>
        </p:nvSpPr>
        <p:spPr>
          <a:xfrm>
            <a:off x="838200" y="1340768"/>
            <a:ext cx="10515600" cy="5061482"/>
          </a:xfrm>
        </p:spPr>
        <p:txBody>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solidFill>
                  <a:srgbClr val="00B050"/>
                </a:solidFill>
              </a:defRPr>
            </a:lvl1pPr>
          </a:lstStyle>
          <a:p>
            <a:r>
              <a:rPr lang="zh-CN" altLang="en-US" noProof="1"/>
              <a:t>单击此处编辑母版标题样式</a:t>
            </a:r>
            <a:endParaRPr lang="en-US" noProof="1"/>
          </a:p>
        </p:txBody>
      </p:sp>
      <p:sp>
        <p:nvSpPr>
          <p:cNvPr id="11"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12"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13"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29FFDE02-2E80-4266-ACF1-0308C5EFC84E}"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首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grpSp>
        <p:nvGrpSpPr>
          <p:cNvPr id="7" name="组合 6"/>
          <p:cNvGrpSpPr/>
          <p:nvPr userDrawn="1"/>
        </p:nvGrpSpPr>
        <p:grpSpPr>
          <a:xfrm>
            <a:off x="814388" y="1020763"/>
            <a:ext cx="10539412" cy="0"/>
            <a:chOff x="815009" y="1021543"/>
            <a:chExt cx="10538791" cy="0"/>
          </a:xfrm>
        </p:grpSpPr>
        <p:cxnSp>
          <p:nvCxnSpPr>
            <p:cNvPr id="8" name="直接连接符 7"/>
            <p:cNvCxnSpPr/>
            <p:nvPr/>
          </p:nvCxnSpPr>
          <p:spPr>
            <a:xfrm>
              <a:off x="815009" y="1021543"/>
              <a:ext cx="714333"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683320" y="1021543"/>
              <a:ext cx="9670480"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3075" name="图片 8" descr="横版组合——透明.png"/>
          <p:cNvPicPr>
            <a:picLocks noChangeAspect="1"/>
          </p:cNvPicPr>
          <p:nvPr userDrawn="1"/>
        </p:nvPicPr>
        <p:blipFill>
          <a:blip r:embed="rId2"/>
          <a:stretch>
            <a:fillRect/>
          </a:stretch>
        </p:blipFill>
        <p:spPr>
          <a:xfrm>
            <a:off x="8610600" y="6073775"/>
            <a:ext cx="3086100" cy="647700"/>
          </a:xfrm>
          <a:prstGeom prst="rect">
            <a:avLst/>
          </a:prstGeom>
          <a:noFill/>
          <a:ln w="9525">
            <a:noFill/>
          </a:ln>
        </p:spPr>
      </p:pic>
      <p:sp>
        <p:nvSpPr>
          <p:cNvPr id="2" name="Title 1"/>
          <p:cNvSpPr>
            <a:spLocks noGrp="1"/>
          </p:cNvSpPr>
          <p:nvPr>
            <p:ph type="title"/>
          </p:nvPr>
        </p:nvSpPr>
        <p:spPr>
          <a:xfrm>
            <a:off x="815009" y="0"/>
            <a:ext cx="10515600" cy="1021543"/>
          </a:xfrm>
        </p:spPr>
        <p:txBody>
          <a:bodyPr rtlCol="0" anchor="b">
            <a:normAutofit/>
          </a:bodyPr>
          <a:lstStyle>
            <a:lvl1pPr>
              <a:lnSpc>
                <a:spcPct val="100000"/>
              </a:lnSpc>
              <a:defRPr lang="en-US" sz="4000" b="1" dirty="0"/>
            </a:lvl1pPr>
          </a:lstStyle>
          <a:p>
            <a:pPr lvl="0"/>
            <a:r>
              <a:rPr lang="zh-CN" altLang="en-US" noProof="1"/>
              <a:t>单击此处编辑母版标题样式</a:t>
            </a:r>
            <a:endParaRPr lang="en-US" noProof="1"/>
          </a:p>
        </p:txBody>
      </p:sp>
      <p:sp>
        <p:nvSpPr>
          <p:cNvPr id="11" name="Date Placeholder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12" name="Footer Placeholder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13" name="Slide Number Placeholder 4"/>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F4E00B8D-7CD6-45FF-AE8B-388FECD895F5}"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74AF0729-2CFE-48C4-8BCA-E0DA8D2365BC}"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noProof="1"/>
              <a:t>单击此处编辑母版标题样式</a:t>
            </a:r>
            <a:endParaRPr lang="en-US" noProof="1"/>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74AF0729-2CFE-48C4-8BCA-E0DA8D2365BC}"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74AF0729-2CFE-48C4-8BCA-E0DA8D2365BC}"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74AF0729-2CFE-48C4-8BCA-E0DA8D2365BC}"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534586" y="214314"/>
            <a:ext cx="10390716" cy="1462087"/>
          </a:xfrm>
        </p:spPr>
        <p:txBody>
          <a:bodyPr/>
          <a:lstStyle/>
          <a:p>
            <a:r>
              <a:rPr lang="zh-CN" altLang="en-US"/>
              <a:t>单击此处编辑母版标题样式</a:t>
            </a:r>
          </a:p>
        </p:txBody>
      </p:sp>
      <p:sp>
        <p:nvSpPr>
          <p:cNvPr id="3" name="SmartArt 占位符 2"/>
          <p:cNvSpPr>
            <a:spLocks noGrp="1"/>
          </p:cNvSpPr>
          <p:nvPr>
            <p:ph type="pic" idx="1"/>
          </p:nvPr>
        </p:nvSpPr>
        <p:spPr>
          <a:xfrm>
            <a:off x="1576917" y="2017713"/>
            <a:ext cx="10363200" cy="4114800"/>
          </a:xfrm>
        </p:spPr>
        <p:txBody>
          <a:bodyPr rtlCol="0">
            <a:normAutofit/>
          </a:bodyPr>
          <a:lstStyle/>
          <a:p>
            <a:pPr lvl="0"/>
            <a:endParaRPr lang="zh-CN" altLang="en-US" noProof="0"/>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28BDC91B-37B4-470C-893B-A6147C4BAC91}" type="slidenum">
              <a:rPr lang="en-US" altLang="zh-CN"/>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74A8E77-883B-4E8C-A83B-374C35842B8F}" type="datetime1">
              <a:rPr lang="zh-CN" altLang="en-US" smtClean="0"/>
              <a:t>2023/6/9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FB272F-3DAB-40AA-94C0-D1791CFBCDC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theme" Target="../theme/theme2.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endParaRPr lang="en-US" altLang="zh-CN" dirty="0"/>
          </a:p>
        </p:txBody>
      </p:sp>
      <p:sp>
        <p:nvSpPr>
          <p:cNvPr id="1027" name="Text Placeholder 2"/>
          <p:cNvSpPr>
            <a:spLocks noGrp="1"/>
          </p:cNvSpPr>
          <p:nvPr>
            <p:ph type="body"/>
          </p:nvPr>
        </p:nvSpPr>
        <p:spPr>
          <a:xfrm>
            <a:off x="838200" y="1825625"/>
            <a:ext cx="10515600" cy="4351338"/>
          </a:xfrm>
          <a:prstGeom prst="rect">
            <a:avLst/>
          </a:prstGeom>
          <a:noFill/>
          <a:ln w="9525">
            <a:noFill/>
          </a:ln>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0" hangingPunct="0">
              <a:buFontTx/>
              <a:buNone/>
              <a:defRPr sz="1200" b="1">
                <a:solidFill>
                  <a:prstClr val="black">
                    <a:tint val="75000"/>
                  </a:prstClr>
                </a:solidFill>
                <a:ea typeface="华文中宋" panose="0201060004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0" hangingPunct="0">
              <a:buFontTx/>
              <a:buNone/>
              <a:defRPr sz="1200" b="1">
                <a:solidFill>
                  <a:prstClr val="black">
                    <a:tint val="75000"/>
                  </a:prstClr>
                </a:solidFill>
                <a:ea typeface="华文中宋" panose="02010600040101010101" pitchFamily="2"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0" hangingPunct="0">
              <a:buFontTx/>
              <a:buNone/>
              <a:defRPr sz="1200" b="1">
                <a:solidFill>
                  <a:prstClr val="black">
                    <a:tint val="75000"/>
                  </a:prstClr>
                </a:solidFill>
                <a:ea typeface="华文中宋" panose="02010600040101010101" pitchFamily="2"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74AF0729-2CFE-48C4-8BCA-E0DA8D2365BC}"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Impact" panose="020B080603090205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228F8B-D7FB-4BCD-B1B7-4DB8553D2231}" type="datetime1">
              <a:rPr lang="zh-CN" altLang="en-US" smtClean="0"/>
              <a:t>2023/6/9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B272F-3DAB-40AA-94C0-D1791CFBCDC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10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s>
</file>

<file path=ppt/slides/_rels/slide11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6.xml"/><Relationship Id="rId7" Type="http://schemas.openxmlformats.org/officeDocument/2006/relationships/image" Target="../media/image10.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slideLayout" Target="../slideLayouts/slideLayout14.xml"/><Relationship Id="rId4" Type="http://schemas.openxmlformats.org/officeDocument/2006/relationships/tags" Target="../tags/tag7.xml"/><Relationship Id="rId9" Type="http://schemas.openxmlformats.org/officeDocument/2006/relationships/image" Target="../media/image1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8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 Target="slide189.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slide" Target="slide190.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slide" Target="slide192.xml"/><Relationship Id="rId2" Type="http://schemas.openxmlformats.org/officeDocument/2006/relationships/slide" Target="slide19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 Target="slide186.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19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slide" Target="slide187.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hyperlink" Target="http://www.mapwindows.com/Free/FreeImage/AirCor/guoji_lg.jpg" TargetMode="External"/><Relationship Id="rId4" Type="http://schemas.openxmlformats.org/officeDocument/2006/relationships/image" Target="../media/image65.jpeg"/></Relationships>
</file>

<file path=ppt/slides/_rels/slide192.xml.rels><?xml version="1.0" encoding="UTF-8" standalone="yes"?>
<Relationships xmlns="http://schemas.openxmlformats.org/package/2006/relationships"><Relationship Id="rId3" Type="http://schemas.openxmlformats.org/officeDocument/2006/relationships/slide" Target="slide188.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68.jpeg"/><Relationship Id="rId4" Type="http://schemas.openxmlformats.org/officeDocument/2006/relationships/image" Target="../media/image67.png"/></Relationships>
</file>

<file path=ppt/slides/_rels/slide19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slide" Target="slide188.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194.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hyperlink" Target="1544.mp3" TargetMode="Externa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1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19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1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7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2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20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jpeg"/><Relationship Id="rId4" Type="http://schemas.openxmlformats.org/officeDocument/2006/relationships/image" Target="../media/image107.jpeg"/></Relationships>
</file>

<file path=ppt/slides/_rels/slide2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1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 Id="rId5" Type="http://schemas.openxmlformats.org/officeDocument/2006/relationships/image" Target="../media/image116.jpeg"/><Relationship Id="rId4" Type="http://schemas.openxmlformats.org/officeDocument/2006/relationships/image" Target="../media/image115.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slide" Target="slide227.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tags" Target="../tags/tag22.xml"/><Relationship Id="rId7" Type="http://schemas.openxmlformats.org/officeDocument/2006/relationships/image" Target="../media/image119.jpe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18.png"/><Relationship Id="rId5" Type="http://schemas.openxmlformats.org/officeDocument/2006/relationships/slideLayout" Target="../slideLayouts/slideLayout2.xml"/><Relationship Id="rId4" Type="http://schemas.openxmlformats.org/officeDocument/2006/relationships/tags" Target="../tags/tag23.xml"/><Relationship Id="rId9" Type="http://schemas.openxmlformats.org/officeDocument/2006/relationships/image" Target="../media/image121.jpe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256.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4.xml"/><Relationship Id="rId4" Type="http://schemas.openxmlformats.org/officeDocument/2006/relationships/image" Target="../media/image133.jpeg"/></Relationships>
</file>

<file path=ppt/slides/_rels/slide25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jpeg"/><Relationship Id="rId1" Type="http://schemas.openxmlformats.org/officeDocument/2006/relationships/slideLayout" Target="../slideLayouts/slideLayout4.xml"/><Relationship Id="rId5" Type="http://schemas.openxmlformats.org/officeDocument/2006/relationships/image" Target="../media/image137.jpeg"/><Relationship Id="rId4" Type="http://schemas.openxmlformats.org/officeDocument/2006/relationships/image" Target="../media/image136.jpeg"/></Relationships>
</file>

<file path=ppt/slides/_rels/slide258.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4.xml"/><Relationship Id="rId4" Type="http://schemas.openxmlformats.org/officeDocument/2006/relationships/image" Target="../media/image140.jpeg"/></Relationships>
</file>

<file path=ppt/slides/_rels/slide25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4.xml"/><Relationship Id="rId5" Type="http://schemas.openxmlformats.org/officeDocument/2006/relationships/image" Target="../media/image146.jpeg"/><Relationship Id="rId4" Type="http://schemas.openxmlformats.org/officeDocument/2006/relationships/image" Target="../media/image145.jpeg"/></Relationships>
</file>

<file path=ppt/slides/_rels/slide261.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4.xml"/><Relationship Id="rId4" Type="http://schemas.openxmlformats.org/officeDocument/2006/relationships/image" Target="../media/image149.jpe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4.xml"/><Relationship Id="rId5" Type="http://schemas.openxmlformats.org/officeDocument/2006/relationships/image" Target="../media/image146.jpeg"/><Relationship Id="rId4" Type="http://schemas.openxmlformats.org/officeDocument/2006/relationships/image" Target="../media/image152.jpeg"/></Relationships>
</file>

<file path=ppt/slides/_rels/slide264.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4.xml"/><Relationship Id="rId4" Type="http://schemas.openxmlformats.org/officeDocument/2006/relationships/image" Target="../media/image157.jpe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20.png"/><Relationship Id="rId4" Type="http://schemas.openxmlformats.org/officeDocument/2006/relationships/image" Target="../media/image19.png"/></Relationships>
</file>

<file path=ppt/slides/_rels/slide270.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65.jpeg"/><Relationship Id="rId1" Type="http://schemas.openxmlformats.org/officeDocument/2006/relationships/slideLayout" Target="../slideLayouts/slideLayout4.xml"/></Relationships>
</file>

<file path=ppt/slides/_rels/slide277.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image" Target="../media/image167.jpeg"/><Relationship Id="rId1" Type="http://schemas.openxmlformats.org/officeDocument/2006/relationships/slideLayout" Target="../slideLayouts/slideLayout4.xml"/><Relationship Id="rId5" Type="http://schemas.openxmlformats.org/officeDocument/2006/relationships/image" Target="../media/image170.jpeg"/><Relationship Id="rId4" Type="http://schemas.openxmlformats.org/officeDocument/2006/relationships/image" Target="../media/image169.jpe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2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jpeg"/><Relationship Id="rId1" Type="http://schemas.openxmlformats.org/officeDocument/2006/relationships/slideLayout" Target="../slideLayouts/slideLayout4.xml"/><Relationship Id="rId5" Type="http://schemas.openxmlformats.org/officeDocument/2006/relationships/image" Target="../media/image174.jpeg"/><Relationship Id="rId4" Type="http://schemas.openxmlformats.org/officeDocument/2006/relationships/image" Target="../media/image173.jpeg"/></Relationships>
</file>

<file path=ppt/slides/_rels/slide287.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4.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jpeg"/><Relationship Id="rId1" Type="http://schemas.openxmlformats.org/officeDocument/2006/relationships/slideLayout" Target="../slideLayouts/slideLayout4.xml"/><Relationship Id="rId5" Type="http://schemas.openxmlformats.org/officeDocument/2006/relationships/image" Target="../media/image139.jpeg"/><Relationship Id="rId4" Type="http://schemas.openxmlformats.org/officeDocument/2006/relationships/image" Target="../media/image178.jpe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294.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jpeg"/><Relationship Id="rId1" Type="http://schemas.openxmlformats.org/officeDocument/2006/relationships/slideLayout" Target="../slideLayouts/slideLayout4.xml"/><Relationship Id="rId4" Type="http://schemas.openxmlformats.org/officeDocument/2006/relationships/image" Target="../media/image184.jpe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jpeg"/><Relationship Id="rId1" Type="http://schemas.openxmlformats.org/officeDocument/2006/relationships/slideLayout" Target="../slideLayouts/slideLayout4.xml"/><Relationship Id="rId4" Type="http://schemas.openxmlformats.org/officeDocument/2006/relationships/image" Target="../media/image187.jpe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8.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5.xml.rels><?xml version="1.0" encoding="UTF-8" standalone="yes"?>
<Relationships xmlns="http://schemas.openxmlformats.org/package/2006/relationships"><Relationship Id="rId8" Type="http://schemas.openxmlformats.org/officeDocument/2006/relationships/image" Target="../media/image193.jpeg"/><Relationship Id="rId3" Type="http://schemas.openxmlformats.org/officeDocument/2006/relationships/slideLayout" Target="../slideLayouts/slideLayout4.xml"/><Relationship Id="rId7" Type="http://schemas.openxmlformats.org/officeDocument/2006/relationships/image" Target="../media/image192.jpeg"/><Relationship Id="rId2" Type="http://schemas.openxmlformats.org/officeDocument/2006/relationships/audio" Target="file:///E:\MP32\&#19968;&#29983;&#26377;&#20320;.mp3" TargetMode="External"/><Relationship Id="rId1" Type="http://schemas.microsoft.com/office/2007/relationships/media" Target="file:///E:\MP32\&#19968;&#29983;&#26377;&#20320;.mp3" TargetMode="External"/><Relationship Id="rId6" Type="http://schemas.openxmlformats.org/officeDocument/2006/relationships/image" Target="../media/image191.wmf"/><Relationship Id="rId5" Type="http://schemas.openxmlformats.org/officeDocument/2006/relationships/image" Target="../media/image190.wmf"/><Relationship Id="rId10" Type="http://schemas.openxmlformats.org/officeDocument/2006/relationships/image" Target="../media/image195.jpeg"/><Relationship Id="rId4" Type="http://schemas.openxmlformats.org/officeDocument/2006/relationships/image" Target="../media/image189.png"/><Relationship Id="rId9" Type="http://schemas.openxmlformats.org/officeDocument/2006/relationships/image" Target="../media/image194.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7.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jpeg"/><Relationship Id="rId1" Type="http://schemas.openxmlformats.org/officeDocument/2006/relationships/slideLayout" Target="../slideLayouts/slideLayout4.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9.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2087563"/>
            <a:ext cx="12192000" cy="255905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mn-lt"/>
              <a:ea typeface="+mn-ea"/>
              <a:cs typeface="+mn-cs"/>
            </a:endParaRPr>
          </a:p>
        </p:txBody>
      </p:sp>
      <p:sp>
        <p:nvSpPr>
          <p:cNvPr id="5123" name="标题 1"/>
          <p:cNvSpPr>
            <a:spLocks noGrp="1"/>
          </p:cNvSpPr>
          <p:nvPr>
            <p:ph type="ctrTitle"/>
          </p:nvPr>
        </p:nvSpPr>
        <p:spPr>
          <a:xfrm>
            <a:off x="1524000" y="1933575"/>
            <a:ext cx="9144000" cy="1992313"/>
          </a:xfrm>
        </p:spPr>
        <p:txBody>
          <a:bodyPr vert="horz" wrap="square" lIns="91440" tIns="45720" rIns="91440" bIns="45720" anchor="b"/>
          <a:lstStyle/>
          <a:p>
            <a:pPr eaLnBrk="1" hangingPunct="1">
              <a:buClrTx/>
              <a:buSzTx/>
              <a:buFontTx/>
            </a:pPr>
            <a:r>
              <a:rPr lang="zh-CN" altLang="en-US" sz="7200" b="1" kern="1200" dirty="0">
                <a:latin typeface="+mj-lt"/>
                <a:ea typeface="+mj-ea"/>
                <a:cs typeface="+mj-cs"/>
              </a:rPr>
              <a:t>知识产权</a:t>
            </a:r>
            <a:br>
              <a:rPr lang="en-US" altLang="zh-CN" sz="7200" b="1" kern="1200" dirty="0">
                <a:latin typeface="+mj-lt"/>
                <a:ea typeface="+mj-ea"/>
                <a:cs typeface="+mj-cs"/>
              </a:rPr>
            </a:br>
            <a:endParaRPr lang="zh-CN" altLang="zh-CN" sz="7200" b="1" kern="1200" dirty="0">
              <a:latin typeface="+mj-lt"/>
              <a:ea typeface="+mj-ea"/>
              <a:cs typeface="+mj-cs"/>
            </a:endParaRPr>
          </a:p>
        </p:txBody>
      </p:sp>
      <p:sp>
        <p:nvSpPr>
          <p:cNvPr id="5124" name="副标题 2"/>
          <p:cNvSpPr>
            <a:spLocks noGrp="1"/>
          </p:cNvSpPr>
          <p:nvPr>
            <p:ph type="subTitle" idx="1"/>
          </p:nvPr>
        </p:nvSpPr>
        <p:spPr>
          <a:xfrm>
            <a:off x="1524000" y="3048001"/>
            <a:ext cx="9144000" cy="2928938"/>
          </a:xfrm>
        </p:spPr>
        <p:txBody>
          <a:bodyPr vert="horz" wrap="square" lIns="91440" tIns="45720" rIns="91440" bIns="45720" anchor="t"/>
          <a:lstStyle/>
          <a:p>
            <a:pPr eaLnBrk="1" hangingPunct="1"/>
            <a:r>
              <a:rPr lang="zh-CN" altLang="en-US" sz="2800" dirty="0"/>
              <a:t>阎文军</a:t>
            </a:r>
            <a:endParaRPr lang="en-US" altLang="zh-CN" sz="2800" dirty="0"/>
          </a:p>
          <a:p>
            <a:pPr eaLnBrk="1" hangingPunct="1"/>
            <a:r>
              <a:rPr lang="zh-CN" altLang="en-US" sz="2800" dirty="0"/>
              <a:t>国科大知识产权学院</a:t>
            </a:r>
            <a:r>
              <a:rPr lang="en-US" altLang="zh-CN" sz="2800" dirty="0"/>
              <a:t>/</a:t>
            </a:r>
            <a:r>
              <a:rPr lang="zh-CN" altLang="en-US" sz="2800" dirty="0"/>
              <a:t>公管学院</a:t>
            </a:r>
            <a:endParaRPr lang="en-US" altLang="zh-CN" sz="2800" dirty="0"/>
          </a:p>
          <a:p>
            <a:pPr eaLnBrk="1" hangingPunct="1"/>
            <a:r>
              <a:rPr lang="zh-CN" altLang="en-US" sz="2800" dirty="0"/>
              <a:t>邮箱：</a:t>
            </a:r>
            <a:r>
              <a:rPr lang="en-US" altLang="zh-CN" sz="2800" dirty="0"/>
              <a:t>yanwj@ucas.ac.cn</a:t>
            </a:r>
          </a:p>
          <a:p>
            <a:pPr eaLnBrk="1" hangingPunct="1">
              <a:buClrTx/>
              <a:buSzTx/>
            </a:pPr>
            <a:endParaRPr lang="zh-CN" altLang="en-US" sz="2800" kern="1200" dirty="0">
              <a:latin typeface="+mn-lt"/>
              <a:ea typeface="+mn-ea"/>
              <a:cs typeface="+mn-cs"/>
            </a:endParaRPr>
          </a:p>
        </p:txBody>
      </p:sp>
      <p:pic>
        <p:nvPicPr>
          <p:cNvPr id="5125" name="图片 5" descr="横版组合——透明.png"/>
          <p:cNvPicPr>
            <a:picLocks noChangeAspect="1"/>
          </p:cNvPicPr>
          <p:nvPr/>
        </p:nvPicPr>
        <p:blipFill>
          <a:blip r:embed="rId4"/>
          <a:stretch>
            <a:fillRect/>
          </a:stretch>
        </p:blipFill>
        <p:spPr>
          <a:xfrm>
            <a:off x="3524250" y="698500"/>
            <a:ext cx="5143500" cy="1079500"/>
          </a:xfrm>
          <a:prstGeom prst="rect">
            <a:avLst/>
          </a:prstGeom>
          <a:noFill/>
          <a:ln w="9525">
            <a:noFill/>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endParaRPr lang="zh-CN" altLang="en-US"/>
          </a:p>
        </p:txBody>
      </p:sp>
      <p:sp>
        <p:nvSpPr>
          <p:cNvPr id="19459" name="内容占位符 2"/>
          <p:cNvSpPr>
            <a:spLocks noGrp="1"/>
          </p:cNvSpPr>
          <p:nvPr>
            <p:ph idx="1"/>
          </p:nvPr>
        </p:nvSpPr>
        <p:spPr/>
        <p:txBody>
          <a:bodyPr>
            <a:normAutofit/>
          </a:bodyPr>
          <a:lstStyle/>
          <a:p>
            <a:r>
              <a:rPr lang="en-US" altLang="zh-CN" dirty="0"/>
              <a:t>《</a:t>
            </a:r>
            <a:r>
              <a:rPr lang="zh-CN" altLang="en-US" dirty="0"/>
              <a:t>与贸易有关的知识产权协定</a:t>
            </a:r>
            <a:r>
              <a:rPr lang="en-US" altLang="zh-CN" dirty="0"/>
              <a:t>》</a:t>
            </a:r>
            <a:r>
              <a:rPr lang="zh-CN" altLang="en-US" dirty="0"/>
              <a:t>界定的范围：</a:t>
            </a:r>
            <a:endParaRPr lang="en-US" altLang="zh-CN" dirty="0"/>
          </a:p>
          <a:p>
            <a:r>
              <a:rPr lang="en-US" altLang="zh-CN" sz="2400" dirty="0"/>
              <a:t>1</a:t>
            </a:r>
            <a:r>
              <a:rPr lang="zh-CN" altLang="zh-CN" sz="2400" dirty="0"/>
              <a:t>、</a:t>
            </a:r>
            <a:r>
              <a:rPr lang="zh-CN" altLang="zh-CN" dirty="0"/>
              <a:t>版权及与版权相关的权利；</a:t>
            </a:r>
          </a:p>
          <a:p>
            <a:r>
              <a:rPr lang="en-US" altLang="zh-CN" dirty="0"/>
              <a:t>2</a:t>
            </a:r>
            <a:r>
              <a:rPr lang="zh-CN" altLang="zh-CN" dirty="0"/>
              <a:t>、商标权；</a:t>
            </a:r>
          </a:p>
          <a:p>
            <a:r>
              <a:rPr lang="en-US" altLang="zh-CN" dirty="0"/>
              <a:t>3</a:t>
            </a:r>
            <a:r>
              <a:rPr lang="zh-CN" altLang="zh-CN" dirty="0"/>
              <a:t>、地理标志权；</a:t>
            </a:r>
          </a:p>
          <a:p>
            <a:r>
              <a:rPr lang="en-US" altLang="zh-CN" dirty="0"/>
              <a:t>4</a:t>
            </a:r>
            <a:r>
              <a:rPr lang="zh-CN" altLang="zh-CN" dirty="0"/>
              <a:t>、工业品外观设计权；</a:t>
            </a:r>
          </a:p>
          <a:p>
            <a:r>
              <a:rPr lang="en-US" altLang="zh-CN" dirty="0"/>
              <a:t>5</a:t>
            </a:r>
            <a:r>
              <a:rPr lang="zh-CN" altLang="zh-CN" dirty="0"/>
              <a:t>、专利权；</a:t>
            </a:r>
          </a:p>
          <a:p>
            <a:r>
              <a:rPr lang="en-US" altLang="zh-CN" dirty="0"/>
              <a:t>6</a:t>
            </a:r>
            <a:r>
              <a:rPr lang="zh-CN" altLang="zh-CN" dirty="0"/>
              <a:t>、集成电路布图设计权；</a:t>
            </a:r>
          </a:p>
          <a:p>
            <a:r>
              <a:rPr lang="en-US" altLang="zh-CN" dirty="0"/>
              <a:t>7</a:t>
            </a:r>
            <a:r>
              <a:rPr lang="zh-CN" altLang="zh-CN" dirty="0"/>
              <a:t>、未披露过的信息专有权。</a:t>
            </a:r>
          </a:p>
          <a:p>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图片 1" descr="ws_BA30.tmp"/>
          <p:cNvPicPr/>
          <p:nvPr/>
        </p:nvPicPr>
        <p:blipFill>
          <a:blip r:embed="rId2"/>
          <a:stretch>
            <a:fillRect/>
          </a:stretch>
        </p:blipFill>
        <p:spPr>
          <a:xfrm>
            <a:off x="2135188" y="260350"/>
            <a:ext cx="7842250" cy="6246813"/>
          </a:xfrm>
          <a:prstGeom prst="rect">
            <a:avLst/>
          </a:prstGeom>
          <a:noFill/>
          <a:ln w="9525">
            <a:noFill/>
          </a:ln>
        </p:spPr>
      </p:pic>
      <p:sp>
        <p:nvSpPr>
          <p:cNvPr id="72707" name="TextBox 2"/>
          <p:cNvSpPr txBox="1"/>
          <p:nvPr/>
        </p:nvSpPr>
        <p:spPr>
          <a:xfrm>
            <a:off x="2135188" y="0"/>
            <a:ext cx="4962525" cy="2025650"/>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defTabSz="802005">
              <a:lnSpc>
                <a:spcPts val="875"/>
              </a:lnSpc>
              <a:spcBef>
                <a:spcPct val="0"/>
              </a:spcBef>
              <a:buNone/>
              <a:tabLst>
                <a:tab pos="1146175" algn="l"/>
                <a:tab pos="1357630" algn="l"/>
                <a:tab pos="1424305" algn="l"/>
                <a:tab pos="3762375" algn="l"/>
              </a:tabLst>
            </a:pPr>
            <a:endParaRPr lang="zh-CN" altLang="en-US" sz="3200" dirty="0">
              <a:solidFill>
                <a:srgbClr val="FFFFFF"/>
              </a:solidFill>
              <a:latin typeface="微软雅黑" panose="020B0503020204020204" pitchFamily="34" charset="-122"/>
              <a:ea typeface="宋体" panose="02010600030101010101" pitchFamily="2" charset="-122"/>
            </a:endParaRPr>
          </a:p>
          <a:p>
            <a:pPr marL="0" lvl="0" indent="0" defTabSz="802005">
              <a:lnSpc>
                <a:spcPts val="875"/>
              </a:lnSpc>
              <a:spcBef>
                <a:spcPct val="0"/>
              </a:spcBef>
              <a:buNone/>
              <a:tabLst>
                <a:tab pos="1146175" algn="l"/>
                <a:tab pos="1357630" algn="l"/>
                <a:tab pos="1424305" algn="l"/>
                <a:tab pos="3762375" algn="l"/>
              </a:tabLst>
            </a:pPr>
            <a:endParaRPr lang="zh-CN" altLang="en-US" sz="3200" dirty="0">
              <a:solidFill>
                <a:srgbClr val="FFFFFF"/>
              </a:solidFill>
              <a:latin typeface="微软雅黑" panose="020B0503020204020204" pitchFamily="34" charset="-122"/>
              <a:ea typeface="宋体" panose="02010600030101010101" pitchFamily="2" charset="-122"/>
            </a:endParaRPr>
          </a:p>
          <a:p>
            <a:pPr marL="0" lvl="0" indent="0" defTabSz="802005">
              <a:lnSpc>
                <a:spcPts val="875"/>
              </a:lnSpc>
              <a:spcBef>
                <a:spcPct val="0"/>
              </a:spcBef>
              <a:buNone/>
              <a:tabLst>
                <a:tab pos="1146175" algn="l"/>
                <a:tab pos="1357630" algn="l"/>
                <a:tab pos="1424305" algn="l"/>
                <a:tab pos="3762375" algn="l"/>
              </a:tabLst>
            </a:pPr>
            <a:endParaRPr lang="zh-CN" altLang="en-US" sz="3200" dirty="0">
              <a:solidFill>
                <a:srgbClr val="FFFFFF"/>
              </a:solidFill>
              <a:latin typeface="微软雅黑" panose="020B0503020204020204" pitchFamily="34" charset="-122"/>
              <a:ea typeface="宋体" panose="02010600030101010101" pitchFamily="2" charset="-122"/>
            </a:endParaRPr>
          </a:p>
          <a:p>
            <a:pPr marL="0" lvl="0" indent="0" defTabSz="802005">
              <a:lnSpc>
                <a:spcPts val="3550"/>
              </a:lnSpc>
              <a:spcBef>
                <a:spcPct val="0"/>
              </a:spcBef>
              <a:buNone/>
              <a:tabLst>
                <a:tab pos="1146175" algn="l"/>
                <a:tab pos="1357630" algn="l"/>
                <a:tab pos="1424305" algn="l"/>
                <a:tab pos="3762375" algn="l"/>
              </a:tabLst>
            </a:pPr>
            <a:r>
              <a:rPr lang="zh-CN" altLang="en-US" sz="3200" dirty="0">
                <a:solidFill>
                  <a:srgbClr val="FFFFFF"/>
                </a:solidFill>
                <a:latin typeface="微软雅黑" panose="020B0503020204020204" pitchFamily="34" charset="-122"/>
                <a:ea typeface="宋体" panose="02010600030101010101" pitchFamily="2" charset="-122"/>
              </a:rPr>
              <a:t>		</a:t>
            </a:r>
            <a:r>
              <a:rPr lang="zh-CN" altLang="en-US" dirty="0">
                <a:solidFill>
                  <a:srgbClr val="000000"/>
                </a:solidFill>
                <a:latin typeface="微软雅黑" panose="020B0503020204020204" pitchFamily="34" charset="-122"/>
                <a:ea typeface="宋体" panose="02010600030101010101" pitchFamily="2" charset="-122"/>
              </a:rPr>
              <a:t>创造性审查中的</a:t>
            </a:r>
            <a:r>
              <a:rPr lang="zh-CN" altLang="en-US" dirty="0">
                <a:solidFill>
                  <a:srgbClr val="FF0000"/>
                </a:solidFill>
                <a:latin typeface="微软雅黑" panose="020B0503020204020204" pitchFamily="34" charset="-122"/>
                <a:ea typeface="宋体" panose="02010600030101010101" pitchFamily="2" charset="-122"/>
              </a:rPr>
              <a:t>三步法</a:t>
            </a:r>
          </a:p>
          <a:p>
            <a:pPr marL="0" lvl="0" indent="0" defTabSz="802005">
              <a:lnSpc>
                <a:spcPts val="875"/>
              </a:lnSpc>
              <a:spcBef>
                <a:spcPct val="0"/>
              </a:spcBef>
              <a:buNone/>
              <a:tabLst>
                <a:tab pos="1146175" algn="l"/>
                <a:tab pos="1357630" algn="l"/>
                <a:tab pos="1424305" algn="l"/>
                <a:tab pos="3762375" algn="l"/>
              </a:tabLst>
            </a:pPr>
            <a:endParaRPr lang="zh-CN" altLang="en-US" dirty="0">
              <a:solidFill>
                <a:srgbClr val="FF0000"/>
              </a:solidFill>
              <a:latin typeface="微软雅黑" panose="020B0503020204020204" pitchFamily="34" charset="-122"/>
              <a:ea typeface="宋体" panose="02010600030101010101" pitchFamily="2" charset="-122"/>
            </a:endParaRPr>
          </a:p>
          <a:p>
            <a:pPr marL="0" lvl="0" indent="0" defTabSz="802005">
              <a:lnSpc>
                <a:spcPts val="875"/>
              </a:lnSpc>
              <a:spcBef>
                <a:spcPct val="0"/>
              </a:spcBef>
              <a:buNone/>
              <a:tabLst>
                <a:tab pos="1146175" algn="l"/>
                <a:tab pos="1357630" algn="l"/>
                <a:tab pos="1424305" algn="l"/>
                <a:tab pos="3762375" algn="l"/>
              </a:tabLst>
            </a:pPr>
            <a:endParaRPr lang="zh-CN" altLang="en-US" dirty="0">
              <a:solidFill>
                <a:srgbClr val="FF0000"/>
              </a:solidFill>
              <a:latin typeface="微软雅黑" panose="020B0503020204020204" pitchFamily="34" charset="-122"/>
              <a:ea typeface="宋体" panose="02010600030101010101" pitchFamily="2" charset="-122"/>
            </a:endParaRPr>
          </a:p>
          <a:p>
            <a:pPr marL="0" lvl="0" indent="0" defTabSz="802005">
              <a:lnSpc>
                <a:spcPts val="875"/>
              </a:lnSpc>
              <a:spcBef>
                <a:spcPct val="0"/>
              </a:spcBef>
              <a:buNone/>
              <a:tabLst>
                <a:tab pos="1146175" algn="l"/>
                <a:tab pos="1357630" algn="l"/>
                <a:tab pos="1424305" algn="l"/>
                <a:tab pos="3762375" algn="l"/>
              </a:tabLst>
            </a:pPr>
            <a:endParaRPr lang="zh-CN" altLang="en-US" dirty="0">
              <a:solidFill>
                <a:srgbClr val="FF0000"/>
              </a:solidFill>
              <a:latin typeface="微软雅黑" panose="020B0503020204020204" pitchFamily="34" charset="-122"/>
              <a:ea typeface="宋体" panose="02010600030101010101" pitchFamily="2" charset="-122"/>
            </a:endParaRPr>
          </a:p>
          <a:p>
            <a:pPr marL="0" lvl="0" indent="0" defTabSz="802005">
              <a:lnSpc>
                <a:spcPts val="1825"/>
              </a:lnSpc>
              <a:spcBef>
                <a:spcPct val="0"/>
              </a:spcBef>
              <a:buNone/>
              <a:tabLst>
                <a:tab pos="1146175" algn="l"/>
                <a:tab pos="1357630" algn="l"/>
                <a:tab pos="1424305" algn="l"/>
                <a:tab pos="3762375" algn="l"/>
              </a:tabLst>
            </a:pPr>
            <a:r>
              <a:rPr lang="zh-CN" altLang="en-US" dirty="0">
                <a:solidFill>
                  <a:srgbClr val="FF0000"/>
                </a:solidFill>
                <a:latin typeface="微软雅黑" panose="020B0503020204020204" pitchFamily="34" charset="-122"/>
                <a:ea typeface="宋体" panose="02010600030101010101" pitchFamily="2" charset="-122"/>
              </a:rPr>
              <a:t>	</a:t>
            </a:r>
            <a:r>
              <a:rPr lang="en-US" altLang="zh-CN" sz="1400" b="1" dirty="0">
                <a:solidFill>
                  <a:srgbClr val="FF3300"/>
                </a:solidFill>
                <a:latin typeface="Times New Roman" panose="02020603050405020304" pitchFamily="18" charset="0"/>
                <a:ea typeface="宋体" panose="02010600030101010101" pitchFamily="2" charset="-122"/>
              </a:rPr>
              <a:t>1. </a:t>
            </a:r>
            <a:r>
              <a:rPr lang="zh-CN" altLang="en-US" sz="1400" dirty="0">
                <a:solidFill>
                  <a:srgbClr val="FF3300"/>
                </a:solidFill>
                <a:latin typeface="微软雅黑" panose="020B0503020204020204" pitchFamily="34" charset="-122"/>
                <a:ea typeface="宋体" panose="02010600030101010101" pitchFamily="2" charset="-122"/>
              </a:rPr>
              <a:t>最接近的现</a:t>
            </a:r>
          </a:p>
          <a:p>
            <a:pPr marL="0" lvl="0" indent="0" defTabSz="802005">
              <a:lnSpc>
                <a:spcPts val="1690"/>
              </a:lnSpc>
              <a:spcBef>
                <a:spcPct val="0"/>
              </a:spcBef>
              <a:buNone/>
              <a:tabLst>
                <a:tab pos="1146175" algn="l"/>
                <a:tab pos="1357630" algn="l"/>
                <a:tab pos="1424305" algn="l"/>
                <a:tab pos="3762375" algn="l"/>
              </a:tabLst>
            </a:pPr>
            <a:r>
              <a:rPr lang="zh-CN" altLang="en-US" sz="1400" dirty="0">
                <a:solidFill>
                  <a:srgbClr val="FF3300"/>
                </a:solidFill>
                <a:latin typeface="微软雅黑" panose="020B0503020204020204" pitchFamily="34" charset="-122"/>
                <a:ea typeface="宋体" panose="02010600030101010101" pitchFamily="2" charset="-122"/>
              </a:rPr>
              <a:t>			有技术</a:t>
            </a:r>
          </a:p>
          <a:p>
            <a:pPr marL="0" lvl="0" indent="0" defTabSz="802005">
              <a:lnSpc>
                <a:spcPts val="875"/>
              </a:lnSpc>
              <a:spcBef>
                <a:spcPct val="0"/>
              </a:spcBef>
              <a:buNone/>
              <a:tabLst>
                <a:tab pos="1146175" algn="l"/>
                <a:tab pos="1357630" algn="l"/>
                <a:tab pos="1424305" algn="l"/>
                <a:tab pos="3762375" algn="l"/>
              </a:tabLst>
            </a:pPr>
            <a:endParaRPr lang="zh-CN" altLang="en-US" sz="1400" dirty="0">
              <a:solidFill>
                <a:srgbClr val="FF3300"/>
              </a:solidFill>
              <a:latin typeface="微软雅黑" panose="020B0503020204020204" pitchFamily="34" charset="-122"/>
              <a:ea typeface="宋体" panose="02010600030101010101" pitchFamily="2" charset="-122"/>
            </a:endParaRPr>
          </a:p>
          <a:p>
            <a:pPr marL="0" lvl="0" indent="0" defTabSz="802005">
              <a:lnSpc>
                <a:spcPts val="875"/>
              </a:lnSpc>
              <a:spcBef>
                <a:spcPct val="0"/>
              </a:spcBef>
              <a:buNone/>
              <a:tabLst>
                <a:tab pos="1146175" algn="l"/>
                <a:tab pos="1357630" algn="l"/>
                <a:tab pos="1424305" algn="l"/>
                <a:tab pos="3762375" algn="l"/>
              </a:tabLst>
            </a:pPr>
            <a:endParaRPr lang="zh-CN" altLang="en-US" sz="1400" dirty="0">
              <a:solidFill>
                <a:srgbClr val="FF3300"/>
              </a:solidFill>
              <a:latin typeface="微软雅黑" panose="020B0503020204020204" pitchFamily="34" charset="-122"/>
              <a:ea typeface="宋体" panose="02010600030101010101" pitchFamily="2" charset="-122"/>
            </a:endParaRPr>
          </a:p>
          <a:p>
            <a:pPr marL="0" lvl="0" indent="0" defTabSz="802005">
              <a:lnSpc>
                <a:spcPts val="1475"/>
              </a:lnSpc>
              <a:spcBef>
                <a:spcPct val="0"/>
              </a:spcBef>
              <a:buNone/>
              <a:tabLst>
                <a:tab pos="1146175" algn="l"/>
                <a:tab pos="1357630" algn="l"/>
                <a:tab pos="1424305" algn="l"/>
                <a:tab pos="3762375" algn="l"/>
              </a:tabLst>
            </a:pPr>
            <a:r>
              <a:rPr lang="zh-CN" altLang="en-US" sz="1400" dirty="0">
                <a:solidFill>
                  <a:srgbClr val="FF3300"/>
                </a:solidFill>
                <a:latin typeface="微软雅黑" panose="020B0503020204020204" pitchFamily="34" charset="-122"/>
                <a:ea typeface="宋体" panose="02010600030101010101" pitchFamily="2" charset="-122"/>
              </a:rPr>
              <a:t>				</a:t>
            </a:r>
            <a:r>
              <a:rPr lang="en-US" altLang="zh-CN" sz="1200" b="1" dirty="0">
                <a:solidFill>
                  <a:srgbClr val="FF3300"/>
                </a:solidFill>
                <a:latin typeface="Times New Roman" panose="02020603050405020304" pitchFamily="18" charset="0"/>
                <a:ea typeface="宋体" panose="02010600030101010101" pitchFamily="2" charset="-122"/>
              </a:rPr>
              <a:t>2. </a:t>
            </a:r>
            <a:r>
              <a:rPr lang="zh-CN" altLang="en-US" sz="1200" dirty="0">
                <a:solidFill>
                  <a:srgbClr val="FF3300"/>
                </a:solidFill>
                <a:latin typeface="微软雅黑" panose="020B0503020204020204" pitchFamily="34" charset="-122"/>
                <a:ea typeface="宋体" panose="02010600030101010101" pitchFamily="2" charset="-122"/>
              </a:rPr>
              <a:t>区别技术特征</a:t>
            </a:r>
          </a:p>
        </p:txBody>
      </p:sp>
      <p:sp>
        <p:nvSpPr>
          <p:cNvPr id="72708" name="TextBox 3"/>
          <p:cNvSpPr txBox="1"/>
          <p:nvPr/>
        </p:nvSpPr>
        <p:spPr>
          <a:xfrm>
            <a:off x="5934075" y="3560763"/>
            <a:ext cx="1384300" cy="166687"/>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ts val="1250"/>
              </a:lnSpc>
              <a:spcBef>
                <a:spcPct val="0"/>
              </a:spcBef>
              <a:buNone/>
            </a:pPr>
            <a:r>
              <a:rPr lang="zh-CN" altLang="en-US" sz="1200" dirty="0">
                <a:solidFill>
                  <a:srgbClr val="FFFFFF"/>
                </a:solidFill>
                <a:latin typeface="微软雅黑" panose="020B0503020204020204" pitchFamily="34" charset="-122"/>
                <a:ea typeface="宋体" panose="02010600030101010101" pitchFamily="2" charset="-122"/>
              </a:rPr>
              <a:t>实际解决的技术问题</a:t>
            </a:r>
          </a:p>
        </p:txBody>
      </p:sp>
      <p:sp>
        <p:nvSpPr>
          <p:cNvPr id="72709" name="TextBox 4"/>
          <p:cNvSpPr txBox="1"/>
          <p:nvPr/>
        </p:nvSpPr>
        <p:spPr>
          <a:xfrm>
            <a:off x="8250238" y="3678238"/>
            <a:ext cx="717550" cy="179387"/>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ts val="1415"/>
              </a:lnSpc>
              <a:spcBef>
                <a:spcPct val="0"/>
              </a:spcBef>
              <a:buNone/>
            </a:pPr>
            <a:r>
              <a:rPr lang="zh-CN" altLang="en-US" sz="1400" dirty="0">
                <a:solidFill>
                  <a:srgbClr val="FF3300"/>
                </a:solidFill>
                <a:latin typeface="微软雅黑" panose="020B0503020204020204" pitchFamily="34" charset="-122"/>
                <a:ea typeface="宋体" panose="02010600030101010101" pitchFamily="2" charset="-122"/>
              </a:rPr>
              <a:t>权利要求</a:t>
            </a:r>
          </a:p>
        </p:txBody>
      </p:sp>
      <p:sp>
        <p:nvSpPr>
          <p:cNvPr id="72710" name="TextBox 5"/>
          <p:cNvSpPr txBox="1"/>
          <p:nvPr/>
        </p:nvSpPr>
        <p:spPr>
          <a:xfrm>
            <a:off x="3270250" y="3897313"/>
            <a:ext cx="6881813" cy="2565400"/>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defTabSz="802005">
              <a:lnSpc>
                <a:spcPts val="1390"/>
              </a:lnSpc>
              <a:spcBef>
                <a:spcPct val="0"/>
              </a:spcBef>
              <a:buNone/>
              <a:tabLst>
                <a:tab pos="333375" algn="l"/>
                <a:tab pos="2247900" algn="l"/>
                <a:tab pos="6758305" algn="l"/>
              </a:tabLst>
            </a:pPr>
            <a:r>
              <a:rPr lang="zh-CN" altLang="en-US" sz="1400" dirty="0">
                <a:solidFill>
                  <a:srgbClr val="FF3300"/>
                </a:solidFill>
                <a:latin typeface="微软雅黑" panose="020B0503020204020204" pitchFamily="34" charset="-122"/>
                <a:ea typeface="宋体" panose="02010600030101010101" pitchFamily="2" charset="-122"/>
              </a:rPr>
              <a:t>现有技术</a:t>
            </a:r>
          </a:p>
          <a:p>
            <a:pPr marL="0" lvl="0" indent="0" defTabSz="802005">
              <a:lnSpc>
                <a:spcPts val="875"/>
              </a:lnSpc>
              <a:spcBef>
                <a:spcPct val="0"/>
              </a:spcBef>
              <a:buNone/>
              <a:tabLst>
                <a:tab pos="333375" algn="l"/>
                <a:tab pos="2247900" algn="l"/>
                <a:tab pos="6758305" algn="l"/>
              </a:tabLst>
            </a:pPr>
            <a:endParaRPr lang="zh-CN" altLang="en-US" sz="1400" dirty="0">
              <a:solidFill>
                <a:srgbClr val="FF3300"/>
              </a:solidFill>
              <a:latin typeface="微软雅黑" panose="020B0503020204020204" pitchFamily="34" charset="-122"/>
              <a:ea typeface="宋体" panose="02010600030101010101" pitchFamily="2" charset="-122"/>
            </a:endParaRPr>
          </a:p>
          <a:p>
            <a:pPr marL="0" lvl="0" indent="0" defTabSz="802005">
              <a:lnSpc>
                <a:spcPts val="875"/>
              </a:lnSpc>
              <a:spcBef>
                <a:spcPct val="0"/>
              </a:spcBef>
              <a:buNone/>
              <a:tabLst>
                <a:tab pos="333375" algn="l"/>
                <a:tab pos="2247900" algn="l"/>
                <a:tab pos="6758305" algn="l"/>
              </a:tabLst>
            </a:pPr>
            <a:endParaRPr lang="zh-CN" altLang="en-US" sz="1400" dirty="0">
              <a:solidFill>
                <a:srgbClr val="FF3300"/>
              </a:solidFill>
              <a:latin typeface="微软雅黑" panose="020B0503020204020204" pitchFamily="34" charset="-122"/>
              <a:ea typeface="宋体" panose="02010600030101010101" pitchFamily="2" charset="-122"/>
            </a:endParaRPr>
          </a:p>
          <a:p>
            <a:pPr marL="0" lvl="0" indent="0" defTabSz="802005">
              <a:lnSpc>
                <a:spcPts val="875"/>
              </a:lnSpc>
              <a:spcBef>
                <a:spcPct val="0"/>
              </a:spcBef>
              <a:buNone/>
              <a:tabLst>
                <a:tab pos="333375" algn="l"/>
                <a:tab pos="2247900" algn="l"/>
                <a:tab pos="6758305" algn="l"/>
              </a:tabLst>
            </a:pPr>
            <a:endParaRPr lang="zh-CN" altLang="en-US" sz="1400" dirty="0">
              <a:solidFill>
                <a:srgbClr val="FF3300"/>
              </a:solidFill>
              <a:latin typeface="微软雅黑" panose="020B0503020204020204" pitchFamily="34" charset="-122"/>
              <a:ea typeface="宋体" panose="02010600030101010101" pitchFamily="2" charset="-122"/>
            </a:endParaRPr>
          </a:p>
          <a:p>
            <a:pPr marL="0" lvl="0" indent="0" defTabSz="802005">
              <a:lnSpc>
                <a:spcPts val="875"/>
              </a:lnSpc>
              <a:spcBef>
                <a:spcPct val="0"/>
              </a:spcBef>
              <a:buNone/>
              <a:tabLst>
                <a:tab pos="333375" algn="l"/>
                <a:tab pos="2247900" algn="l"/>
                <a:tab pos="6758305" algn="l"/>
              </a:tabLst>
            </a:pPr>
            <a:endParaRPr lang="zh-CN" altLang="en-US" sz="1400" dirty="0">
              <a:solidFill>
                <a:srgbClr val="FF3300"/>
              </a:solidFill>
              <a:latin typeface="微软雅黑" panose="020B0503020204020204" pitchFamily="34" charset="-122"/>
              <a:ea typeface="宋体" panose="02010600030101010101" pitchFamily="2" charset="-122"/>
            </a:endParaRPr>
          </a:p>
          <a:p>
            <a:pPr marL="0" lvl="0" indent="0" defTabSz="802005">
              <a:lnSpc>
                <a:spcPts val="875"/>
              </a:lnSpc>
              <a:spcBef>
                <a:spcPct val="0"/>
              </a:spcBef>
              <a:buNone/>
              <a:tabLst>
                <a:tab pos="333375" algn="l"/>
                <a:tab pos="2247900" algn="l"/>
                <a:tab pos="6758305" algn="l"/>
              </a:tabLst>
            </a:pPr>
            <a:endParaRPr lang="zh-CN" altLang="en-US" sz="1400" dirty="0">
              <a:solidFill>
                <a:srgbClr val="FF3300"/>
              </a:solidFill>
              <a:latin typeface="微软雅黑" panose="020B0503020204020204" pitchFamily="34" charset="-122"/>
              <a:ea typeface="宋体" panose="02010600030101010101" pitchFamily="2" charset="-122"/>
            </a:endParaRPr>
          </a:p>
          <a:p>
            <a:pPr marL="0" lvl="0" indent="0" defTabSz="802005">
              <a:lnSpc>
                <a:spcPts val="875"/>
              </a:lnSpc>
              <a:spcBef>
                <a:spcPct val="0"/>
              </a:spcBef>
              <a:buNone/>
              <a:tabLst>
                <a:tab pos="333375" algn="l"/>
                <a:tab pos="2247900" algn="l"/>
                <a:tab pos="6758305" algn="l"/>
              </a:tabLst>
            </a:pPr>
            <a:endParaRPr lang="zh-CN" altLang="en-US" sz="1400" dirty="0">
              <a:solidFill>
                <a:srgbClr val="FF3300"/>
              </a:solidFill>
              <a:latin typeface="微软雅黑" panose="020B0503020204020204" pitchFamily="34" charset="-122"/>
              <a:ea typeface="宋体" panose="02010600030101010101" pitchFamily="2" charset="-122"/>
            </a:endParaRPr>
          </a:p>
          <a:p>
            <a:pPr marL="0" lvl="0" indent="0" defTabSz="802005">
              <a:lnSpc>
                <a:spcPts val="1790"/>
              </a:lnSpc>
              <a:spcBef>
                <a:spcPct val="0"/>
              </a:spcBef>
              <a:buNone/>
              <a:tabLst>
                <a:tab pos="333375" algn="l"/>
                <a:tab pos="2247900" algn="l"/>
                <a:tab pos="6758305" algn="l"/>
              </a:tabLst>
            </a:pPr>
            <a:r>
              <a:rPr lang="zh-CN" altLang="en-US" sz="1400" dirty="0">
                <a:solidFill>
                  <a:srgbClr val="FF3300"/>
                </a:solidFill>
                <a:latin typeface="微软雅黑" panose="020B0503020204020204" pitchFamily="34" charset="-122"/>
                <a:ea typeface="宋体" panose="02010600030101010101" pitchFamily="2" charset="-122"/>
              </a:rPr>
              <a:t>		</a:t>
            </a:r>
            <a:r>
              <a:rPr lang="en-US" altLang="zh-CN" sz="1400" b="1" dirty="0">
                <a:solidFill>
                  <a:srgbClr val="FF3300"/>
                </a:solidFill>
                <a:latin typeface="Times New Roman" panose="02020603050405020304" pitchFamily="18" charset="0"/>
                <a:ea typeface="宋体" panose="02010600030101010101" pitchFamily="2" charset="-122"/>
              </a:rPr>
              <a:t>3. </a:t>
            </a:r>
            <a:r>
              <a:rPr lang="zh-CN" altLang="en-US" sz="1400" dirty="0">
                <a:solidFill>
                  <a:srgbClr val="FF3300"/>
                </a:solidFill>
                <a:latin typeface="微软雅黑" panose="020B0503020204020204" pitchFamily="34" charset="-122"/>
                <a:ea typeface="宋体" panose="02010600030101010101" pitchFamily="2" charset="-122"/>
              </a:rPr>
              <a:t>其他现有技术有启示且能解决这个技术问题</a:t>
            </a:r>
            <a:r>
              <a:rPr lang="en-US" altLang="zh-CN" sz="1400" b="1" dirty="0">
                <a:solidFill>
                  <a:srgbClr val="FF3300"/>
                </a:solidFill>
                <a:latin typeface="Times New Roman" panose="02020603050405020304" pitchFamily="18" charset="0"/>
                <a:ea typeface="宋体" panose="02010600030101010101" pitchFamily="2" charset="-122"/>
              </a:rPr>
              <a:t>?</a:t>
            </a:r>
          </a:p>
          <a:p>
            <a:pPr marL="0" lvl="0" indent="0" defTabSz="802005">
              <a:lnSpc>
                <a:spcPts val="1690"/>
              </a:lnSpc>
              <a:spcBef>
                <a:spcPct val="0"/>
              </a:spcBef>
              <a:buNone/>
              <a:tabLst>
                <a:tab pos="333375" algn="l"/>
                <a:tab pos="2247900" algn="l"/>
                <a:tab pos="6758305" algn="l"/>
              </a:tabLst>
            </a:pPr>
            <a:r>
              <a:rPr lang="en-US" altLang="zh-CN" sz="1400" b="1" dirty="0">
                <a:solidFill>
                  <a:srgbClr val="FF3300"/>
                </a:solidFill>
                <a:latin typeface="Times New Roman" panose="02020603050405020304" pitchFamily="18" charset="0"/>
                <a:ea typeface="宋体" panose="02010600030101010101" pitchFamily="2" charset="-122"/>
              </a:rPr>
              <a:t>		YES/NO</a:t>
            </a:r>
            <a:r>
              <a:rPr lang="zh-CN" altLang="en-US" sz="1400" dirty="0">
                <a:solidFill>
                  <a:srgbClr val="FF3300"/>
                </a:solidFill>
                <a:latin typeface="微软雅黑" panose="020B0503020204020204" pitchFamily="34" charset="-122"/>
                <a:ea typeface="宋体" panose="02010600030101010101" pitchFamily="2" charset="-122"/>
              </a:rPr>
              <a:t>？</a:t>
            </a:r>
          </a:p>
          <a:p>
            <a:pPr marL="0" lvl="0" indent="0" defTabSz="802005">
              <a:lnSpc>
                <a:spcPts val="875"/>
              </a:lnSpc>
              <a:spcBef>
                <a:spcPct val="0"/>
              </a:spcBef>
              <a:buNone/>
              <a:tabLst>
                <a:tab pos="333375" algn="l"/>
                <a:tab pos="2247900" algn="l"/>
                <a:tab pos="6758305" algn="l"/>
              </a:tabLst>
            </a:pPr>
            <a:endParaRPr lang="zh-CN" altLang="en-US" sz="1400" dirty="0">
              <a:solidFill>
                <a:srgbClr val="FF3300"/>
              </a:solidFill>
              <a:latin typeface="微软雅黑" panose="020B0503020204020204" pitchFamily="34" charset="-122"/>
              <a:ea typeface="宋体" panose="02010600030101010101" pitchFamily="2" charset="-122"/>
            </a:endParaRPr>
          </a:p>
          <a:p>
            <a:pPr marL="0" lvl="0" indent="0" defTabSz="802005">
              <a:lnSpc>
                <a:spcPts val="875"/>
              </a:lnSpc>
              <a:spcBef>
                <a:spcPct val="0"/>
              </a:spcBef>
              <a:buNone/>
              <a:tabLst>
                <a:tab pos="333375" algn="l"/>
                <a:tab pos="2247900" algn="l"/>
                <a:tab pos="6758305" algn="l"/>
              </a:tabLst>
            </a:pPr>
            <a:endParaRPr lang="zh-CN" altLang="en-US" sz="1400" dirty="0">
              <a:solidFill>
                <a:srgbClr val="FF3300"/>
              </a:solidFill>
              <a:latin typeface="微软雅黑" panose="020B0503020204020204" pitchFamily="34" charset="-122"/>
              <a:ea typeface="宋体" panose="02010600030101010101" pitchFamily="2" charset="-122"/>
            </a:endParaRPr>
          </a:p>
          <a:p>
            <a:pPr marL="0" lvl="0" indent="0" defTabSz="802005">
              <a:lnSpc>
                <a:spcPts val="875"/>
              </a:lnSpc>
              <a:spcBef>
                <a:spcPct val="0"/>
              </a:spcBef>
              <a:buNone/>
              <a:tabLst>
                <a:tab pos="333375" algn="l"/>
                <a:tab pos="2247900" algn="l"/>
                <a:tab pos="6758305" algn="l"/>
              </a:tabLst>
            </a:pPr>
            <a:endParaRPr lang="zh-CN" altLang="en-US" sz="1400" dirty="0">
              <a:solidFill>
                <a:srgbClr val="FF3300"/>
              </a:solidFill>
              <a:latin typeface="微软雅黑" panose="020B0503020204020204" pitchFamily="34" charset="-122"/>
              <a:ea typeface="宋体" panose="02010600030101010101" pitchFamily="2" charset="-122"/>
            </a:endParaRPr>
          </a:p>
          <a:p>
            <a:pPr marL="0" lvl="0" indent="0" defTabSz="802005">
              <a:lnSpc>
                <a:spcPts val="875"/>
              </a:lnSpc>
              <a:spcBef>
                <a:spcPct val="0"/>
              </a:spcBef>
              <a:buNone/>
              <a:tabLst>
                <a:tab pos="333375" algn="l"/>
                <a:tab pos="2247900" algn="l"/>
                <a:tab pos="6758305" algn="l"/>
              </a:tabLst>
            </a:pPr>
            <a:endParaRPr lang="zh-CN" altLang="en-US" sz="1400" dirty="0">
              <a:solidFill>
                <a:srgbClr val="FF3300"/>
              </a:solidFill>
              <a:latin typeface="微软雅黑" panose="020B0503020204020204" pitchFamily="34" charset="-122"/>
              <a:ea typeface="宋体" panose="02010600030101010101" pitchFamily="2" charset="-122"/>
            </a:endParaRPr>
          </a:p>
          <a:p>
            <a:pPr marL="0" lvl="0" indent="0" defTabSz="802005">
              <a:lnSpc>
                <a:spcPts val="875"/>
              </a:lnSpc>
              <a:spcBef>
                <a:spcPct val="0"/>
              </a:spcBef>
              <a:buNone/>
              <a:tabLst>
                <a:tab pos="333375" algn="l"/>
                <a:tab pos="2247900" algn="l"/>
                <a:tab pos="6758305" algn="l"/>
              </a:tabLst>
            </a:pPr>
            <a:endParaRPr lang="zh-CN" altLang="en-US" sz="1400" dirty="0">
              <a:solidFill>
                <a:srgbClr val="FF3300"/>
              </a:solidFill>
              <a:latin typeface="微软雅黑" panose="020B0503020204020204" pitchFamily="34" charset="-122"/>
              <a:ea typeface="宋体" panose="02010600030101010101" pitchFamily="2" charset="-122"/>
            </a:endParaRPr>
          </a:p>
          <a:p>
            <a:pPr marL="0" lvl="0" indent="0" defTabSz="802005">
              <a:lnSpc>
                <a:spcPts val="875"/>
              </a:lnSpc>
              <a:spcBef>
                <a:spcPct val="0"/>
              </a:spcBef>
              <a:buNone/>
              <a:tabLst>
                <a:tab pos="333375" algn="l"/>
                <a:tab pos="2247900" algn="l"/>
                <a:tab pos="6758305" algn="l"/>
              </a:tabLst>
            </a:pPr>
            <a:endParaRPr lang="zh-CN" altLang="en-US" sz="1400" dirty="0">
              <a:solidFill>
                <a:srgbClr val="FF3300"/>
              </a:solidFill>
              <a:latin typeface="微软雅黑" panose="020B0503020204020204" pitchFamily="34" charset="-122"/>
              <a:ea typeface="宋体" panose="02010600030101010101" pitchFamily="2" charset="-122"/>
            </a:endParaRPr>
          </a:p>
          <a:p>
            <a:pPr marL="0" lvl="0" indent="0" defTabSz="802005">
              <a:lnSpc>
                <a:spcPts val="1415"/>
              </a:lnSpc>
              <a:spcBef>
                <a:spcPct val="0"/>
              </a:spcBef>
              <a:buNone/>
              <a:tabLst>
                <a:tab pos="333375" algn="l"/>
                <a:tab pos="2247900" algn="l"/>
                <a:tab pos="6758305" algn="l"/>
              </a:tabLst>
            </a:pPr>
            <a:r>
              <a:rPr lang="zh-CN" altLang="en-US" sz="1400" dirty="0">
                <a:solidFill>
                  <a:srgbClr val="FF3300"/>
                </a:solidFill>
                <a:latin typeface="微软雅黑" panose="020B0503020204020204" pitchFamily="34" charset="-122"/>
                <a:ea typeface="宋体" panose="02010600030101010101" pitchFamily="2" charset="-122"/>
              </a:rPr>
              <a:t>	结论：是否显而易见？</a:t>
            </a:r>
          </a:p>
          <a:p>
            <a:pPr marL="0" lvl="0" indent="0" defTabSz="802005">
              <a:lnSpc>
                <a:spcPts val="875"/>
              </a:lnSpc>
              <a:spcBef>
                <a:spcPct val="0"/>
              </a:spcBef>
              <a:buNone/>
              <a:tabLst>
                <a:tab pos="333375" algn="l"/>
                <a:tab pos="2247900" algn="l"/>
                <a:tab pos="6758305" algn="l"/>
              </a:tabLst>
            </a:pPr>
            <a:endParaRPr lang="zh-CN" altLang="en-US" sz="1400" dirty="0">
              <a:solidFill>
                <a:srgbClr val="FF3300"/>
              </a:solidFill>
              <a:latin typeface="微软雅黑" panose="020B0503020204020204" pitchFamily="34" charset="-122"/>
              <a:ea typeface="宋体" panose="02010600030101010101" pitchFamily="2" charset="-122"/>
            </a:endParaRPr>
          </a:p>
          <a:p>
            <a:pPr marL="0" lvl="0" indent="0" defTabSz="802005">
              <a:lnSpc>
                <a:spcPts val="875"/>
              </a:lnSpc>
              <a:spcBef>
                <a:spcPct val="0"/>
              </a:spcBef>
              <a:buNone/>
              <a:tabLst>
                <a:tab pos="333375" algn="l"/>
                <a:tab pos="2247900" algn="l"/>
                <a:tab pos="6758305" algn="l"/>
              </a:tabLst>
            </a:pPr>
            <a:endParaRPr lang="zh-CN" altLang="en-US" sz="1400" dirty="0">
              <a:solidFill>
                <a:srgbClr val="FF3300"/>
              </a:solidFill>
              <a:latin typeface="微软雅黑" panose="020B0503020204020204" pitchFamily="34" charset="-122"/>
              <a:ea typeface="宋体" panose="02010600030101010101" pitchFamily="2" charset="-122"/>
            </a:endParaRPr>
          </a:p>
          <a:p>
            <a:pPr marL="0" lvl="0" indent="0" defTabSz="802005">
              <a:lnSpc>
                <a:spcPts val="1115"/>
              </a:lnSpc>
              <a:spcBef>
                <a:spcPct val="0"/>
              </a:spcBef>
              <a:buNone/>
              <a:tabLst>
                <a:tab pos="333375" algn="l"/>
                <a:tab pos="2247900" algn="l"/>
                <a:tab pos="6758305" algn="l"/>
              </a:tabLst>
            </a:pPr>
            <a:r>
              <a:rPr lang="zh-CN" altLang="en-US" sz="1400" dirty="0">
                <a:solidFill>
                  <a:srgbClr val="FF3300"/>
                </a:solidFill>
                <a:latin typeface="微软雅黑" panose="020B0503020204020204" pitchFamily="34" charset="-122"/>
                <a:ea typeface="宋体" panose="02010600030101010101" pitchFamily="2" charset="-122"/>
              </a:rPr>
              <a:t>			</a:t>
            </a:r>
            <a:r>
              <a:rPr lang="en-US" altLang="zh-CN" sz="900" dirty="0">
                <a:solidFill>
                  <a:srgbClr val="FFFFFF"/>
                </a:solidFill>
                <a:latin typeface="Times New Roman" panose="02020603050405020304" pitchFamily="18" charset="0"/>
                <a:ea typeface="宋体" panose="02010600030101010101" pitchFamily="2" charset="-122"/>
              </a:rPr>
              <a:t>9</a:t>
            </a:r>
            <a:endParaRPr lang="zh-CN" altLang="en-US" sz="900" dirty="0">
              <a:solidFill>
                <a:srgbClr val="FFFFFF"/>
              </a:solidFill>
              <a:latin typeface="Times New Roman" panose="02020603050405020304" pitchFamily="18" charset="0"/>
              <a:ea typeface="宋体" panose="02010600030101010101" pitchFamily="2" charset="-122"/>
            </a:endParaRP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图片 1" descr="ws_E9C1.tmp"/>
          <p:cNvPicPr/>
          <p:nvPr/>
        </p:nvPicPr>
        <p:blipFill>
          <a:blip r:embed="rId2"/>
          <a:stretch>
            <a:fillRect/>
          </a:stretch>
        </p:blipFill>
        <p:spPr>
          <a:xfrm>
            <a:off x="7681913" y="3032125"/>
            <a:ext cx="1247775" cy="1128713"/>
          </a:xfrm>
          <a:prstGeom prst="rect">
            <a:avLst/>
          </a:prstGeom>
          <a:noFill/>
          <a:ln w="9525">
            <a:noFill/>
          </a:ln>
        </p:spPr>
      </p:pic>
      <p:pic>
        <p:nvPicPr>
          <p:cNvPr id="73731" name="图片 2" descr="ws_E9D1.tmp"/>
          <p:cNvPicPr/>
          <p:nvPr/>
        </p:nvPicPr>
        <p:blipFill>
          <a:blip r:embed="rId3"/>
          <a:stretch>
            <a:fillRect/>
          </a:stretch>
        </p:blipFill>
        <p:spPr>
          <a:xfrm>
            <a:off x="2174875" y="300038"/>
            <a:ext cx="7842250" cy="6246812"/>
          </a:xfrm>
          <a:prstGeom prst="rect">
            <a:avLst/>
          </a:prstGeom>
          <a:noFill/>
          <a:ln w="9525">
            <a:noFill/>
          </a:ln>
        </p:spPr>
      </p:pic>
      <p:sp>
        <p:nvSpPr>
          <p:cNvPr id="73732" name="TextBox 3"/>
          <p:cNvSpPr txBox="1"/>
          <p:nvPr/>
        </p:nvSpPr>
        <p:spPr>
          <a:xfrm>
            <a:off x="9782175" y="6399213"/>
            <a:ext cx="115888" cy="90487"/>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ts val="650"/>
              </a:lnSpc>
              <a:spcBef>
                <a:spcPct val="0"/>
              </a:spcBef>
              <a:buNone/>
            </a:pPr>
            <a:r>
              <a:rPr lang="en-US" altLang="zh-CN" sz="900" dirty="0">
                <a:solidFill>
                  <a:srgbClr val="FFFFFF"/>
                </a:solidFill>
                <a:latin typeface="Times New Roman" panose="02020603050405020304" pitchFamily="18" charset="0"/>
                <a:ea typeface="宋体" panose="02010600030101010101" pitchFamily="2" charset="-122"/>
              </a:rPr>
              <a:t>15</a:t>
            </a:r>
            <a:endParaRPr lang="zh-CN" altLang="en-US" sz="900" dirty="0">
              <a:solidFill>
                <a:srgbClr val="FFFFFF"/>
              </a:solidFill>
              <a:latin typeface="Times New Roman" panose="02020603050405020304" pitchFamily="18" charset="0"/>
              <a:ea typeface="宋体" panose="02010600030101010101" pitchFamily="2" charset="-122"/>
            </a:endParaRPr>
          </a:p>
        </p:txBody>
      </p:sp>
      <p:sp>
        <p:nvSpPr>
          <p:cNvPr id="73733" name="TextBox 4"/>
          <p:cNvSpPr txBox="1"/>
          <p:nvPr/>
        </p:nvSpPr>
        <p:spPr>
          <a:xfrm>
            <a:off x="3219450" y="1303338"/>
            <a:ext cx="962025" cy="320675"/>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ts val="2465"/>
              </a:lnSpc>
              <a:spcBef>
                <a:spcPct val="0"/>
              </a:spcBef>
              <a:buNone/>
            </a:pPr>
            <a:r>
              <a:rPr lang="zh-CN" altLang="en-US" sz="2500" dirty="0">
                <a:solidFill>
                  <a:srgbClr val="000000"/>
                </a:solidFill>
                <a:latin typeface="微软雅黑" panose="020B0503020204020204" pitchFamily="34" charset="-122"/>
                <a:ea typeface="宋体" panose="02010600030101010101" pitchFamily="2" charset="-122"/>
              </a:rPr>
              <a:t>本发明</a:t>
            </a:r>
          </a:p>
        </p:txBody>
      </p:sp>
      <p:sp>
        <p:nvSpPr>
          <p:cNvPr id="73734" name="TextBox 5"/>
          <p:cNvSpPr txBox="1"/>
          <p:nvPr/>
        </p:nvSpPr>
        <p:spPr>
          <a:xfrm>
            <a:off x="3506788" y="1766888"/>
            <a:ext cx="5065712" cy="385762"/>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ts val="3000"/>
              </a:lnSpc>
              <a:spcBef>
                <a:spcPct val="0"/>
              </a:spcBef>
              <a:buNone/>
            </a:pPr>
            <a:r>
              <a:rPr lang="zh-CN" altLang="en-US" dirty="0">
                <a:solidFill>
                  <a:srgbClr val="FF0000"/>
                </a:solidFill>
                <a:latin typeface="微软雅黑" panose="020B0503020204020204" pitchFamily="34" charset="-122"/>
                <a:ea typeface="宋体" panose="02010600030101010101" pitchFamily="2" charset="-122"/>
              </a:rPr>
              <a:t>权</a:t>
            </a:r>
            <a:r>
              <a:rPr lang="en-US" altLang="zh-CN" b="1" dirty="0">
                <a:solidFill>
                  <a:srgbClr val="FF0000"/>
                </a:solidFill>
                <a:latin typeface="Times New Roman" panose="02020603050405020304" pitchFamily="18" charset="0"/>
                <a:ea typeface="宋体" panose="02010600030101010101" pitchFamily="2" charset="-122"/>
              </a:rPr>
              <a:t>1</a:t>
            </a:r>
            <a:r>
              <a:rPr lang="zh-CN" altLang="en-US" dirty="0">
                <a:solidFill>
                  <a:srgbClr val="000000"/>
                </a:solidFill>
                <a:latin typeface="微软雅黑" panose="020B0503020204020204" pitchFamily="34" charset="-122"/>
                <a:ea typeface="宋体" panose="02010600030101010101" pitchFamily="2" charset="-122"/>
              </a:rPr>
              <a:t>：</a:t>
            </a:r>
            <a:r>
              <a:rPr lang="zh-CN" altLang="en-US" sz="2500" dirty="0">
                <a:solidFill>
                  <a:srgbClr val="000000"/>
                </a:solidFill>
                <a:latin typeface="微软雅黑" panose="020B0503020204020204" pitchFamily="34" charset="-122"/>
                <a:ea typeface="宋体" panose="02010600030101010101" pitchFamily="2" charset="-122"/>
              </a:rPr>
              <a:t>一种餐桌，具有仅由三条腿支</a:t>
            </a:r>
          </a:p>
        </p:txBody>
      </p:sp>
      <p:sp>
        <p:nvSpPr>
          <p:cNvPr id="73735" name="TextBox 6"/>
          <p:cNvSpPr txBox="1"/>
          <p:nvPr/>
        </p:nvSpPr>
        <p:spPr>
          <a:xfrm>
            <a:off x="3513138" y="2222500"/>
            <a:ext cx="5129212" cy="704850"/>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ts val="2465"/>
              </a:lnSpc>
              <a:spcBef>
                <a:spcPct val="0"/>
              </a:spcBef>
              <a:buNone/>
            </a:pPr>
            <a:r>
              <a:rPr lang="zh-CN" altLang="en-US" sz="2500" dirty="0">
                <a:solidFill>
                  <a:srgbClr val="000000"/>
                </a:solidFill>
                <a:latin typeface="微软雅黑" panose="020B0503020204020204" pitchFamily="34" charset="-122"/>
                <a:ea typeface="宋体" panose="02010600030101010101" pitchFamily="2" charset="-122"/>
              </a:rPr>
              <a:t>撑的一桌顶面，所述桌的重心位于所</a:t>
            </a:r>
          </a:p>
          <a:p>
            <a:pPr marL="0" lvl="0" indent="0">
              <a:lnSpc>
                <a:spcPts val="2950"/>
              </a:lnSpc>
              <a:spcBef>
                <a:spcPct val="0"/>
              </a:spcBef>
              <a:buNone/>
            </a:pPr>
            <a:r>
              <a:rPr lang="zh-CN" altLang="en-US" sz="2500" dirty="0">
                <a:solidFill>
                  <a:srgbClr val="000000"/>
                </a:solidFill>
                <a:latin typeface="微软雅黑" panose="020B0503020204020204" pitchFamily="34" charset="-122"/>
                <a:ea typeface="宋体" panose="02010600030101010101" pitchFamily="2" charset="-122"/>
              </a:rPr>
              <a:t>述腿之间，使得其在不平面上放置时</a:t>
            </a:r>
          </a:p>
        </p:txBody>
      </p:sp>
      <p:sp>
        <p:nvSpPr>
          <p:cNvPr id="73736" name="TextBox 7"/>
          <p:cNvSpPr txBox="1"/>
          <p:nvPr/>
        </p:nvSpPr>
        <p:spPr>
          <a:xfrm>
            <a:off x="3513138" y="3005138"/>
            <a:ext cx="1000125" cy="358775"/>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ts val="2800"/>
              </a:lnSpc>
              <a:spcBef>
                <a:spcPct val="0"/>
              </a:spcBef>
              <a:buNone/>
            </a:pPr>
            <a:r>
              <a:rPr lang="zh-CN" altLang="en-US" sz="2500" dirty="0">
                <a:solidFill>
                  <a:srgbClr val="000000"/>
                </a:solidFill>
                <a:latin typeface="微软雅黑" panose="020B0503020204020204" pitchFamily="34" charset="-122"/>
                <a:ea typeface="宋体" panose="02010600030101010101" pitchFamily="2" charset="-122"/>
              </a:rPr>
              <a:t>稳定</a:t>
            </a:r>
            <a:r>
              <a:rPr lang="zh-CN" altLang="en-US" dirty="0">
                <a:solidFill>
                  <a:srgbClr val="000000"/>
                </a:solidFill>
                <a:latin typeface="微软雅黑" panose="020B0503020204020204" pitchFamily="34" charset="-122"/>
                <a:ea typeface="宋体" panose="02010600030101010101" pitchFamily="2" charset="-122"/>
              </a:rPr>
              <a:t>。</a:t>
            </a:r>
          </a:p>
        </p:txBody>
      </p:sp>
      <p:sp>
        <p:nvSpPr>
          <p:cNvPr id="73737" name="TextBox 8"/>
          <p:cNvSpPr txBox="1"/>
          <p:nvPr/>
        </p:nvSpPr>
        <p:spPr>
          <a:xfrm>
            <a:off x="3609975" y="4448175"/>
            <a:ext cx="5129213" cy="320675"/>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ts val="2465"/>
              </a:lnSpc>
              <a:spcBef>
                <a:spcPct val="0"/>
              </a:spcBef>
              <a:buNone/>
            </a:pPr>
            <a:r>
              <a:rPr lang="zh-CN" altLang="en-US" sz="2500" dirty="0">
                <a:solidFill>
                  <a:srgbClr val="FF0000"/>
                </a:solidFill>
                <a:latin typeface="微软雅黑" panose="020B0503020204020204" pitchFamily="34" charset="-122"/>
                <a:ea typeface="宋体" panose="02010600030101010101" pitchFamily="2" charset="-122"/>
              </a:rPr>
              <a:t>发明目的</a:t>
            </a:r>
            <a:r>
              <a:rPr lang="zh-CN" altLang="en-US" sz="2500" dirty="0">
                <a:solidFill>
                  <a:srgbClr val="000000"/>
                </a:solidFill>
                <a:latin typeface="微软雅黑" panose="020B0503020204020204" pitchFamily="34" charset="-122"/>
                <a:ea typeface="宋体" panose="02010600030101010101" pitchFamily="2" charset="-122"/>
              </a:rPr>
              <a:t>：使餐桌能够放置在一不平</a:t>
            </a:r>
          </a:p>
        </p:txBody>
      </p:sp>
      <p:sp>
        <p:nvSpPr>
          <p:cNvPr id="73738" name="TextBox 9"/>
          <p:cNvSpPr txBox="1"/>
          <p:nvPr/>
        </p:nvSpPr>
        <p:spPr>
          <a:xfrm>
            <a:off x="3856038" y="4835525"/>
            <a:ext cx="2884487" cy="320675"/>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ts val="2465"/>
              </a:lnSpc>
              <a:spcBef>
                <a:spcPct val="0"/>
              </a:spcBef>
              <a:buNone/>
            </a:pPr>
            <a:r>
              <a:rPr lang="zh-CN" altLang="en-US" sz="2500" dirty="0">
                <a:solidFill>
                  <a:srgbClr val="000000"/>
                </a:solidFill>
                <a:latin typeface="微软雅黑" panose="020B0503020204020204" pitchFamily="34" charset="-122"/>
                <a:ea typeface="宋体" panose="02010600030101010101" pitchFamily="2" charset="-122"/>
              </a:rPr>
              <a:t>表面上而不会摇晃。</a:t>
            </a:r>
          </a:p>
        </p:txBody>
      </p:sp>
      <p:sp>
        <p:nvSpPr>
          <p:cNvPr id="73739" name="TextBox 10"/>
          <p:cNvSpPr txBox="1"/>
          <p:nvPr/>
        </p:nvSpPr>
        <p:spPr>
          <a:xfrm>
            <a:off x="2263775" y="419100"/>
            <a:ext cx="6094413" cy="436563"/>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ts val="3365"/>
              </a:lnSpc>
              <a:spcBef>
                <a:spcPct val="0"/>
              </a:spcBef>
              <a:buNone/>
            </a:pPr>
            <a:r>
              <a:rPr lang="zh-CN" altLang="en-US" sz="3200" dirty="0">
                <a:solidFill>
                  <a:srgbClr val="FFFFFF"/>
                </a:solidFill>
                <a:latin typeface="微软雅黑" panose="020B0503020204020204" pitchFamily="34" charset="-122"/>
                <a:ea typeface="宋体" panose="02010600030101010101" pitchFamily="2" charset="-122"/>
              </a:rPr>
              <a:t>二、何谓</a:t>
            </a:r>
            <a:r>
              <a:rPr lang="zh-CN" altLang="en-US" sz="3200" b="1" dirty="0">
                <a:solidFill>
                  <a:srgbClr val="FFFFFF"/>
                </a:solidFill>
                <a:latin typeface="Times New Roman" panose="02020603050405020304" pitchFamily="18" charset="0"/>
                <a:ea typeface="宋体" panose="02010600030101010101" pitchFamily="2" charset="-122"/>
              </a:rPr>
              <a:t>“</a:t>
            </a:r>
            <a:r>
              <a:rPr lang="zh-CN" altLang="en-US" sz="3200" dirty="0">
                <a:solidFill>
                  <a:srgbClr val="FFFFFF"/>
                </a:solidFill>
                <a:latin typeface="微软雅黑" panose="020B0503020204020204" pitchFamily="34" charset="-122"/>
                <a:ea typeface="宋体" panose="02010600030101010101" pitchFamily="2" charset="-122"/>
              </a:rPr>
              <a:t>三步法</a:t>
            </a:r>
            <a:r>
              <a:rPr lang="zh-CN" altLang="en-US" sz="3200" b="1" dirty="0">
                <a:solidFill>
                  <a:srgbClr val="FFFFFF"/>
                </a:solidFill>
                <a:latin typeface="Times New Roman" panose="02020603050405020304" pitchFamily="18" charset="0"/>
                <a:ea typeface="宋体" panose="02010600030101010101" pitchFamily="2" charset="-122"/>
              </a:rPr>
              <a:t>” </a:t>
            </a:r>
            <a:r>
              <a:rPr lang="zh-CN" altLang="en-US" sz="3200" dirty="0">
                <a:solidFill>
                  <a:srgbClr val="FFFFFF"/>
                </a:solidFill>
                <a:latin typeface="微软雅黑" panose="020B0503020204020204" pitchFamily="34" charset="-122"/>
                <a:ea typeface="宋体" panose="02010600030101010101" pitchFamily="2" charset="-122"/>
              </a:rPr>
              <a:t>之  简单示例</a:t>
            </a: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图片 1" descr="ws_F103.tmp"/>
          <p:cNvPicPr/>
          <p:nvPr/>
        </p:nvPicPr>
        <p:blipFill>
          <a:blip r:embed="rId2"/>
          <a:stretch>
            <a:fillRect/>
          </a:stretch>
        </p:blipFill>
        <p:spPr>
          <a:xfrm>
            <a:off x="8235950" y="1325563"/>
            <a:ext cx="1204913" cy="1268412"/>
          </a:xfrm>
          <a:prstGeom prst="rect">
            <a:avLst/>
          </a:prstGeom>
          <a:noFill/>
          <a:ln w="9525">
            <a:noFill/>
          </a:ln>
        </p:spPr>
      </p:pic>
      <p:pic>
        <p:nvPicPr>
          <p:cNvPr id="74755" name="图片 2" descr="ws_F114.tmp"/>
          <p:cNvPicPr/>
          <p:nvPr/>
        </p:nvPicPr>
        <p:blipFill>
          <a:blip r:embed="rId3"/>
          <a:stretch>
            <a:fillRect/>
          </a:stretch>
        </p:blipFill>
        <p:spPr>
          <a:xfrm>
            <a:off x="8485188" y="3089275"/>
            <a:ext cx="1020762" cy="1095375"/>
          </a:xfrm>
          <a:prstGeom prst="rect">
            <a:avLst/>
          </a:prstGeom>
          <a:noFill/>
          <a:ln w="9525">
            <a:noFill/>
          </a:ln>
        </p:spPr>
      </p:pic>
      <p:pic>
        <p:nvPicPr>
          <p:cNvPr id="74756" name="图片 3" descr="ws_F124.tmp"/>
          <p:cNvPicPr/>
          <p:nvPr/>
        </p:nvPicPr>
        <p:blipFill>
          <a:blip r:embed="rId4"/>
          <a:stretch>
            <a:fillRect/>
          </a:stretch>
        </p:blipFill>
        <p:spPr>
          <a:xfrm>
            <a:off x="2174875" y="300038"/>
            <a:ext cx="7842250" cy="6246812"/>
          </a:xfrm>
          <a:prstGeom prst="rect">
            <a:avLst/>
          </a:prstGeom>
          <a:noFill/>
          <a:ln w="9525">
            <a:noFill/>
          </a:ln>
        </p:spPr>
      </p:pic>
      <p:sp>
        <p:nvSpPr>
          <p:cNvPr id="74757" name="TextBox 4"/>
          <p:cNvSpPr txBox="1"/>
          <p:nvPr/>
        </p:nvSpPr>
        <p:spPr>
          <a:xfrm>
            <a:off x="9782175" y="6399213"/>
            <a:ext cx="115888" cy="90487"/>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ts val="650"/>
              </a:lnSpc>
              <a:spcBef>
                <a:spcPct val="0"/>
              </a:spcBef>
              <a:buNone/>
            </a:pPr>
            <a:r>
              <a:rPr lang="en-US" altLang="zh-CN" sz="900" dirty="0">
                <a:solidFill>
                  <a:srgbClr val="FFFFFF"/>
                </a:solidFill>
                <a:latin typeface="Times New Roman" panose="02020603050405020304" pitchFamily="18" charset="0"/>
                <a:ea typeface="宋体" panose="02010600030101010101" pitchFamily="2" charset="-122"/>
              </a:rPr>
              <a:t>16</a:t>
            </a:r>
            <a:endParaRPr lang="zh-CN" altLang="en-US" sz="900" dirty="0">
              <a:solidFill>
                <a:srgbClr val="FFFFFF"/>
              </a:solidFill>
              <a:latin typeface="Times New Roman" panose="02020603050405020304" pitchFamily="18" charset="0"/>
              <a:ea typeface="宋体" panose="02010600030101010101" pitchFamily="2" charset="-122"/>
            </a:endParaRPr>
          </a:p>
        </p:txBody>
      </p:sp>
      <p:sp>
        <p:nvSpPr>
          <p:cNvPr id="74758" name="TextBox 5"/>
          <p:cNvSpPr txBox="1"/>
          <p:nvPr/>
        </p:nvSpPr>
        <p:spPr>
          <a:xfrm>
            <a:off x="3425825" y="1500188"/>
            <a:ext cx="4735513" cy="1077912"/>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defTabSz="802005">
              <a:lnSpc>
                <a:spcPts val="2465"/>
              </a:lnSpc>
              <a:spcBef>
                <a:spcPct val="0"/>
              </a:spcBef>
              <a:buNone/>
              <a:tabLst>
                <a:tab pos="244475" algn="l"/>
              </a:tabLst>
            </a:pPr>
            <a:r>
              <a:rPr lang="zh-CN" altLang="en-US" sz="2500" dirty="0">
                <a:solidFill>
                  <a:srgbClr val="000000"/>
                </a:solidFill>
                <a:latin typeface="微软雅黑" panose="020B0503020204020204" pitchFamily="34" charset="-122"/>
                <a:ea typeface="宋体" panose="02010600030101010101" pitchFamily="2" charset="-122"/>
              </a:rPr>
              <a:t>对比文件</a:t>
            </a:r>
            <a:r>
              <a:rPr lang="en-US" altLang="zh-CN" sz="2500" dirty="0">
                <a:solidFill>
                  <a:srgbClr val="000000"/>
                </a:solidFill>
                <a:latin typeface="微软雅黑" panose="020B0503020204020204" pitchFamily="34" charset="-122"/>
                <a:ea typeface="宋体" panose="02010600030101010101" pitchFamily="2" charset="-122"/>
              </a:rPr>
              <a:t>1</a:t>
            </a:r>
            <a:r>
              <a:rPr lang="zh-CN" altLang="en-US" sz="2500" dirty="0">
                <a:solidFill>
                  <a:srgbClr val="000000"/>
                </a:solidFill>
                <a:latin typeface="微软雅黑" panose="020B0503020204020204" pitchFamily="34" charset="-122"/>
                <a:ea typeface="宋体" panose="02010600030101010101" pitchFamily="2" charset="-122"/>
              </a:rPr>
              <a:t>：一种普通的带有四条</a:t>
            </a:r>
          </a:p>
          <a:p>
            <a:pPr marL="0" lvl="0" indent="0" defTabSz="802005">
              <a:lnSpc>
                <a:spcPts val="2925"/>
              </a:lnSpc>
              <a:spcBef>
                <a:spcPct val="0"/>
              </a:spcBef>
              <a:buNone/>
              <a:tabLst>
                <a:tab pos="244475" algn="l"/>
              </a:tabLst>
            </a:pPr>
            <a:r>
              <a:rPr lang="zh-CN" altLang="en-US" sz="2500" dirty="0">
                <a:solidFill>
                  <a:srgbClr val="000000"/>
                </a:solidFill>
                <a:latin typeface="微软雅黑" panose="020B0503020204020204" pitchFamily="34" charset="-122"/>
                <a:ea typeface="宋体" panose="02010600030101010101" pitchFamily="2" charset="-122"/>
              </a:rPr>
              <a:t>	腿的餐桌。该文件未提及摇晃问</a:t>
            </a:r>
          </a:p>
          <a:p>
            <a:pPr marL="0" lvl="0" indent="0" defTabSz="802005">
              <a:lnSpc>
                <a:spcPts val="2965"/>
              </a:lnSpc>
              <a:spcBef>
                <a:spcPct val="0"/>
              </a:spcBef>
              <a:buNone/>
              <a:tabLst>
                <a:tab pos="244475" algn="l"/>
              </a:tabLst>
            </a:pPr>
            <a:r>
              <a:rPr lang="zh-CN" altLang="en-US" sz="2500" dirty="0">
                <a:solidFill>
                  <a:srgbClr val="000000"/>
                </a:solidFill>
                <a:latin typeface="微软雅黑" panose="020B0503020204020204" pitchFamily="34" charset="-122"/>
                <a:ea typeface="宋体" panose="02010600030101010101" pitchFamily="2" charset="-122"/>
              </a:rPr>
              <a:t>	题。</a:t>
            </a:r>
          </a:p>
        </p:txBody>
      </p:sp>
      <p:sp>
        <p:nvSpPr>
          <p:cNvPr id="74759" name="TextBox 6"/>
          <p:cNvSpPr txBox="1"/>
          <p:nvPr/>
        </p:nvSpPr>
        <p:spPr>
          <a:xfrm>
            <a:off x="3425825" y="3205163"/>
            <a:ext cx="4735513" cy="1090612"/>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defTabSz="802005">
              <a:lnSpc>
                <a:spcPts val="2465"/>
              </a:lnSpc>
              <a:spcBef>
                <a:spcPct val="0"/>
              </a:spcBef>
              <a:buNone/>
              <a:tabLst>
                <a:tab pos="244475" algn="l"/>
              </a:tabLst>
            </a:pPr>
            <a:r>
              <a:rPr lang="zh-CN" altLang="en-US" sz="2500" dirty="0">
                <a:solidFill>
                  <a:srgbClr val="000000"/>
                </a:solidFill>
                <a:latin typeface="微软雅黑" panose="020B0503020204020204" pitchFamily="34" charset="-122"/>
                <a:ea typeface="宋体" panose="02010600030101010101" pitchFamily="2" charset="-122"/>
              </a:rPr>
              <a:t>对比文件</a:t>
            </a:r>
            <a:r>
              <a:rPr lang="en-US" altLang="zh-CN" sz="2500" dirty="0">
                <a:solidFill>
                  <a:srgbClr val="000000"/>
                </a:solidFill>
                <a:latin typeface="微软雅黑" panose="020B0503020204020204" pitchFamily="34" charset="-122"/>
                <a:ea typeface="宋体" panose="02010600030101010101" pitchFamily="2" charset="-122"/>
              </a:rPr>
              <a:t>2</a:t>
            </a:r>
            <a:r>
              <a:rPr lang="zh-CN" altLang="en-US" sz="2500" dirty="0">
                <a:solidFill>
                  <a:srgbClr val="000000"/>
                </a:solidFill>
                <a:latin typeface="微软雅黑" panose="020B0503020204020204" pitchFamily="34" charset="-122"/>
                <a:ea typeface="宋体" panose="02010600030101010101" pitchFamily="2" charset="-122"/>
              </a:rPr>
              <a:t>：一种用于奶牛场挤奶</a:t>
            </a:r>
          </a:p>
          <a:p>
            <a:pPr marL="0" lvl="0" indent="0" defTabSz="802005">
              <a:lnSpc>
                <a:spcPts val="2950"/>
              </a:lnSpc>
              <a:spcBef>
                <a:spcPct val="0"/>
              </a:spcBef>
              <a:buNone/>
              <a:tabLst>
                <a:tab pos="244475" algn="l"/>
              </a:tabLst>
            </a:pPr>
            <a:r>
              <a:rPr lang="zh-CN" altLang="en-US" sz="2500" dirty="0">
                <a:solidFill>
                  <a:srgbClr val="000000"/>
                </a:solidFill>
                <a:latin typeface="微软雅黑" panose="020B0503020204020204" pitchFamily="34" charset="-122"/>
                <a:ea typeface="宋体" panose="02010600030101010101" pitchFamily="2" charset="-122"/>
              </a:rPr>
              <a:t>	员的三条腿的挤奶凳子。该文件</a:t>
            </a:r>
          </a:p>
          <a:p>
            <a:pPr marL="0" lvl="0" indent="0" defTabSz="802005">
              <a:lnSpc>
                <a:spcPts val="2965"/>
              </a:lnSpc>
              <a:spcBef>
                <a:spcPct val="0"/>
              </a:spcBef>
              <a:buNone/>
              <a:tabLst>
                <a:tab pos="244475" algn="l"/>
              </a:tabLst>
            </a:pPr>
            <a:r>
              <a:rPr lang="zh-CN" altLang="en-US" sz="2500" dirty="0">
                <a:solidFill>
                  <a:srgbClr val="000000"/>
                </a:solidFill>
                <a:latin typeface="微软雅黑" panose="020B0503020204020204" pitchFamily="34" charset="-122"/>
                <a:ea typeface="宋体" panose="02010600030101010101" pitchFamily="2" charset="-122"/>
              </a:rPr>
              <a:t>	提及了摇晃问题。</a:t>
            </a:r>
          </a:p>
        </p:txBody>
      </p:sp>
      <p:sp>
        <p:nvSpPr>
          <p:cNvPr id="74760" name="TextBox 7"/>
          <p:cNvSpPr txBox="1"/>
          <p:nvPr/>
        </p:nvSpPr>
        <p:spPr>
          <a:xfrm>
            <a:off x="2263775" y="355600"/>
            <a:ext cx="6094413" cy="436563"/>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ts val="3365"/>
              </a:lnSpc>
              <a:spcBef>
                <a:spcPct val="0"/>
              </a:spcBef>
              <a:buNone/>
            </a:pPr>
            <a:r>
              <a:rPr lang="zh-CN" altLang="en-US" sz="3200" dirty="0">
                <a:solidFill>
                  <a:srgbClr val="FFFFFF"/>
                </a:solidFill>
                <a:latin typeface="微软雅黑" panose="020B0503020204020204" pitchFamily="34" charset="-122"/>
                <a:ea typeface="宋体" panose="02010600030101010101" pitchFamily="2" charset="-122"/>
              </a:rPr>
              <a:t>二、何谓</a:t>
            </a:r>
            <a:r>
              <a:rPr lang="zh-CN" altLang="en-US" sz="3200" b="1" dirty="0">
                <a:solidFill>
                  <a:srgbClr val="FFFFFF"/>
                </a:solidFill>
                <a:latin typeface="Times New Roman" panose="02020603050405020304" pitchFamily="18" charset="0"/>
                <a:ea typeface="宋体" panose="02010600030101010101" pitchFamily="2" charset="-122"/>
              </a:rPr>
              <a:t>“</a:t>
            </a:r>
            <a:r>
              <a:rPr lang="zh-CN" altLang="en-US" sz="3200" dirty="0">
                <a:solidFill>
                  <a:srgbClr val="FFFFFF"/>
                </a:solidFill>
                <a:latin typeface="微软雅黑" panose="020B0503020204020204" pitchFamily="34" charset="-122"/>
                <a:ea typeface="宋体" panose="02010600030101010101" pitchFamily="2" charset="-122"/>
              </a:rPr>
              <a:t>三步法</a:t>
            </a:r>
            <a:r>
              <a:rPr lang="zh-CN" altLang="en-US" sz="3200" b="1" dirty="0">
                <a:solidFill>
                  <a:srgbClr val="FFFFFF"/>
                </a:solidFill>
                <a:latin typeface="Times New Roman" panose="02020603050405020304" pitchFamily="18" charset="0"/>
                <a:ea typeface="宋体" panose="02010600030101010101" pitchFamily="2" charset="-122"/>
              </a:rPr>
              <a:t>” </a:t>
            </a:r>
            <a:r>
              <a:rPr lang="zh-CN" altLang="en-US" sz="3200" dirty="0">
                <a:solidFill>
                  <a:srgbClr val="FFFFFF"/>
                </a:solidFill>
                <a:latin typeface="微软雅黑" panose="020B0503020204020204" pitchFamily="34" charset="-122"/>
                <a:ea typeface="宋体" panose="02010600030101010101" pitchFamily="2" charset="-122"/>
              </a:rPr>
              <a:t>之  简单示例</a:t>
            </a:r>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图片 1" descr="ws_F625.tmp"/>
          <p:cNvPicPr/>
          <p:nvPr/>
        </p:nvPicPr>
        <p:blipFill>
          <a:blip r:embed="rId2"/>
          <a:stretch>
            <a:fillRect/>
          </a:stretch>
        </p:blipFill>
        <p:spPr>
          <a:xfrm>
            <a:off x="2174875" y="300038"/>
            <a:ext cx="7842250" cy="6246812"/>
          </a:xfrm>
          <a:prstGeom prst="rect">
            <a:avLst/>
          </a:prstGeom>
          <a:noFill/>
          <a:ln w="9525">
            <a:noFill/>
          </a:ln>
        </p:spPr>
      </p:pic>
      <p:graphicFrame>
        <p:nvGraphicFramePr>
          <p:cNvPr id="3" name="表格 2"/>
          <p:cNvGraphicFramePr>
            <a:graphicFrameLocks noGrp="1"/>
          </p:cNvGraphicFramePr>
          <p:nvPr/>
        </p:nvGraphicFramePr>
        <p:xfrm>
          <a:off x="3709988" y="1792288"/>
          <a:ext cx="5424486" cy="3679825"/>
        </p:xfrm>
        <a:graphic>
          <a:graphicData uri="http://schemas.openxmlformats.org/drawingml/2006/table">
            <a:tbl>
              <a:tblPr firstRow="1" bandRow="1">
                <a:tableStyleId>{B301B821-A1FF-4177-AEE7-76D212191A09}</a:tableStyleId>
              </a:tblPr>
              <a:tblGrid>
                <a:gridCol w="2409869">
                  <a:extLst>
                    <a:ext uri="{9D8B030D-6E8A-4147-A177-3AD203B41FA5}">
                      <a16:colId xmlns:a16="http://schemas.microsoft.com/office/drawing/2014/main" val="20000"/>
                    </a:ext>
                  </a:extLst>
                </a:gridCol>
                <a:gridCol w="1562700">
                  <a:extLst>
                    <a:ext uri="{9D8B030D-6E8A-4147-A177-3AD203B41FA5}">
                      <a16:colId xmlns:a16="http://schemas.microsoft.com/office/drawing/2014/main" val="20001"/>
                    </a:ext>
                  </a:extLst>
                </a:gridCol>
                <a:gridCol w="1451917">
                  <a:extLst>
                    <a:ext uri="{9D8B030D-6E8A-4147-A177-3AD203B41FA5}">
                      <a16:colId xmlns:a16="http://schemas.microsoft.com/office/drawing/2014/main" val="20002"/>
                    </a:ext>
                  </a:extLst>
                </a:gridCol>
              </a:tblGrid>
              <a:tr h="1712366">
                <a:tc>
                  <a:txBody>
                    <a:bodyPr/>
                    <a:lstStyle/>
                    <a:p>
                      <a:pPr>
                        <a:lnSpc>
                          <a:spcPts val="2495"/>
                        </a:lnSpc>
                        <a:spcBef>
                          <a:spcPts val="0"/>
                        </a:spcBef>
                        <a:spcAft>
                          <a:spcPts val="0"/>
                        </a:spcAft>
                      </a:pPr>
                      <a:r>
                        <a:rPr lang="zh-CN" altLang="en-US" sz="2300" b="0" i="0" dirty="0">
                          <a:solidFill>
                            <a:srgbClr val="000000"/>
                          </a:solidFill>
                          <a:latin typeface="微软雅黑" panose="020B0503020204020204" pitchFamily="34" charset="-122"/>
                        </a:rPr>
                        <a:t>本发明</a:t>
                      </a: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2255"/>
                        </a:lnSpc>
                        <a:spcBef>
                          <a:spcPts val="0"/>
                        </a:spcBef>
                        <a:spcAft>
                          <a:spcPts val="0"/>
                        </a:spcAft>
                      </a:pPr>
                      <a:r>
                        <a:rPr lang="en-US" altLang="zh-CN" sz="2300" b="0" i="0">
                          <a:solidFill>
                            <a:srgbClr val="000000"/>
                          </a:solidFill>
                          <a:latin typeface="Times New Roman" panose="02020603050405020304"/>
                        </a:rPr>
                        <a:t>D1</a:t>
                      </a:r>
                      <a:endParaRPr lang="zh-CN" altLang="en-US" sz="2300" b="0" i="0">
                        <a:solidFill>
                          <a:srgbClr val="000000"/>
                        </a:solidFill>
                        <a:latin typeface="Times New Roman" panose="02020603050405020304"/>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2255"/>
                        </a:lnSpc>
                        <a:spcBef>
                          <a:spcPts val="0"/>
                        </a:spcBef>
                        <a:spcAft>
                          <a:spcPts val="0"/>
                        </a:spcAft>
                      </a:pPr>
                      <a:r>
                        <a:rPr lang="en-US" altLang="zh-CN" sz="2300" b="0" i="0">
                          <a:solidFill>
                            <a:srgbClr val="000000"/>
                          </a:solidFill>
                          <a:latin typeface="Times New Roman" panose="02020603050405020304"/>
                        </a:rPr>
                        <a:t>D2</a:t>
                      </a:r>
                      <a:endParaRPr lang="zh-CN" altLang="en-US" sz="2300" b="0" i="0">
                        <a:solidFill>
                          <a:srgbClr val="000000"/>
                        </a:solidFill>
                        <a:latin typeface="Times New Roman" panose="02020603050405020304"/>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extLst>
                  <a:ext uri="{0D108BD9-81ED-4DB2-BD59-A6C34878D82A}">
                    <a16:rowId xmlns:a16="http://schemas.microsoft.com/office/drawing/2014/main" val="10000"/>
                  </a:ext>
                </a:extLst>
              </a:tr>
              <a:tr h="384522">
                <a:tc>
                  <a:txBody>
                    <a:bodyPr/>
                    <a:lstStyle/>
                    <a:p>
                      <a:pPr>
                        <a:lnSpc>
                          <a:spcPts val="2495"/>
                        </a:lnSpc>
                        <a:spcBef>
                          <a:spcPts val="0"/>
                        </a:spcBef>
                        <a:spcAft>
                          <a:spcPts val="0"/>
                        </a:spcAft>
                      </a:pPr>
                      <a:r>
                        <a:rPr lang="zh-CN" altLang="en-US" sz="2300" b="0" i="0">
                          <a:solidFill>
                            <a:srgbClr val="000000"/>
                          </a:solidFill>
                          <a:latin typeface="微软雅黑" panose="020B0503020204020204" pitchFamily="34" charset="-122"/>
                        </a:rPr>
                        <a:t>餐桌</a:t>
                      </a: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marL="0" algn="l" rtl="0" eaLnBrk="1" latinLnBrk="0" hangingPunct="1">
                        <a:lnSpc>
                          <a:spcPts val="2255"/>
                        </a:lnSpc>
                        <a:spcBef>
                          <a:spcPts val="0"/>
                        </a:spcBef>
                        <a:spcAft>
                          <a:spcPts val="0"/>
                        </a:spcAft>
                      </a:pPr>
                      <a:r>
                        <a:rPr kumimoji="0" lang="en-US" altLang="zh-CN" sz="2300" b="0" i="0" kern="1200" dirty="0">
                          <a:solidFill>
                            <a:srgbClr val="000000"/>
                          </a:solidFill>
                          <a:latin typeface="Times New Roman" panose="02020603050405020304"/>
                          <a:ea typeface="+mn-ea"/>
                          <a:cs typeface="+mn-cs"/>
                        </a:rPr>
                        <a:t>Y</a:t>
                      </a:r>
                      <a:endParaRPr kumimoji="0" lang="zh-CN" altLang="en-US" sz="2300" b="0" i="0" kern="1200" dirty="0">
                        <a:solidFill>
                          <a:srgbClr val="000000"/>
                        </a:solidFill>
                        <a:latin typeface="Times New Roman" panose="02020603050405020304"/>
                        <a:ea typeface="+mn-ea"/>
                        <a:cs typeface="+mn-cs"/>
                      </a:endParaRPr>
                    </a:p>
                  </a:txBody>
                  <a:tcPr marL="78200" marR="78200" marT="41495" marB="41495">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2255"/>
                        </a:lnSpc>
                        <a:spcBef>
                          <a:spcPts val="0"/>
                        </a:spcBef>
                        <a:spcAft>
                          <a:spcPts val="0"/>
                        </a:spcAft>
                      </a:pPr>
                      <a:r>
                        <a:rPr lang="en-US" altLang="zh-CN" sz="2300" b="0" i="0" dirty="0">
                          <a:solidFill>
                            <a:srgbClr val="000000"/>
                          </a:solidFill>
                          <a:latin typeface="Times New Roman" panose="02020603050405020304"/>
                        </a:rPr>
                        <a:t>N</a:t>
                      </a:r>
                      <a:endParaRPr lang="zh-CN" altLang="en-US" sz="2300" b="0" i="0" dirty="0">
                        <a:solidFill>
                          <a:srgbClr val="000000"/>
                        </a:solidFill>
                        <a:latin typeface="Times New Roman" panose="02020603050405020304"/>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extLst>
                  <a:ext uri="{0D108BD9-81ED-4DB2-BD59-A6C34878D82A}">
                    <a16:rowId xmlns:a16="http://schemas.microsoft.com/office/drawing/2014/main" val="10001"/>
                  </a:ext>
                </a:extLst>
              </a:tr>
              <a:tr h="433522">
                <a:tc>
                  <a:txBody>
                    <a:bodyPr/>
                    <a:lstStyle/>
                    <a:p>
                      <a:pPr>
                        <a:lnSpc>
                          <a:spcPts val="2495"/>
                        </a:lnSpc>
                        <a:spcBef>
                          <a:spcPts val="0"/>
                        </a:spcBef>
                        <a:spcAft>
                          <a:spcPts val="0"/>
                        </a:spcAft>
                      </a:pPr>
                      <a:r>
                        <a:rPr lang="zh-CN" altLang="en-US" sz="2300" b="0" i="0">
                          <a:solidFill>
                            <a:srgbClr val="000000"/>
                          </a:solidFill>
                          <a:latin typeface="微软雅黑" panose="020B0503020204020204" pitchFamily="34" charset="-122"/>
                        </a:rPr>
                        <a:t>桌顶面</a:t>
                      </a: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altLang="zh-CN" sz="2300" b="0" i="0" kern="1200" dirty="0">
                          <a:solidFill>
                            <a:srgbClr val="000000"/>
                          </a:solidFill>
                          <a:latin typeface="Times New Roman" panose="02020603050405020304"/>
                          <a:ea typeface="+mn-ea"/>
                          <a:cs typeface="+mn-cs"/>
                        </a:rPr>
                        <a:t>Y</a:t>
                      </a:r>
                      <a:endParaRPr lang="zh-CN" altLang="en-US" sz="1600" dirty="0"/>
                    </a:p>
                  </a:txBody>
                  <a:tcPr marL="78200" marR="78200" marT="41495" marB="41495">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2255"/>
                        </a:lnSpc>
                        <a:spcBef>
                          <a:spcPts val="0"/>
                        </a:spcBef>
                        <a:spcAft>
                          <a:spcPts val="0"/>
                        </a:spcAft>
                      </a:pPr>
                      <a:r>
                        <a:rPr lang="en-US" altLang="zh-CN" sz="2300" b="0" i="0">
                          <a:solidFill>
                            <a:srgbClr val="000000"/>
                          </a:solidFill>
                          <a:latin typeface="Times New Roman" panose="02020603050405020304"/>
                        </a:rPr>
                        <a:t>N</a:t>
                      </a:r>
                      <a:endParaRPr lang="zh-CN" altLang="en-US" sz="2300" b="0" i="0">
                        <a:solidFill>
                          <a:srgbClr val="000000"/>
                        </a:solidFill>
                        <a:latin typeface="Times New Roman" panose="02020603050405020304"/>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extLst>
                  <a:ext uri="{0D108BD9-81ED-4DB2-BD59-A6C34878D82A}">
                    <a16:rowId xmlns:a16="http://schemas.microsoft.com/office/drawing/2014/main" val="10002"/>
                  </a:ext>
                </a:extLst>
              </a:tr>
              <a:tr h="384522">
                <a:tc>
                  <a:txBody>
                    <a:bodyPr/>
                    <a:lstStyle/>
                    <a:p>
                      <a:pPr>
                        <a:lnSpc>
                          <a:spcPts val="2495"/>
                        </a:lnSpc>
                        <a:spcBef>
                          <a:spcPts val="0"/>
                        </a:spcBef>
                        <a:spcAft>
                          <a:spcPts val="0"/>
                        </a:spcAft>
                      </a:pPr>
                      <a:r>
                        <a:rPr lang="zh-CN" altLang="en-US" sz="2300" b="0" i="0">
                          <a:solidFill>
                            <a:srgbClr val="000000"/>
                          </a:solidFill>
                          <a:latin typeface="微软雅黑" panose="020B0503020204020204" pitchFamily="34" charset="-122"/>
                        </a:rPr>
                        <a:t>仅三条腿</a:t>
                      </a: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2255"/>
                        </a:lnSpc>
                        <a:spcBef>
                          <a:spcPts val="0"/>
                        </a:spcBef>
                        <a:spcAft>
                          <a:spcPts val="0"/>
                        </a:spcAft>
                      </a:pPr>
                      <a:r>
                        <a:rPr lang="en-US" altLang="zh-CN" sz="2300" b="0" i="0">
                          <a:solidFill>
                            <a:srgbClr val="000000"/>
                          </a:solidFill>
                          <a:latin typeface="Times New Roman" panose="02020603050405020304"/>
                        </a:rPr>
                        <a:t>N</a:t>
                      </a:r>
                      <a:endParaRPr lang="zh-CN" altLang="en-US" sz="2300" b="0" i="0">
                        <a:solidFill>
                          <a:srgbClr val="000000"/>
                        </a:solidFill>
                        <a:latin typeface="Times New Roman" panose="02020603050405020304"/>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altLang="zh-CN" sz="1600" b="0" i="0" kern="1200" dirty="0">
                          <a:solidFill>
                            <a:srgbClr val="000000"/>
                          </a:solidFill>
                          <a:latin typeface="Times New Roman" panose="02020603050405020304"/>
                          <a:ea typeface="+mn-ea"/>
                          <a:cs typeface="+mn-cs"/>
                        </a:rPr>
                        <a:t>Y</a:t>
                      </a:r>
                      <a:endParaRPr lang="zh-CN" altLang="en-US" sz="1600" dirty="0"/>
                    </a:p>
                  </a:txBody>
                  <a:tcPr marL="78200" marR="78200" marT="41495" marB="41495">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extLst>
                  <a:ext uri="{0D108BD9-81ED-4DB2-BD59-A6C34878D82A}">
                    <a16:rowId xmlns:a16="http://schemas.microsoft.com/office/drawing/2014/main" val="10003"/>
                  </a:ext>
                </a:extLst>
              </a:tr>
              <a:tr h="381755">
                <a:tc>
                  <a:txBody>
                    <a:bodyPr/>
                    <a:lstStyle/>
                    <a:p>
                      <a:pPr>
                        <a:lnSpc>
                          <a:spcPts val="2495"/>
                        </a:lnSpc>
                        <a:spcBef>
                          <a:spcPts val="0"/>
                        </a:spcBef>
                        <a:spcAft>
                          <a:spcPts val="0"/>
                        </a:spcAft>
                      </a:pPr>
                      <a:r>
                        <a:rPr lang="zh-CN" altLang="en-US" sz="2300" b="0" i="0">
                          <a:solidFill>
                            <a:srgbClr val="000000"/>
                          </a:solidFill>
                          <a:latin typeface="微软雅黑" panose="020B0503020204020204" pitchFamily="34" charset="-122"/>
                        </a:rPr>
                        <a:t>重心位于腿之间</a:t>
                      </a: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altLang="zh-CN" sz="1600" b="0" i="0" kern="1200" dirty="0">
                          <a:solidFill>
                            <a:srgbClr val="000000"/>
                          </a:solidFill>
                          <a:latin typeface="Times New Roman" panose="02020603050405020304"/>
                          <a:ea typeface="+mn-ea"/>
                          <a:cs typeface="+mn-cs"/>
                        </a:rPr>
                        <a:t>Y</a:t>
                      </a:r>
                      <a:endParaRPr kumimoji="0" lang="zh-CN" altLang="en-US" sz="1600" b="0" i="0" kern="1200" dirty="0">
                        <a:solidFill>
                          <a:srgbClr val="000000"/>
                        </a:solidFill>
                        <a:latin typeface="Times New Roman" panose="02020603050405020304"/>
                        <a:ea typeface="+mn-ea"/>
                        <a:cs typeface="+mn-cs"/>
                      </a:endParaRPr>
                    </a:p>
                  </a:txBody>
                  <a:tcPr marL="78200" marR="78200" marT="41495" marB="41495">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altLang="zh-CN" sz="1600" b="0" i="0" kern="1200" dirty="0">
                          <a:solidFill>
                            <a:srgbClr val="000000"/>
                          </a:solidFill>
                          <a:latin typeface="Times New Roman" panose="02020603050405020304"/>
                          <a:ea typeface="+mn-ea"/>
                          <a:cs typeface="+mn-cs"/>
                        </a:rPr>
                        <a:t>Y</a:t>
                      </a:r>
                      <a:endParaRPr kumimoji="0" lang="zh-CN" altLang="en-US" sz="1600" b="0" i="0" kern="1200" dirty="0">
                        <a:solidFill>
                          <a:srgbClr val="000000"/>
                        </a:solidFill>
                        <a:latin typeface="Times New Roman" panose="02020603050405020304"/>
                        <a:ea typeface="+mn-ea"/>
                        <a:cs typeface="+mn-cs"/>
                      </a:endParaRPr>
                    </a:p>
                  </a:txBody>
                  <a:tcPr marL="78200" marR="78200" marT="41495" marB="41495">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extLst>
                  <a:ext uri="{0D108BD9-81ED-4DB2-BD59-A6C34878D82A}">
                    <a16:rowId xmlns:a16="http://schemas.microsoft.com/office/drawing/2014/main" val="10004"/>
                  </a:ext>
                </a:extLst>
              </a:tr>
              <a:tr h="383138">
                <a:tc>
                  <a:txBody>
                    <a:bodyPr/>
                    <a:lstStyle/>
                    <a:p>
                      <a:pPr>
                        <a:lnSpc>
                          <a:spcPts val="2495"/>
                        </a:lnSpc>
                        <a:spcBef>
                          <a:spcPts val="0"/>
                        </a:spcBef>
                        <a:spcAft>
                          <a:spcPts val="0"/>
                        </a:spcAft>
                      </a:pPr>
                      <a:r>
                        <a:rPr lang="zh-CN" altLang="en-US" sz="2300" b="0" i="0">
                          <a:solidFill>
                            <a:srgbClr val="000000"/>
                          </a:solidFill>
                          <a:latin typeface="微软雅黑" panose="020B0503020204020204" pitchFamily="34" charset="-122"/>
                        </a:rPr>
                        <a:t>在不平面上稳定</a:t>
                      </a: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2255"/>
                        </a:lnSpc>
                        <a:spcBef>
                          <a:spcPts val="0"/>
                        </a:spcBef>
                        <a:spcAft>
                          <a:spcPts val="0"/>
                        </a:spcAft>
                      </a:pPr>
                      <a:r>
                        <a:rPr lang="en-US" altLang="zh-CN" sz="2300" b="0" i="0">
                          <a:solidFill>
                            <a:srgbClr val="000000"/>
                          </a:solidFill>
                          <a:latin typeface="Times New Roman" panose="02020603050405020304"/>
                        </a:rPr>
                        <a:t>N</a:t>
                      </a:r>
                      <a:endParaRPr lang="zh-CN" altLang="en-US" sz="2300" b="0" i="0">
                        <a:solidFill>
                          <a:srgbClr val="000000"/>
                        </a:solidFill>
                        <a:latin typeface="Times New Roman" panose="02020603050405020304"/>
                      </a:endParaRP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marL="0" algn="l" rtl="0" eaLnBrk="1" latinLnBrk="0" hangingPunct="1">
                        <a:lnSpc>
                          <a:spcPts val="2255"/>
                        </a:lnSpc>
                        <a:spcBef>
                          <a:spcPts val="0"/>
                        </a:spcBef>
                        <a:spcAft>
                          <a:spcPts val="0"/>
                        </a:spcAft>
                      </a:pPr>
                      <a:r>
                        <a:rPr kumimoji="0" lang="en-US" altLang="zh-CN" sz="1600" b="0" i="0" kern="1200" dirty="0">
                          <a:solidFill>
                            <a:srgbClr val="000000"/>
                          </a:solidFill>
                          <a:latin typeface="Times New Roman" panose="02020603050405020304"/>
                          <a:ea typeface="+mn-ea"/>
                          <a:cs typeface="+mn-cs"/>
                        </a:rPr>
                        <a:t>Y</a:t>
                      </a:r>
                      <a:endParaRPr kumimoji="0" lang="zh-CN" altLang="en-US" sz="1600" b="0" i="0" kern="1200" dirty="0">
                        <a:solidFill>
                          <a:srgbClr val="000000"/>
                        </a:solidFill>
                        <a:latin typeface="Times New Roman" panose="02020603050405020304"/>
                        <a:ea typeface="+mn-ea"/>
                        <a:cs typeface="+mn-cs"/>
                      </a:endParaRPr>
                    </a:p>
                  </a:txBody>
                  <a:tcPr marL="78200" marR="78200" marT="41495" marB="41495">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extLst>
                  <a:ext uri="{0D108BD9-81ED-4DB2-BD59-A6C34878D82A}">
                    <a16:rowId xmlns:a16="http://schemas.microsoft.com/office/drawing/2014/main" val="10005"/>
                  </a:ext>
                </a:extLst>
              </a:tr>
            </a:tbl>
          </a:graphicData>
        </a:graphic>
      </p:graphicFrame>
      <p:sp>
        <p:nvSpPr>
          <p:cNvPr id="75809" name="TextBox 3"/>
          <p:cNvSpPr txBox="1"/>
          <p:nvPr/>
        </p:nvSpPr>
        <p:spPr>
          <a:xfrm>
            <a:off x="9782175" y="6399213"/>
            <a:ext cx="115888" cy="90487"/>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ts val="650"/>
              </a:lnSpc>
              <a:spcBef>
                <a:spcPct val="0"/>
              </a:spcBef>
              <a:buNone/>
            </a:pPr>
            <a:r>
              <a:rPr lang="en-US" altLang="zh-CN" sz="900" dirty="0">
                <a:solidFill>
                  <a:srgbClr val="FFFFFF"/>
                </a:solidFill>
                <a:latin typeface="Times New Roman" panose="02020603050405020304" pitchFamily="18" charset="0"/>
                <a:ea typeface="宋体" panose="02010600030101010101" pitchFamily="2" charset="-122"/>
              </a:rPr>
              <a:t>17</a:t>
            </a:r>
            <a:endParaRPr lang="zh-CN" altLang="en-US" sz="900" dirty="0">
              <a:solidFill>
                <a:srgbClr val="FFFFFF"/>
              </a:solidFill>
              <a:latin typeface="Times New Roman" panose="02020603050405020304" pitchFamily="18" charset="0"/>
              <a:ea typeface="宋体" panose="02010600030101010101" pitchFamily="2" charset="-122"/>
            </a:endParaRPr>
          </a:p>
        </p:txBody>
      </p:sp>
      <p:sp>
        <p:nvSpPr>
          <p:cNvPr id="75810" name="TextBox 4"/>
          <p:cNvSpPr txBox="1"/>
          <p:nvPr/>
        </p:nvSpPr>
        <p:spPr>
          <a:xfrm>
            <a:off x="2263775" y="379413"/>
            <a:ext cx="5332413" cy="385762"/>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ts val="3000"/>
              </a:lnSpc>
              <a:spcBef>
                <a:spcPct val="0"/>
              </a:spcBef>
              <a:buNone/>
            </a:pPr>
            <a:r>
              <a:rPr lang="zh-CN" altLang="en-US" dirty="0">
                <a:solidFill>
                  <a:srgbClr val="FFFFFF"/>
                </a:solidFill>
                <a:latin typeface="微软雅黑" panose="020B0503020204020204" pitchFamily="34" charset="-122"/>
                <a:ea typeface="宋体" panose="02010600030101010101" pitchFamily="2" charset="-122"/>
              </a:rPr>
              <a:t>二、何谓</a:t>
            </a:r>
            <a:r>
              <a:rPr lang="zh-CN" altLang="en-US" b="1" dirty="0">
                <a:solidFill>
                  <a:srgbClr val="FFFFFF"/>
                </a:solidFill>
                <a:latin typeface="Times New Roman" panose="02020603050405020304" pitchFamily="18" charset="0"/>
                <a:ea typeface="宋体" panose="02010600030101010101" pitchFamily="2" charset="-122"/>
              </a:rPr>
              <a:t>“</a:t>
            </a:r>
            <a:r>
              <a:rPr lang="zh-CN" altLang="en-US" dirty="0">
                <a:solidFill>
                  <a:srgbClr val="FFFFFF"/>
                </a:solidFill>
                <a:latin typeface="微软雅黑" panose="020B0503020204020204" pitchFamily="34" charset="-122"/>
                <a:ea typeface="宋体" panose="02010600030101010101" pitchFamily="2" charset="-122"/>
              </a:rPr>
              <a:t>三步法</a:t>
            </a:r>
            <a:r>
              <a:rPr lang="zh-CN" altLang="en-US" b="1" dirty="0">
                <a:solidFill>
                  <a:srgbClr val="FFFFFF"/>
                </a:solidFill>
                <a:latin typeface="Times New Roman" panose="02020603050405020304" pitchFamily="18" charset="0"/>
                <a:ea typeface="宋体" panose="02010600030101010101" pitchFamily="2" charset="-122"/>
              </a:rPr>
              <a:t>” </a:t>
            </a:r>
            <a:r>
              <a:rPr lang="zh-CN" altLang="en-US" dirty="0">
                <a:solidFill>
                  <a:srgbClr val="FFFFFF"/>
                </a:solidFill>
                <a:latin typeface="微软雅黑" panose="020B0503020204020204" pitchFamily="34" charset="-122"/>
                <a:ea typeface="宋体" panose="02010600030101010101" pitchFamily="2" charset="-122"/>
              </a:rPr>
              <a:t>之  简单示例</a:t>
            </a:r>
          </a:p>
        </p:txBody>
      </p:sp>
      <p:sp>
        <p:nvSpPr>
          <p:cNvPr id="75811" name="TextBox 5"/>
          <p:cNvSpPr txBox="1"/>
          <p:nvPr/>
        </p:nvSpPr>
        <p:spPr>
          <a:xfrm>
            <a:off x="3340100" y="1150938"/>
            <a:ext cx="3392488" cy="385762"/>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ts val="3000"/>
              </a:lnSpc>
              <a:spcBef>
                <a:spcPct val="0"/>
              </a:spcBef>
              <a:buNone/>
            </a:pPr>
            <a:r>
              <a:rPr lang="zh-CN" altLang="en-US" dirty="0">
                <a:solidFill>
                  <a:srgbClr val="000000"/>
                </a:solidFill>
                <a:latin typeface="微软雅黑" panose="020B0503020204020204" pitchFamily="34" charset="-122"/>
                <a:ea typeface="宋体" panose="02010600030101010101" pitchFamily="2" charset="-122"/>
              </a:rPr>
              <a:t>特征对比（</a:t>
            </a:r>
            <a:r>
              <a:rPr lang="en-US" altLang="zh-CN" b="1" dirty="0">
                <a:solidFill>
                  <a:srgbClr val="000000"/>
                </a:solidFill>
                <a:latin typeface="Times New Roman" panose="02020603050405020304" pitchFamily="18" charset="0"/>
                <a:ea typeface="宋体" panose="02010600030101010101" pitchFamily="2" charset="-122"/>
              </a:rPr>
              <a:t>D1</a:t>
            </a:r>
            <a:r>
              <a:rPr lang="zh-CN" altLang="en-US" dirty="0">
                <a:solidFill>
                  <a:srgbClr val="000000"/>
                </a:solidFill>
                <a:latin typeface="微软雅黑" panose="020B0503020204020204" pitchFamily="34" charset="-122"/>
                <a:ea typeface="宋体" panose="02010600030101010101" pitchFamily="2" charset="-122"/>
              </a:rPr>
              <a:t>、</a:t>
            </a:r>
            <a:r>
              <a:rPr lang="en-US" altLang="zh-CN" b="1" dirty="0">
                <a:solidFill>
                  <a:srgbClr val="000000"/>
                </a:solidFill>
                <a:latin typeface="Times New Roman" panose="02020603050405020304" pitchFamily="18" charset="0"/>
                <a:ea typeface="宋体" panose="02010600030101010101" pitchFamily="2" charset="-122"/>
              </a:rPr>
              <a:t>D2</a:t>
            </a:r>
            <a:r>
              <a:rPr lang="zh-CN" altLang="en-US" dirty="0">
                <a:solidFill>
                  <a:srgbClr val="000000"/>
                </a:solidFill>
                <a:latin typeface="微软雅黑" panose="020B0503020204020204" pitchFamily="34" charset="-122"/>
                <a:ea typeface="宋体" panose="02010600030101010101" pitchFamily="2" charset="-122"/>
              </a:rPr>
              <a:t>）</a:t>
            </a: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5337175" y="2054225"/>
            <a:ext cx="1216025" cy="0"/>
          </a:xfrm>
          <a:custGeom>
            <a:avLst/>
            <a:gdLst/>
            <a:ahLst/>
            <a:cxnLst/>
            <a:rect l="0" t="0" r="0" b="0"/>
            <a:pathLst>
              <a:path w="1421893" h="1">
                <a:moveTo>
                  <a:pt x="0" y="0"/>
                </a:moveTo>
                <a:lnTo>
                  <a:pt x="1421892" y="0"/>
                </a:lnTo>
              </a:path>
            </a:pathLst>
          </a:custGeom>
          <a:ln w="1270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80175" tIns="40087" rIns="80175" bIns="40087"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 name="任意多边形 2"/>
          <p:cNvSpPr/>
          <p:nvPr/>
        </p:nvSpPr>
        <p:spPr>
          <a:xfrm>
            <a:off x="5337175" y="5329238"/>
            <a:ext cx="1216025" cy="0"/>
          </a:xfrm>
          <a:custGeom>
            <a:avLst/>
            <a:gdLst/>
            <a:ahLst/>
            <a:cxnLst/>
            <a:rect l="0" t="0" r="0" b="0"/>
            <a:pathLst>
              <a:path w="1421893" h="1">
                <a:moveTo>
                  <a:pt x="0" y="0"/>
                </a:moveTo>
                <a:lnTo>
                  <a:pt x="1421892" y="0"/>
                </a:lnTo>
              </a:path>
            </a:pathLst>
          </a:custGeom>
          <a:ln w="12700" cap="flat" cmpd="sng" algn="ctr">
            <a:solidFill>
              <a:srgbClr val="00FF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80175" tIns="40087" rIns="80175" bIns="40087"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pic>
        <p:nvPicPr>
          <p:cNvPr id="76804" name="图片 3" descr="ws_208.tmp"/>
          <p:cNvPicPr/>
          <p:nvPr/>
        </p:nvPicPr>
        <p:blipFill>
          <a:blip r:embed="rId2"/>
          <a:stretch>
            <a:fillRect/>
          </a:stretch>
        </p:blipFill>
        <p:spPr>
          <a:xfrm>
            <a:off x="2174875" y="300038"/>
            <a:ext cx="7842250" cy="6246812"/>
          </a:xfrm>
          <a:prstGeom prst="rect">
            <a:avLst/>
          </a:prstGeom>
          <a:noFill/>
          <a:ln w="9525">
            <a:noFill/>
          </a:ln>
        </p:spPr>
      </p:pic>
      <p:sp>
        <p:nvSpPr>
          <p:cNvPr id="76805" name="TextBox 4"/>
          <p:cNvSpPr txBox="1"/>
          <p:nvPr/>
        </p:nvSpPr>
        <p:spPr>
          <a:xfrm>
            <a:off x="9782175" y="6399213"/>
            <a:ext cx="115888" cy="90487"/>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ts val="650"/>
              </a:lnSpc>
              <a:spcBef>
                <a:spcPct val="0"/>
              </a:spcBef>
              <a:buNone/>
            </a:pPr>
            <a:r>
              <a:rPr lang="en-US" altLang="zh-CN" sz="900" dirty="0">
                <a:solidFill>
                  <a:srgbClr val="FFFFFF"/>
                </a:solidFill>
                <a:latin typeface="Times New Roman" panose="02020603050405020304" pitchFamily="18" charset="0"/>
                <a:ea typeface="宋体" panose="02010600030101010101" pitchFamily="2" charset="-122"/>
              </a:rPr>
              <a:t>18</a:t>
            </a:r>
            <a:endParaRPr lang="zh-CN" altLang="en-US" sz="900" dirty="0">
              <a:solidFill>
                <a:srgbClr val="FFFFFF"/>
              </a:solidFill>
              <a:latin typeface="Times New Roman" panose="02020603050405020304" pitchFamily="18" charset="0"/>
              <a:ea typeface="宋体" panose="02010600030101010101" pitchFamily="2" charset="-122"/>
            </a:endParaRPr>
          </a:p>
        </p:txBody>
      </p:sp>
      <p:sp>
        <p:nvSpPr>
          <p:cNvPr id="76806" name="TextBox 5"/>
          <p:cNvSpPr txBox="1"/>
          <p:nvPr/>
        </p:nvSpPr>
        <p:spPr>
          <a:xfrm>
            <a:off x="2263775" y="379413"/>
            <a:ext cx="5332413" cy="385762"/>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ts val="3000"/>
              </a:lnSpc>
              <a:spcBef>
                <a:spcPct val="0"/>
              </a:spcBef>
              <a:buNone/>
            </a:pPr>
            <a:r>
              <a:rPr lang="zh-CN" altLang="en-US" dirty="0">
                <a:solidFill>
                  <a:srgbClr val="FFFFFF"/>
                </a:solidFill>
                <a:latin typeface="微软雅黑" panose="020B0503020204020204" pitchFamily="34" charset="-122"/>
                <a:ea typeface="宋体" panose="02010600030101010101" pitchFamily="2" charset="-122"/>
              </a:rPr>
              <a:t>二、何谓</a:t>
            </a:r>
            <a:r>
              <a:rPr lang="zh-CN" altLang="en-US" b="1" dirty="0">
                <a:solidFill>
                  <a:srgbClr val="FFFFFF"/>
                </a:solidFill>
                <a:latin typeface="Times New Roman" panose="02020603050405020304" pitchFamily="18" charset="0"/>
                <a:ea typeface="宋体" panose="02010600030101010101" pitchFamily="2" charset="-122"/>
              </a:rPr>
              <a:t>“</a:t>
            </a:r>
            <a:r>
              <a:rPr lang="zh-CN" altLang="en-US" dirty="0">
                <a:solidFill>
                  <a:srgbClr val="FFFFFF"/>
                </a:solidFill>
                <a:latin typeface="微软雅黑" panose="020B0503020204020204" pitchFamily="34" charset="-122"/>
                <a:ea typeface="宋体" panose="02010600030101010101" pitchFamily="2" charset="-122"/>
              </a:rPr>
              <a:t>三步法</a:t>
            </a:r>
            <a:r>
              <a:rPr lang="zh-CN" altLang="en-US" b="1" dirty="0">
                <a:solidFill>
                  <a:srgbClr val="FFFFFF"/>
                </a:solidFill>
                <a:latin typeface="Times New Roman" panose="02020603050405020304" pitchFamily="18" charset="0"/>
                <a:ea typeface="宋体" panose="02010600030101010101" pitchFamily="2" charset="-122"/>
              </a:rPr>
              <a:t>” </a:t>
            </a:r>
            <a:r>
              <a:rPr lang="zh-CN" altLang="en-US" dirty="0">
                <a:solidFill>
                  <a:srgbClr val="FFFFFF"/>
                </a:solidFill>
                <a:latin typeface="微软雅黑" panose="020B0503020204020204" pitchFamily="34" charset="-122"/>
                <a:ea typeface="宋体" panose="02010600030101010101" pitchFamily="2" charset="-122"/>
              </a:rPr>
              <a:t>之  简单示例</a:t>
            </a:r>
          </a:p>
        </p:txBody>
      </p:sp>
      <p:sp>
        <p:nvSpPr>
          <p:cNvPr id="76807" name="TextBox 6"/>
          <p:cNvSpPr txBox="1"/>
          <p:nvPr/>
        </p:nvSpPr>
        <p:spPr>
          <a:xfrm>
            <a:off x="3513138" y="1743075"/>
            <a:ext cx="6519862" cy="1103313"/>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defTabSz="802005">
              <a:lnSpc>
                <a:spcPts val="2615"/>
              </a:lnSpc>
              <a:spcBef>
                <a:spcPct val="0"/>
              </a:spcBef>
              <a:buNone/>
              <a:tabLst>
                <a:tab pos="311150" algn="l"/>
              </a:tabLst>
            </a:pPr>
            <a:r>
              <a:rPr lang="zh-CN" altLang="en-US" sz="4400" dirty="0">
                <a:latin typeface="Tahoma" panose="020B0604030504040204" pitchFamily="34" charset="0"/>
                <a:ea typeface="宋体" panose="02010600030101010101" pitchFamily="2" charset="-122"/>
              </a:rPr>
              <a:t>	</a:t>
            </a:r>
            <a:r>
              <a:rPr lang="zh-CN" altLang="en-US" sz="2500" dirty="0">
                <a:solidFill>
                  <a:srgbClr val="000000"/>
                </a:solidFill>
                <a:latin typeface="微软雅黑" panose="020B0503020204020204" pitchFamily="34" charset="-122"/>
                <a:ea typeface="宋体" panose="02010600030101010101" pitchFamily="2" charset="-122"/>
              </a:rPr>
              <a:t>发明与</a:t>
            </a:r>
            <a:r>
              <a:rPr lang="en-US" altLang="zh-CN" sz="2500" dirty="0">
                <a:solidFill>
                  <a:srgbClr val="000000"/>
                </a:solidFill>
                <a:latin typeface="微软雅黑" panose="020B0503020204020204" pitchFamily="34" charset="-122"/>
                <a:ea typeface="宋体" panose="02010600030101010101" pitchFamily="2" charset="-122"/>
              </a:rPr>
              <a:t>D1</a:t>
            </a:r>
            <a:r>
              <a:rPr lang="zh-CN" altLang="en-US" sz="2500" dirty="0">
                <a:solidFill>
                  <a:srgbClr val="000000"/>
                </a:solidFill>
                <a:latin typeface="微软雅黑" panose="020B0503020204020204" pitchFamily="34" charset="-122"/>
                <a:ea typeface="宋体" panose="02010600030101010101" pitchFamily="2" charset="-122"/>
              </a:rPr>
              <a:t>的区别特征是</a:t>
            </a:r>
            <a:r>
              <a:rPr lang="zh-CN" altLang="en-US" sz="2500" b="1" dirty="0">
                <a:solidFill>
                  <a:srgbClr val="000000"/>
                </a:solidFill>
                <a:latin typeface="Times New Roman" panose="02020603050405020304" pitchFamily="18" charset="0"/>
                <a:ea typeface="宋体" panose="02010600030101010101" pitchFamily="2" charset="-122"/>
              </a:rPr>
              <a:t>“</a:t>
            </a:r>
            <a:r>
              <a:rPr lang="zh-CN" altLang="en-US" sz="2500" dirty="0">
                <a:solidFill>
                  <a:srgbClr val="00FF00"/>
                </a:solidFill>
                <a:latin typeface="微软雅黑" panose="020B0503020204020204" pitchFamily="34" charset="-122"/>
                <a:ea typeface="宋体" panose="02010600030101010101" pitchFamily="2" charset="-122"/>
              </a:rPr>
              <a:t>仅三条腿</a:t>
            </a:r>
            <a:r>
              <a:rPr lang="zh-CN" altLang="en-US" sz="2500" b="1" dirty="0">
                <a:solidFill>
                  <a:srgbClr val="000000"/>
                </a:solidFill>
                <a:latin typeface="Times New Roman" panose="02020603050405020304" pitchFamily="18" charset="0"/>
                <a:ea typeface="宋体" panose="02010600030101010101" pitchFamily="2" charset="-122"/>
              </a:rPr>
              <a:t>”</a:t>
            </a:r>
            <a:r>
              <a:rPr lang="zh-CN" altLang="en-US" sz="2500" dirty="0">
                <a:solidFill>
                  <a:srgbClr val="000000"/>
                </a:solidFill>
                <a:latin typeface="微软雅黑" panose="020B0503020204020204" pitchFamily="34" charset="-122"/>
                <a:ea typeface="宋体" panose="02010600030101010101" pitchFamily="2" charset="-122"/>
              </a:rPr>
              <a:t>，由此</a:t>
            </a:r>
          </a:p>
          <a:p>
            <a:pPr marL="0" lvl="0" indent="0" defTabSz="802005">
              <a:lnSpc>
                <a:spcPts val="2965"/>
              </a:lnSpc>
              <a:spcBef>
                <a:spcPct val="0"/>
              </a:spcBef>
              <a:buNone/>
              <a:tabLst>
                <a:tab pos="311150" algn="l"/>
              </a:tabLst>
            </a:pPr>
            <a:r>
              <a:rPr lang="zh-CN" altLang="en-US" sz="2500" dirty="0">
                <a:solidFill>
                  <a:srgbClr val="000000"/>
                </a:solidFill>
                <a:latin typeface="微软雅黑" panose="020B0503020204020204" pitchFamily="34" charset="-122"/>
                <a:ea typeface="宋体" panose="02010600030101010101" pitchFamily="2" charset="-122"/>
              </a:rPr>
              <a:t>带来的效果是</a:t>
            </a:r>
            <a:r>
              <a:rPr lang="zh-CN" altLang="en-US" sz="2500" b="1" dirty="0">
                <a:solidFill>
                  <a:srgbClr val="000000"/>
                </a:solidFill>
                <a:latin typeface="Times New Roman" panose="02020603050405020304" pitchFamily="18" charset="0"/>
                <a:ea typeface="宋体" panose="02010600030101010101" pitchFamily="2" charset="-122"/>
              </a:rPr>
              <a:t>“</a:t>
            </a:r>
            <a:r>
              <a:rPr lang="zh-CN" altLang="en-US" sz="2500" dirty="0">
                <a:solidFill>
                  <a:srgbClr val="000000"/>
                </a:solidFill>
                <a:latin typeface="微软雅黑" panose="020B0503020204020204" pitchFamily="34" charset="-122"/>
                <a:ea typeface="宋体" panose="02010600030101010101" pitchFamily="2" charset="-122"/>
              </a:rPr>
              <a:t>在不平面上可保持餐桌稳定而</a:t>
            </a:r>
          </a:p>
          <a:p>
            <a:pPr marL="0" lvl="0" indent="0" defTabSz="802005">
              <a:lnSpc>
                <a:spcPts val="2950"/>
              </a:lnSpc>
              <a:spcBef>
                <a:spcPct val="0"/>
              </a:spcBef>
              <a:buNone/>
              <a:tabLst>
                <a:tab pos="311150" algn="l"/>
              </a:tabLst>
            </a:pPr>
            <a:r>
              <a:rPr lang="zh-CN" altLang="en-US" sz="2500" dirty="0">
                <a:solidFill>
                  <a:srgbClr val="000000"/>
                </a:solidFill>
                <a:latin typeface="微软雅黑" panose="020B0503020204020204" pitchFamily="34" charset="-122"/>
                <a:ea typeface="宋体" panose="02010600030101010101" pitchFamily="2" charset="-122"/>
              </a:rPr>
              <a:t>不摇晃</a:t>
            </a:r>
            <a:r>
              <a:rPr lang="zh-CN" altLang="en-US" sz="2500" b="1" dirty="0">
                <a:solidFill>
                  <a:srgbClr val="000000"/>
                </a:solidFill>
                <a:latin typeface="Times New Roman" panose="02020603050405020304" pitchFamily="18" charset="0"/>
                <a:ea typeface="宋体" panose="02010600030101010101" pitchFamily="2" charset="-122"/>
              </a:rPr>
              <a:t>”</a:t>
            </a:r>
            <a:r>
              <a:rPr lang="zh-CN" altLang="en-US" sz="2500" dirty="0">
                <a:solidFill>
                  <a:srgbClr val="000000"/>
                </a:solidFill>
                <a:latin typeface="微软雅黑" panose="020B0503020204020204" pitchFamily="34" charset="-122"/>
                <a:ea typeface="宋体" panose="02010600030101010101" pitchFamily="2" charset="-122"/>
              </a:rPr>
              <a:t>。</a:t>
            </a:r>
          </a:p>
        </p:txBody>
      </p:sp>
      <p:sp>
        <p:nvSpPr>
          <p:cNvPr id="76808" name="TextBox 7"/>
          <p:cNvSpPr txBox="1"/>
          <p:nvPr/>
        </p:nvSpPr>
        <p:spPr>
          <a:xfrm>
            <a:off x="3513138" y="2986088"/>
            <a:ext cx="6510337" cy="2333625"/>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defTabSz="802005">
              <a:lnSpc>
                <a:spcPts val="2590"/>
              </a:lnSpc>
              <a:spcBef>
                <a:spcPct val="0"/>
              </a:spcBef>
              <a:buNone/>
              <a:tabLst>
                <a:tab pos="155575" algn="l"/>
              </a:tabLst>
            </a:pPr>
            <a:r>
              <a:rPr lang="zh-CN" altLang="en-US" sz="2500" dirty="0">
                <a:solidFill>
                  <a:srgbClr val="000000"/>
                </a:solidFill>
                <a:latin typeface="微软雅黑" panose="020B0503020204020204" pitchFamily="34" charset="-122"/>
                <a:ea typeface="宋体" panose="02010600030101010101" pitchFamily="2" charset="-122"/>
              </a:rPr>
              <a:t>技术问题 </a:t>
            </a:r>
            <a:r>
              <a:rPr lang="zh-CN" altLang="en-US" sz="2500" b="1" dirty="0">
                <a:solidFill>
                  <a:srgbClr val="000000"/>
                </a:solidFill>
                <a:latin typeface="Times New Roman" panose="02020603050405020304" pitchFamily="18" charset="0"/>
                <a:ea typeface="宋体" panose="02010600030101010101" pitchFamily="2" charset="-122"/>
              </a:rPr>
              <a:t>“</a:t>
            </a:r>
            <a:r>
              <a:rPr lang="zh-CN" altLang="en-US" sz="2500" dirty="0">
                <a:solidFill>
                  <a:srgbClr val="00FF00"/>
                </a:solidFill>
                <a:latin typeface="微软雅黑" panose="020B0503020204020204" pitchFamily="34" charset="-122"/>
                <a:ea typeface="宋体" panose="02010600030101010101" pitchFamily="2" charset="-122"/>
              </a:rPr>
              <a:t>如何避免餐桌在不平面上摇晃</a:t>
            </a:r>
            <a:r>
              <a:rPr lang="zh-CN" altLang="en-US" sz="2500" b="1" dirty="0">
                <a:solidFill>
                  <a:srgbClr val="000000"/>
                </a:solidFill>
                <a:latin typeface="Times New Roman" panose="02020603050405020304" pitchFamily="18" charset="0"/>
                <a:ea typeface="宋体" panose="02010600030101010101" pitchFamily="2" charset="-122"/>
              </a:rPr>
              <a:t>”</a:t>
            </a:r>
            <a:r>
              <a:rPr lang="zh-CN" altLang="en-US" sz="2500" dirty="0">
                <a:solidFill>
                  <a:srgbClr val="000000"/>
                </a:solidFill>
                <a:latin typeface="微软雅黑" panose="020B0503020204020204" pitchFamily="34" charset="-122"/>
                <a:ea typeface="宋体" panose="02010600030101010101" pitchFamily="2" charset="-122"/>
              </a:rPr>
              <a:t>。</a:t>
            </a:r>
          </a:p>
          <a:p>
            <a:pPr marL="0" lvl="0" indent="0" defTabSz="802005">
              <a:lnSpc>
                <a:spcPts val="875"/>
              </a:lnSpc>
              <a:spcBef>
                <a:spcPct val="0"/>
              </a:spcBef>
              <a:buNone/>
              <a:tabLst>
                <a:tab pos="155575" algn="l"/>
              </a:tabLst>
            </a:pPr>
            <a:endParaRPr lang="zh-CN" altLang="en-US" sz="2500" dirty="0">
              <a:solidFill>
                <a:srgbClr val="000000"/>
              </a:solidFill>
              <a:latin typeface="微软雅黑" panose="020B0503020204020204" pitchFamily="34" charset="-122"/>
              <a:ea typeface="宋体" panose="02010600030101010101" pitchFamily="2" charset="-122"/>
            </a:endParaRPr>
          </a:p>
          <a:p>
            <a:pPr marL="0" lvl="0" indent="0" defTabSz="802005">
              <a:lnSpc>
                <a:spcPts val="2650"/>
              </a:lnSpc>
              <a:spcBef>
                <a:spcPct val="0"/>
              </a:spcBef>
              <a:buNone/>
              <a:tabLst>
                <a:tab pos="155575" algn="l"/>
              </a:tabLst>
            </a:pPr>
            <a:r>
              <a:rPr lang="zh-CN" altLang="en-US" sz="2500" dirty="0">
                <a:solidFill>
                  <a:srgbClr val="000000"/>
                </a:solidFill>
                <a:latin typeface="微软雅黑" panose="020B0503020204020204" pitchFamily="34" charset="-122"/>
                <a:ea typeface="宋体" panose="02010600030101010101" pitchFamily="2" charset="-122"/>
              </a:rPr>
              <a:t>	</a:t>
            </a:r>
            <a:r>
              <a:rPr lang="en-US" altLang="zh-CN" sz="2500" dirty="0">
                <a:solidFill>
                  <a:srgbClr val="000000"/>
                </a:solidFill>
                <a:latin typeface="微软雅黑" panose="020B0503020204020204" pitchFamily="34" charset="-122"/>
                <a:ea typeface="宋体" panose="02010600030101010101" pitchFamily="2" charset="-122"/>
              </a:rPr>
              <a:t>D2</a:t>
            </a:r>
            <a:r>
              <a:rPr lang="zh-CN" altLang="en-US" sz="2500" dirty="0">
                <a:solidFill>
                  <a:srgbClr val="000000"/>
                </a:solidFill>
                <a:latin typeface="微软雅黑" panose="020B0503020204020204" pitchFamily="34" charset="-122"/>
                <a:ea typeface="宋体" panose="02010600030101010101" pitchFamily="2" charset="-122"/>
              </a:rPr>
              <a:t>中的挤奶凳子公开了一种方法来解决该技</a:t>
            </a:r>
          </a:p>
          <a:p>
            <a:pPr marL="0" lvl="0" indent="0" defTabSz="802005">
              <a:lnSpc>
                <a:spcPts val="2950"/>
              </a:lnSpc>
              <a:spcBef>
                <a:spcPct val="0"/>
              </a:spcBef>
              <a:buNone/>
              <a:tabLst>
                <a:tab pos="155575" algn="l"/>
              </a:tabLst>
            </a:pPr>
            <a:r>
              <a:rPr lang="zh-CN" altLang="en-US" sz="2500" dirty="0">
                <a:solidFill>
                  <a:srgbClr val="000000"/>
                </a:solidFill>
                <a:latin typeface="微软雅黑" panose="020B0503020204020204" pitchFamily="34" charset="-122"/>
                <a:ea typeface="宋体" panose="02010600030101010101" pitchFamily="2" charset="-122"/>
              </a:rPr>
              <a:t>术问题，</a:t>
            </a:r>
            <a:r>
              <a:rPr lang="zh-CN" altLang="en-US" sz="2500" dirty="0">
                <a:solidFill>
                  <a:srgbClr val="00FF00"/>
                </a:solidFill>
                <a:latin typeface="微软雅黑" panose="020B0503020204020204" pitchFamily="34" charset="-122"/>
                <a:ea typeface="宋体" panose="02010600030101010101" pitchFamily="2" charset="-122"/>
              </a:rPr>
              <a:t>即采用三条腿，并且挤奶凳子通常</a:t>
            </a:r>
          </a:p>
          <a:p>
            <a:pPr marL="0" lvl="0" indent="0" defTabSz="802005">
              <a:lnSpc>
                <a:spcPts val="2950"/>
              </a:lnSpc>
              <a:spcBef>
                <a:spcPct val="0"/>
              </a:spcBef>
              <a:buNone/>
              <a:tabLst>
                <a:tab pos="155575" algn="l"/>
              </a:tabLst>
            </a:pPr>
            <a:r>
              <a:rPr lang="zh-CN" altLang="en-US" sz="2500" dirty="0">
                <a:solidFill>
                  <a:srgbClr val="00FF00"/>
                </a:solidFill>
                <a:latin typeface="微软雅黑" panose="020B0503020204020204" pitchFamily="34" charset="-122"/>
                <a:ea typeface="宋体" panose="02010600030101010101" pitchFamily="2" charset="-122"/>
              </a:rPr>
              <a:t>也是用于不平面上</a:t>
            </a:r>
            <a:r>
              <a:rPr lang="zh-CN" altLang="en-US" sz="2500" dirty="0">
                <a:solidFill>
                  <a:srgbClr val="000000"/>
                </a:solidFill>
                <a:latin typeface="微软雅黑" panose="020B0503020204020204" pitchFamily="34" charset="-122"/>
                <a:ea typeface="宋体" panose="02010600030101010101" pitchFamily="2" charset="-122"/>
              </a:rPr>
              <a:t>（例如奶牛场等），其</a:t>
            </a:r>
            <a:r>
              <a:rPr lang="zh-CN" altLang="en-US" sz="2500" dirty="0">
                <a:solidFill>
                  <a:srgbClr val="00FF00"/>
                </a:solidFill>
                <a:latin typeface="微软雅黑" panose="020B0503020204020204" pitchFamily="34" charset="-122"/>
                <a:ea typeface="宋体" panose="02010600030101010101" pitchFamily="2" charset="-122"/>
              </a:rPr>
              <a:t>所</a:t>
            </a:r>
          </a:p>
          <a:p>
            <a:pPr marL="0" lvl="0" indent="0" defTabSz="802005">
              <a:lnSpc>
                <a:spcPts val="2950"/>
              </a:lnSpc>
              <a:spcBef>
                <a:spcPct val="0"/>
              </a:spcBef>
              <a:buNone/>
              <a:tabLst>
                <a:tab pos="155575" algn="l"/>
              </a:tabLst>
            </a:pPr>
            <a:r>
              <a:rPr lang="zh-CN" altLang="en-US" sz="2500" dirty="0">
                <a:solidFill>
                  <a:srgbClr val="00FF00"/>
                </a:solidFill>
                <a:latin typeface="微软雅黑" panose="020B0503020204020204" pitchFamily="34" charset="-122"/>
                <a:ea typeface="宋体" panose="02010600030101010101" pitchFamily="2" charset="-122"/>
              </a:rPr>
              <a:t>起作用与上述区别特征在本发明中所起作用</a:t>
            </a:r>
          </a:p>
          <a:p>
            <a:pPr marL="0" lvl="0" indent="0" defTabSz="802005">
              <a:lnSpc>
                <a:spcPts val="2965"/>
              </a:lnSpc>
              <a:spcBef>
                <a:spcPct val="0"/>
              </a:spcBef>
              <a:buNone/>
              <a:tabLst>
                <a:tab pos="155575" algn="l"/>
              </a:tabLst>
            </a:pPr>
            <a:r>
              <a:rPr lang="zh-CN" altLang="en-US" sz="2500" dirty="0">
                <a:solidFill>
                  <a:srgbClr val="00FF00"/>
                </a:solidFill>
                <a:latin typeface="微软雅黑" panose="020B0503020204020204" pitchFamily="34" charset="-122"/>
                <a:ea typeface="宋体" panose="02010600030101010101" pitchFamily="2" charset="-122"/>
              </a:rPr>
              <a:t>相同</a:t>
            </a:r>
            <a:r>
              <a:rPr lang="zh-CN" altLang="en-US" sz="2500" dirty="0">
                <a:solidFill>
                  <a:srgbClr val="000000"/>
                </a:solidFill>
                <a:latin typeface="微软雅黑" panose="020B0503020204020204" pitchFamily="34" charset="-122"/>
                <a:ea typeface="宋体" panose="02010600030101010101" pitchFamily="2" charset="-122"/>
              </a:rPr>
              <a:t>，给出了</a:t>
            </a:r>
            <a:r>
              <a:rPr lang="zh-CN" altLang="en-US" sz="2500" dirty="0">
                <a:solidFill>
                  <a:srgbClr val="00FF00"/>
                </a:solidFill>
                <a:latin typeface="微软雅黑" panose="020B0503020204020204" pitchFamily="34" charset="-122"/>
                <a:ea typeface="宋体" panose="02010600030101010101" pitchFamily="2" charset="-122"/>
              </a:rPr>
              <a:t>技术启示</a:t>
            </a:r>
            <a:r>
              <a:rPr lang="zh-CN" altLang="en-US" sz="2500" dirty="0">
                <a:solidFill>
                  <a:srgbClr val="000000"/>
                </a:solidFill>
                <a:latin typeface="微软雅黑" panose="020B0503020204020204" pitchFamily="34" charset="-122"/>
                <a:ea typeface="宋体" panose="02010600030101010101" pitchFamily="2" charset="-122"/>
              </a:rPr>
              <a:t>。</a:t>
            </a:r>
          </a:p>
        </p:txBody>
      </p:sp>
      <p:sp>
        <p:nvSpPr>
          <p:cNvPr id="76809" name="TextBox 8"/>
          <p:cNvSpPr txBox="1"/>
          <p:nvPr/>
        </p:nvSpPr>
        <p:spPr>
          <a:xfrm>
            <a:off x="3675063" y="5483225"/>
            <a:ext cx="5765800" cy="320675"/>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ts val="2465"/>
              </a:lnSpc>
              <a:spcBef>
                <a:spcPct val="0"/>
              </a:spcBef>
              <a:buNone/>
            </a:pPr>
            <a:r>
              <a:rPr lang="zh-CN" altLang="en-US" sz="2500" dirty="0">
                <a:solidFill>
                  <a:srgbClr val="FF0000"/>
                </a:solidFill>
                <a:latin typeface="微软雅黑" panose="020B0503020204020204" pitchFamily="34" charset="-122"/>
                <a:ea typeface="宋体" panose="02010600030101010101" pitchFamily="2" charset="-122"/>
              </a:rPr>
              <a:t>发明相对于于</a:t>
            </a:r>
            <a:r>
              <a:rPr lang="en-US" altLang="zh-CN" sz="2500" dirty="0">
                <a:solidFill>
                  <a:srgbClr val="FF0000"/>
                </a:solidFill>
                <a:latin typeface="微软雅黑" panose="020B0503020204020204" pitchFamily="34" charset="-122"/>
                <a:ea typeface="宋体" panose="02010600030101010101" pitchFamily="2" charset="-122"/>
              </a:rPr>
              <a:t>D1</a:t>
            </a:r>
            <a:r>
              <a:rPr lang="zh-CN" altLang="en-US" sz="2500" dirty="0">
                <a:solidFill>
                  <a:srgbClr val="FF0000"/>
                </a:solidFill>
                <a:latin typeface="微软雅黑" panose="020B0503020204020204" pitchFamily="34" charset="-122"/>
                <a:ea typeface="宋体" panose="02010600030101010101" pitchFamily="2" charset="-122"/>
              </a:rPr>
              <a:t>与 </a:t>
            </a:r>
            <a:r>
              <a:rPr lang="en-US" altLang="zh-CN" sz="2500" dirty="0">
                <a:solidFill>
                  <a:srgbClr val="FF0000"/>
                </a:solidFill>
                <a:latin typeface="微软雅黑" panose="020B0503020204020204" pitchFamily="34" charset="-122"/>
                <a:ea typeface="宋体" panose="02010600030101010101" pitchFamily="2" charset="-122"/>
              </a:rPr>
              <a:t>D2</a:t>
            </a:r>
            <a:r>
              <a:rPr lang="zh-CN" altLang="en-US" sz="2500" dirty="0">
                <a:solidFill>
                  <a:srgbClr val="FF0000"/>
                </a:solidFill>
                <a:latin typeface="微软雅黑" panose="020B0503020204020204" pitchFamily="34" charset="-122"/>
                <a:ea typeface="宋体" panose="02010600030101010101" pitchFamily="2" charset="-122"/>
              </a:rPr>
              <a:t>的结合无创造性</a:t>
            </a:r>
            <a:r>
              <a:rPr lang="zh-CN" altLang="en-US" sz="2500" dirty="0">
                <a:solidFill>
                  <a:srgbClr val="000000"/>
                </a:solidFill>
                <a:latin typeface="微软雅黑" panose="020B0503020204020204" pitchFamily="34" charset="-122"/>
                <a:ea typeface="宋体" panose="02010600030101010101" pitchFamily="2" charset="-122"/>
              </a:rPr>
              <a:t>。</a:t>
            </a:r>
          </a:p>
        </p:txBody>
      </p:sp>
      <p:sp>
        <p:nvSpPr>
          <p:cNvPr id="76810" name="TextBox 9"/>
          <p:cNvSpPr txBox="1"/>
          <p:nvPr/>
        </p:nvSpPr>
        <p:spPr>
          <a:xfrm>
            <a:off x="3463925" y="1150938"/>
            <a:ext cx="3392488" cy="385762"/>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ts val="3000"/>
              </a:lnSpc>
              <a:spcBef>
                <a:spcPct val="0"/>
              </a:spcBef>
              <a:buNone/>
            </a:pPr>
            <a:r>
              <a:rPr lang="zh-CN" altLang="en-US" dirty="0">
                <a:solidFill>
                  <a:srgbClr val="000000"/>
                </a:solidFill>
                <a:latin typeface="微软雅黑" panose="020B0503020204020204" pitchFamily="34" charset="-122"/>
                <a:ea typeface="宋体" panose="02010600030101010101" pitchFamily="2" charset="-122"/>
              </a:rPr>
              <a:t>特征对比（</a:t>
            </a:r>
            <a:r>
              <a:rPr lang="en-US" altLang="zh-CN" b="1" dirty="0">
                <a:solidFill>
                  <a:srgbClr val="000000"/>
                </a:solidFill>
                <a:latin typeface="Times New Roman" panose="02020603050405020304" pitchFamily="18" charset="0"/>
                <a:ea typeface="宋体" panose="02010600030101010101" pitchFamily="2" charset="-122"/>
              </a:rPr>
              <a:t>D1</a:t>
            </a:r>
            <a:r>
              <a:rPr lang="zh-CN" altLang="en-US" dirty="0">
                <a:solidFill>
                  <a:srgbClr val="000000"/>
                </a:solidFill>
                <a:latin typeface="微软雅黑" panose="020B0503020204020204" pitchFamily="34" charset="-122"/>
                <a:ea typeface="宋体" panose="02010600030101010101" pitchFamily="2" charset="-122"/>
              </a:rPr>
              <a:t>、</a:t>
            </a:r>
            <a:r>
              <a:rPr lang="en-US" altLang="zh-CN" b="1" dirty="0">
                <a:solidFill>
                  <a:srgbClr val="000000"/>
                </a:solidFill>
                <a:latin typeface="Times New Roman" panose="02020603050405020304" pitchFamily="18" charset="0"/>
                <a:ea typeface="宋体" panose="02010600030101010101" pitchFamily="2" charset="-122"/>
              </a:rPr>
              <a:t>D2</a:t>
            </a:r>
            <a:r>
              <a:rPr lang="zh-CN" altLang="en-US" dirty="0">
                <a:solidFill>
                  <a:srgbClr val="000000"/>
                </a:solidFill>
                <a:latin typeface="微软雅黑" panose="020B0503020204020204" pitchFamily="34" charset="-122"/>
                <a:ea typeface="宋体" panose="02010600030101010101" pitchFamily="2" charset="-122"/>
              </a:rPr>
              <a:t>）</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1981200" y="155575"/>
            <a:ext cx="8229600" cy="657225"/>
          </a:xfrm>
        </p:spPr>
        <p:txBody>
          <a:bodyPr vert="horz" wrap="square" lIns="91440" tIns="45720" rIns="91440" bIns="45720" numCol="1" anchor="b"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tx1"/>
                </a:solidFill>
                <a:effectLst/>
                <a:uLnTx/>
                <a:uFillTx/>
                <a:latin typeface="+mj-lt"/>
                <a:ea typeface="+mj-ea"/>
                <a:cs typeface="+mj-cs"/>
              </a:rPr>
              <a:t>3</a:t>
            </a:r>
            <a:r>
              <a:rPr kumimoji="0" lang="zh-CN" altLang="en-US" sz="4000" b="1" i="0" u="none" strike="noStrike" kern="1200" cap="none" spc="0" normalizeH="0" baseline="0" noProof="0" dirty="0">
                <a:ln>
                  <a:noFill/>
                </a:ln>
                <a:solidFill>
                  <a:schemeClr val="tx1"/>
                </a:solidFill>
                <a:effectLst/>
                <a:uLnTx/>
                <a:uFillTx/>
                <a:latin typeface="+mj-lt"/>
                <a:ea typeface="+mj-ea"/>
                <a:cs typeface="+mj-cs"/>
              </a:rPr>
              <a:t>、显著的进步的判断</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80899" name="Rectangle 3"/>
          <p:cNvSpPr>
            <a:spLocks noGrp="1"/>
          </p:cNvSpPr>
          <p:nvPr>
            <p:ph idx="1"/>
          </p:nvPr>
        </p:nvSpPr>
        <p:spPr>
          <a:xfrm>
            <a:off x="838200" y="1341438"/>
            <a:ext cx="10515600" cy="5060950"/>
          </a:xfrm>
        </p:spPr>
        <p:txBody>
          <a:bodyPr vert="horz" wrap="square" lIns="91440" tIns="45720" rIns="91440" bIns="45720" anchor="t"/>
          <a:lstStyle/>
          <a:p>
            <a:pPr eaLnBrk="1" latinLnBrk="0" hangingPunct="1">
              <a:lnSpc>
                <a:spcPct val="140000"/>
              </a:lnSpc>
            </a:pPr>
            <a:r>
              <a:rPr lang="zh-CN" altLang="en-US" sz="2400" dirty="0"/>
              <a:t>在评价发明是否具有显著的进步时，主要应当考虑发明是否具有有益的技术效果。以下情况，通常应当认为发明具有有益的技术效果，具有显著的进步： </a:t>
            </a:r>
          </a:p>
          <a:p>
            <a:pPr eaLnBrk="1" latinLnBrk="0" hangingPunct="1">
              <a:lnSpc>
                <a:spcPct val="140000"/>
              </a:lnSpc>
            </a:pPr>
            <a:r>
              <a:rPr lang="en-US" altLang="zh-CN" sz="2400" dirty="0"/>
              <a:t>(1) </a:t>
            </a:r>
            <a:r>
              <a:rPr lang="zh-CN" altLang="en-US" sz="2400" dirty="0"/>
              <a:t>发明与现有技术相比具有更好的技术效果，例如，质量改善、产量提高、节约能源、防治环境污染等； </a:t>
            </a:r>
          </a:p>
          <a:p>
            <a:pPr eaLnBrk="1" latinLnBrk="0" hangingPunct="1">
              <a:lnSpc>
                <a:spcPct val="140000"/>
              </a:lnSpc>
            </a:pPr>
            <a:r>
              <a:rPr lang="en-US" altLang="zh-CN" sz="2400" dirty="0"/>
              <a:t>(2) </a:t>
            </a:r>
            <a:r>
              <a:rPr lang="zh-CN" altLang="en-US" sz="2400" dirty="0"/>
              <a:t>发明提供了一种技术构思不同的技术方案，其技术效果能够基本上达到现有技术的水平； </a:t>
            </a:r>
          </a:p>
          <a:p>
            <a:pPr eaLnBrk="1" latinLnBrk="0" hangingPunct="1">
              <a:lnSpc>
                <a:spcPct val="140000"/>
              </a:lnSpc>
            </a:pPr>
            <a:r>
              <a:rPr lang="en-US" altLang="zh-CN" sz="2400" dirty="0"/>
              <a:t>(3) </a:t>
            </a:r>
            <a:r>
              <a:rPr lang="zh-CN" altLang="en-US" sz="2400" dirty="0"/>
              <a:t>发明代表某种新技术发展趋势； </a:t>
            </a:r>
          </a:p>
          <a:p>
            <a:pPr eaLnBrk="1" latinLnBrk="0" hangingPunct="1">
              <a:lnSpc>
                <a:spcPct val="140000"/>
              </a:lnSpc>
            </a:pPr>
            <a:r>
              <a:rPr lang="en-US" altLang="zh-CN" sz="2400" dirty="0"/>
              <a:t>(4) </a:t>
            </a:r>
            <a:r>
              <a:rPr lang="zh-CN" altLang="en-US" sz="2400" dirty="0"/>
              <a:t>尽管发明在某些方面有负面效果，但在其他方面具有明显积极的技术效果。 </a:t>
            </a:r>
          </a:p>
        </p:txBody>
      </p:sp>
      <p:sp>
        <p:nvSpPr>
          <p:cNvPr id="80900"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105</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a:ln>
                  <a:noFill/>
                </a:ln>
                <a:solidFill>
                  <a:schemeClr val="accent1">
                    <a:satMod val="150000"/>
                  </a:schemeClr>
                </a:solidFill>
                <a:effectLst/>
                <a:uLnTx/>
                <a:uFillTx/>
                <a:latin typeface="+mj-lt"/>
                <a:ea typeface="+mj-ea"/>
                <a:cs typeface="+mj-cs"/>
              </a:rPr>
              <a:t>4</a:t>
            </a:r>
            <a: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t>、实用新型专利的创造性</a:t>
            </a:r>
          </a:p>
        </p:txBody>
      </p:sp>
      <p:sp>
        <p:nvSpPr>
          <p:cNvPr id="81923" name="Rectangle 3"/>
          <p:cNvSpPr>
            <a:spLocks noGrp="1"/>
          </p:cNvSpPr>
          <p:nvPr>
            <p:ph idx="1"/>
          </p:nvPr>
        </p:nvSpPr>
        <p:spPr>
          <a:xfrm>
            <a:off x="838200" y="1341438"/>
            <a:ext cx="10515600" cy="5060950"/>
          </a:xfrm>
        </p:spPr>
        <p:txBody>
          <a:bodyPr vert="horz" wrap="square" lIns="91440" tIns="45720" rIns="91440" bIns="45720" anchor="t"/>
          <a:lstStyle/>
          <a:p>
            <a:pPr eaLnBrk="1" latinLnBrk="0" hangingPunct="1">
              <a:lnSpc>
                <a:spcPct val="150000"/>
              </a:lnSpc>
            </a:pPr>
            <a:r>
              <a:rPr lang="zh-CN" altLang="en-US" dirty="0"/>
              <a:t>根据专利法第二十二条第三款的规定，发明的创造性，是指同申请日以前已有的技术相比，该发明有突出的实质性特点和显著的进步；实用新型的创造性，是指同申请日以前已有的技术相比，该实用新型有实质性特点和进步。因此，实用新型专利创造性的标准应当低于发明专利创造性的标准 。</a:t>
            </a:r>
          </a:p>
        </p:txBody>
      </p:sp>
      <p:sp>
        <p:nvSpPr>
          <p:cNvPr id="81924"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106</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1981200" y="155575"/>
            <a:ext cx="8229600" cy="1252538"/>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endParaRPr>
          </a:p>
        </p:txBody>
      </p:sp>
      <p:sp>
        <p:nvSpPr>
          <p:cNvPr id="82947" name="Rectangle 3"/>
          <p:cNvSpPr>
            <a:spLocks noGrp="1"/>
          </p:cNvSpPr>
          <p:nvPr>
            <p:ph idx="1"/>
          </p:nvPr>
        </p:nvSpPr>
        <p:spPr>
          <a:xfrm>
            <a:off x="838200" y="1341438"/>
            <a:ext cx="10515600" cy="5060950"/>
          </a:xfrm>
        </p:spPr>
        <p:txBody>
          <a:bodyPr vert="horz" wrap="square" lIns="91440" tIns="45720" rIns="91440" bIns="45720" anchor="t"/>
          <a:lstStyle/>
          <a:p>
            <a:pPr eaLnBrk="1" hangingPunct="1">
              <a:lnSpc>
                <a:spcPct val="150000"/>
              </a:lnSpc>
            </a:pPr>
            <a:r>
              <a:rPr lang="zh-CN" altLang="en-US" dirty="0"/>
              <a:t>发明专利与实用新型专利存在区别，这种区别体现在下述两个方面。</a:t>
            </a:r>
          </a:p>
          <a:p>
            <a:pPr eaLnBrk="1" hangingPunct="1">
              <a:lnSpc>
                <a:spcPct val="150000"/>
              </a:lnSpc>
            </a:pPr>
            <a:r>
              <a:rPr lang="zh-CN" altLang="en-US" dirty="0"/>
              <a:t>    </a:t>
            </a:r>
            <a:r>
              <a:rPr lang="en-US" altLang="zh-CN" dirty="0"/>
              <a:t>(1) </a:t>
            </a:r>
            <a:r>
              <a:rPr lang="zh-CN" altLang="en-US" dirty="0"/>
              <a:t>现有技术的领域。对于发明专利而言，不仅要考虑该发明专利所属的技术领域，还要考虑其相近或者相关的技术领域，  对于实用新型专利而言，一般着重于考虑该实用新型专利所属的技术领域。 </a:t>
            </a:r>
          </a:p>
        </p:txBody>
      </p:sp>
      <p:sp>
        <p:nvSpPr>
          <p:cNvPr id="82948"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107</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981200" y="155575"/>
            <a:ext cx="8229600" cy="1252538"/>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endParaRPr>
          </a:p>
        </p:txBody>
      </p:sp>
      <p:sp>
        <p:nvSpPr>
          <p:cNvPr id="83971" name="Rectangle 3"/>
          <p:cNvSpPr>
            <a:spLocks noGrp="1"/>
          </p:cNvSpPr>
          <p:nvPr>
            <p:ph idx="1"/>
          </p:nvPr>
        </p:nvSpPr>
        <p:spPr>
          <a:xfrm>
            <a:off x="838200" y="1341438"/>
            <a:ext cx="10515600" cy="5060950"/>
          </a:xfrm>
        </p:spPr>
        <p:txBody>
          <a:bodyPr vert="horz" wrap="square" lIns="91440" tIns="45720" rIns="91440" bIns="45720" anchor="t"/>
          <a:lstStyle/>
          <a:p>
            <a:pPr eaLnBrk="1" hangingPunct="1">
              <a:lnSpc>
                <a:spcPct val="150000"/>
              </a:lnSpc>
            </a:pPr>
            <a:r>
              <a:rPr lang="en-US" altLang="zh-CN" dirty="0"/>
              <a:t>(2) </a:t>
            </a:r>
            <a:r>
              <a:rPr lang="zh-CN" altLang="en-US" dirty="0"/>
              <a:t>现有技术的数量</a:t>
            </a:r>
          </a:p>
          <a:p>
            <a:pPr eaLnBrk="1" hangingPunct="1">
              <a:lnSpc>
                <a:spcPct val="150000"/>
              </a:lnSpc>
            </a:pPr>
            <a:r>
              <a:rPr lang="zh-CN" altLang="en-US" dirty="0"/>
              <a:t>    对于发明专利而言，可以引用一项、两项或者多项现有技术评价其创造性。  对于实用新型专利而言，一般情况下可以引用一项或者两项现有技术评价其创造性，对于由现有技术通过“简单的叠加”而成的实用新型专利，可以根据情况引用多项现有技术评价其创造性。</a:t>
            </a:r>
          </a:p>
          <a:p>
            <a:pPr eaLnBrk="1" hangingPunct="1"/>
            <a:endParaRPr lang="en-US" altLang="zh-CN" dirty="0"/>
          </a:p>
        </p:txBody>
      </p:sp>
      <p:sp>
        <p:nvSpPr>
          <p:cNvPr id="83972"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108</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t>（四）实用性</a:t>
            </a:r>
          </a:p>
        </p:txBody>
      </p:sp>
      <p:sp>
        <p:nvSpPr>
          <p:cNvPr id="84995"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en-US" altLang="zh-CN" dirty="0"/>
              <a:t>1</a:t>
            </a:r>
            <a:r>
              <a:rPr lang="zh-CN" altLang="en-US" dirty="0"/>
              <a:t>、实用性的法律规定</a:t>
            </a:r>
          </a:p>
          <a:p>
            <a:pPr eaLnBrk="1" hangingPunct="1"/>
            <a:endParaRPr lang="zh-CN" altLang="en-US" dirty="0"/>
          </a:p>
          <a:p>
            <a:pPr eaLnBrk="1" hangingPunct="1"/>
            <a:r>
              <a:rPr lang="zh-CN" altLang="en-US" dirty="0"/>
              <a:t>中华人民共和国专利法第</a:t>
            </a:r>
            <a:r>
              <a:rPr lang="en-US" altLang="zh-CN" dirty="0"/>
              <a:t>22</a:t>
            </a:r>
            <a:r>
              <a:rPr lang="zh-CN" altLang="en-US" dirty="0"/>
              <a:t>条第</a:t>
            </a:r>
            <a:r>
              <a:rPr lang="en-US" altLang="zh-CN" dirty="0"/>
              <a:t>4</a:t>
            </a:r>
            <a:r>
              <a:rPr lang="zh-CN" altLang="en-US" dirty="0"/>
              <a:t>款：</a:t>
            </a:r>
          </a:p>
          <a:p>
            <a:pPr eaLnBrk="1" hangingPunct="1"/>
            <a:r>
              <a:rPr lang="zh-CN" altLang="en-US" dirty="0">
                <a:latin typeface="楷体" panose="02010609060101010101" pitchFamily="49" charset="-122"/>
                <a:ea typeface="楷体" panose="02010609060101010101" pitchFamily="49" charset="-122"/>
              </a:rPr>
              <a:t>实用性，是指该发明或者实用新型能够制造或者使用，并且能够产生积极效果。 </a:t>
            </a:r>
          </a:p>
          <a:p>
            <a:pPr eaLnBrk="1" hangingPunct="1"/>
            <a:endParaRPr lang="en-US" altLang="zh-CN" dirty="0"/>
          </a:p>
        </p:txBody>
      </p:sp>
      <p:sp>
        <p:nvSpPr>
          <p:cNvPr id="84996"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109</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1092835"/>
            <a:ext cx="10515600" cy="5309235"/>
          </a:xfrm>
        </p:spPr>
        <p:txBody>
          <a:bodyPr/>
          <a:lstStyle/>
          <a:p>
            <a:r>
              <a:rPr lang="zh-CN" altLang="en-US" sz="2400" dirty="0"/>
              <a:t>《中华人民共和国民法典》第一百二十三条</a:t>
            </a:r>
          </a:p>
          <a:p>
            <a:r>
              <a:rPr lang="zh-CN" altLang="en-US" sz="2400" dirty="0"/>
              <a:t>  民事主体依法享有知识产权。</a:t>
            </a:r>
          </a:p>
          <a:p>
            <a:r>
              <a:rPr lang="zh-CN" altLang="en-US" sz="2400" dirty="0"/>
              <a:t>知识产权是权利人依法就下列客体享有的专有的权利：</a:t>
            </a:r>
          </a:p>
          <a:p>
            <a:r>
              <a:rPr lang="zh-CN" altLang="en-US" sz="2400" dirty="0"/>
              <a:t>（一）作品；</a:t>
            </a:r>
          </a:p>
          <a:p>
            <a:r>
              <a:rPr lang="zh-CN" altLang="en-US" sz="2400" dirty="0"/>
              <a:t>（二）发明、实用新型、外观设计；</a:t>
            </a:r>
          </a:p>
          <a:p>
            <a:r>
              <a:rPr lang="zh-CN" altLang="en-US" sz="2400" dirty="0"/>
              <a:t>（三）商标；</a:t>
            </a:r>
          </a:p>
          <a:p>
            <a:r>
              <a:rPr lang="zh-CN" altLang="en-US" sz="2400" dirty="0"/>
              <a:t>（四）地理标志；</a:t>
            </a:r>
          </a:p>
          <a:p>
            <a:r>
              <a:rPr lang="zh-CN" altLang="en-US" sz="2400" dirty="0"/>
              <a:t>（五）商业秘密；</a:t>
            </a:r>
          </a:p>
          <a:p>
            <a:r>
              <a:rPr lang="zh-CN" altLang="en-US" sz="2400" dirty="0"/>
              <a:t>（六）集成电路布图设计；</a:t>
            </a:r>
          </a:p>
          <a:p>
            <a:r>
              <a:rPr lang="zh-CN" altLang="en-US" sz="2400" dirty="0"/>
              <a:t>（七）植物新品种；</a:t>
            </a:r>
          </a:p>
          <a:p>
            <a:r>
              <a:rPr lang="zh-CN" altLang="en-US" sz="2400" dirty="0"/>
              <a:t>（八）法律规定的其他客体。</a:t>
            </a:r>
          </a:p>
        </p:txBody>
      </p:sp>
      <p:sp>
        <p:nvSpPr>
          <p:cNvPr id="3" name="标题 2"/>
          <p:cNvSpPr>
            <a:spLocks noGrp="1"/>
          </p:cNvSpPr>
          <p:nvPr>
            <p:ph type="title"/>
          </p:nvPr>
        </p:nvSpPr>
        <p:spPr/>
        <p:txBody>
          <a:bodyPr/>
          <a:lstStyle/>
          <a:p>
            <a:endParaRPr lang="zh-CN"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981200" y="155575"/>
            <a:ext cx="8229600" cy="1252538"/>
          </a:xfrm>
        </p:spPr>
        <p:txBody>
          <a:bodyPr vert="horz" wrap="square" lIns="91440" tIns="45720" rIns="91440" bIns="45720" numCol="1" anchor="b"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tx1"/>
                </a:solidFill>
                <a:effectLst/>
                <a:uLnTx/>
                <a:uFillTx/>
                <a:latin typeface="+mj-lt"/>
                <a:ea typeface="+mj-ea"/>
                <a:cs typeface="+mj-cs"/>
              </a:rPr>
              <a:t>2</a:t>
            </a:r>
            <a:r>
              <a:rPr kumimoji="0" lang="zh-CN" altLang="en-US" sz="4000" b="1" i="0" u="none" strike="noStrike" kern="1200" cap="none" spc="0" normalizeH="0" baseline="0" noProof="0" dirty="0">
                <a:ln>
                  <a:noFill/>
                </a:ln>
                <a:solidFill>
                  <a:schemeClr val="tx1"/>
                </a:solidFill>
                <a:effectLst/>
                <a:uLnTx/>
                <a:uFillTx/>
                <a:latin typeface="+mj-lt"/>
                <a:ea typeface="+mj-ea"/>
                <a:cs typeface="+mj-cs"/>
              </a:rPr>
              <a:t>、实用性的含义</a:t>
            </a:r>
            <a:br>
              <a:rPr kumimoji="0" lang="zh-CN" altLang="en-US" sz="4000" b="1" i="0" u="none" strike="noStrike" kern="1200" cap="none" spc="0" normalizeH="0" baseline="0" noProof="0" dirty="0">
                <a:ln>
                  <a:noFill/>
                </a:ln>
                <a:solidFill>
                  <a:schemeClr val="tx1"/>
                </a:solidFill>
                <a:effectLst/>
                <a:uLnTx/>
                <a:uFillTx/>
                <a:latin typeface="+mj-lt"/>
                <a:ea typeface="+mj-ea"/>
                <a:cs typeface="+mj-cs"/>
              </a:rPr>
            </a:b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86019" name="Rectangle 3"/>
          <p:cNvSpPr>
            <a:spLocks noGrp="1"/>
          </p:cNvSpPr>
          <p:nvPr>
            <p:ph idx="1"/>
          </p:nvPr>
        </p:nvSpPr>
        <p:spPr>
          <a:xfrm>
            <a:off x="838200" y="1341438"/>
            <a:ext cx="10515600" cy="5060950"/>
          </a:xfrm>
        </p:spPr>
        <p:txBody>
          <a:bodyPr vert="horz" wrap="square" lIns="91440" tIns="45720" rIns="91440" bIns="45720" anchor="t"/>
          <a:lstStyle/>
          <a:p>
            <a:pPr eaLnBrk="1" latinLnBrk="0" hangingPunct="1">
              <a:lnSpc>
                <a:spcPct val="100000"/>
              </a:lnSpc>
            </a:pPr>
            <a:r>
              <a:rPr lang="zh-CN" altLang="en-US" dirty="0"/>
              <a:t>实用性是指发明或者实用新型申请的主题必须能够在</a:t>
            </a:r>
            <a:r>
              <a:rPr lang="zh-CN" altLang="en-US" dirty="0">
                <a:highlight>
                  <a:srgbClr val="FFFF00"/>
                </a:highlight>
              </a:rPr>
              <a:t>产业</a:t>
            </a:r>
            <a:r>
              <a:rPr lang="zh-CN" altLang="en-US" dirty="0"/>
              <a:t>上</a:t>
            </a:r>
            <a:r>
              <a:rPr lang="zh-CN" altLang="en-US" dirty="0">
                <a:highlight>
                  <a:srgbClr val="FFFF00"/>
                </a:highlight>
              </a:rPr>
              <a:t>制造或者使用</a:t>
            </a:r>
            <a:r>
              <a:rPr lang="zh-CN" altLang="en-US" dirty="0"/>
              <a:t>，并且能够产生</a:t>
            </a:r>
            <a:r>
              <a:rPr lang="zh-CN" altLang="en-US" dirty="0">
                <a:highlight>
                  <a:srgbClr val="FFFF00"/>
                </a:highlight>
              </a:rPr>
              <a:t>积极效果</a:t>
            </a:r>
            <a:r>
              <a:rPr lang="zh-CN" altLang="en-US" dirty="0"/>
              <a:t>。</a:t>
            </a:r>
          </a:p>
          <a:p>
            <a:pPr eaLnBrk="1" latinLnBrk="0" hangingPunct="1">
              <a:lnSpc>
                <a:spcPct val="100000"/>
              </a:lnSpc>
            </a:pPr>
            <a:r>
              <a:rPr lang="zh-CN" altLang="en-US" dirty="0"/>
              <a:t>产业，它包括工业、农业、林业、水产业、畜牧业、交通运输业以及文化体育、生活用品和医疗器械等行业。</a:t>
            </a:r>
          </a:p>
          <a:p>
            <a:pPr eaLnBrk="1" latinLnBrk="0" hangingPunct="1">
              <a:lnSpc>
                <a:spcPct val="100000"/>
              </a:lnSpc>
            </a:pPr>
            <a:r>
              <a:rPr lang="zh-CN" altLang="en-US" dirty="0"/>
              <a:t> 在产业上能够制造或者使用的技术方案，是指符合自然规律、具有技术特征的任何可实施的技术方案。 </a:t>
            </a:r>
          </a:p>
          <a:p>
            <a:pPr eaLnBrk="1" latinLnBrk="0" hangingPunct="1">
              <a:lnSpc>
                <a:spcPct val="100000"/>
              </a:lnSpc>
            </a:pPr>
            <a:r>
              <a:rPr lang="zh-CN" altLang="en-US" dirty="0"/>
              <a:t>能够产生积极效果，是指发明或者实用新型专利申请在提出申请之日，其产生的经济、技术和社会的效果是所属技术领域的技术人员可以预料到的。这些效果应当是积极的和有益的。</a:t>
            </a:r>
          </a:p>
        </p:txBody>
      </p:sp>
      <p:sp>
        <p:nvSpPr>
          <p:cNvPr id="86020"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110</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1981200" y="155575"/>
            <a:ext cx="8229600" cy="1252538"/>
          </a:xfrm>
        </p:spPr>
        <p:txBody>
          <a:bodyPr vert="horz" wrap="square" lIns="91440" tIns="45720" rIns="91440" bIns="45720" numCol="1" anchor="b"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lang="en-US" altLang="zh-CN" dirty="0">
                <a:sym typeface="+mn-ea"/>
              </a:rPr>
              <a:t>3</a:t>
            </a:r>
            <a:r>
              <a:rPr lang="zh-CN" altLang="en-US" dirty="0">
                <a:sym typeface="+mn-ea"/>
              </a:rPr>
              <a:t>、实用性的审查基准</a:t>
            </a:r>
            <a:br>
              <a:rPr lang="zh-CN" altLang="en-US" dirty="0"/>
            </a:br>
            <a:endParaRPr kumimoji="0" lang="zh-CN" altLang="en-US"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88067" name="Rectangle 3"/>
          <p:cNvSpPr>
            <a:spLocks noGrp="1"/>
          </p:cNvSpPr>
          <p:nvPr>
            <p:ph idx="1"/>
          </p:nvPr>
        </p:nvSpPr>
        <p:spPr>
          <a:xfrm>
            <a:off x="838200" y="1341438"/>
            <a:ext cx="10515600" cy="5060950"/>
          </a:xfrm>
        </p:spPr>
        <p:txBody>
          <a:bodyPr vert="horz" wrap="square" lIns="91440" tIns="45720" rIns="91440" bIns="45720" anchor="t"/>
          <a:lstStyle/>
          <a:p>
            <a:pPr eaLnBrk="1" hangingPunct="1">
              <a:lnSpc>
                <a:spcPct val="150000"/>
              </a:lnSpc>
            </a:pPr>
            <a:r>
              <a:rPr lang="zh-CN" altLang="en-US" dirty="0"/>
              <a:t>满足实用性要求的技术方案不能违背自然规律并且应当具有再现性。因不能制造或使用而不具备实用性是由技术方案本身固有的缺陷引起的，与说明书公开的程度无关。 </a:t>
            </a:r>
          </a:p>
        </p:txBody>
      </p:sp>
      <p:sp>
        <p:nvSpPr>
          <p:cNvPr id="88068"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111</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981200" y="0"/>
            <a:ext cx="8229600" cy="896938"/>
          </a:xfrm>
        </p:spPr>
        <p:txBody>
          <a:bodyPr vert="horz" wrap="square" lIns="91440" tIns="45720" rIns="91440" bIns="45720" numCol="1" anchor="b"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dirty="0">
                <a:ln>
                  <a:noFill/>
                </a:ln>
                <a:solidFill>
                  <a:schemeClr val="tx1"/>
                </a:solidFill>
                <a:effectLst/>
                <a:uLnTx/>
                <a:uFillTx/>
                <a:latin typeface="+mj-lt"/>
                <a:ea typeface="+mj-ea"/>
                <a:cs typeface="+mj-cs"/>
              </a:rPr>
              <a:t>不具有再现性的申请：一种分娩方法</a:t>
            </a:r>
            <a:endParaRPr kumimoji="0" lang="zh-CN" altLang="zh-CN" sz="4000" b="1" i="0" u="none" strike="noStrike" kern="1200" cap="none" spc="0" normalizeH="0" baseline="0" noProof="0" dirty="0">
              <a:ln>
                <a:noFill/>
              </a:ln>
              <a:solidFill>
                <a:schemeClr val="tx1"/>
              </a:solidFill>
              <a:effectLst/>
              <a:uLnTx/>
              <a:uFillTx/>
              <a:latin typeface="+mj-lt"/>
              <a:ea typeface="+mj-ea"/>
              <a:cs typeface="+mj-cs"/>
            </a:endParaRPr>
          </a:p>
        </p:txBody>
      </p:sp>
      <p:sp>
        <p:nvSpPr>
          <p:cNvPr id="89091" name="Rectangle 3"/>
          <p:cNvSpPr>
            <a:spLocks noGrp="1"/>
          </p:cNvSpPr>
          <p:nvPr>
            <p:ph idx="1"/>
          </p:nvPr>
        </p:nvSpPr>
        <p:spPr>
          <a:xfrm>
            <a:off x="322263" y="896938"/>
            <a:ext cx="11320462" cy="6713537"/>
          </a:xfrm>
        </p:spPr>
        <p:txBody>
          <a:bodyPr vert="horz" wrap="square" lIns="91440" tIns="45720" rIns="91440" bIns="45720" anchor="t"/>
          <a:lstStyle/>
          <a:p>
            <a:pPr eaLnBrk="1" hangingPunct="1">
              <a:lnSpc>
                <a:spcPct val="150000"/>
              </a:lnSpc>
            </a:pPr>
            <a:r>
              <a:rPr lang="zh-CN" altLang="en-US" dirty="0"/>
              <a:t>本申请要求保护一种分娩方法。其实质是以产妇即以有生命的人为实施对象，无法在产业上使用。并且，人的生理条件千差万别，在分娩中出现的情况也各不相同，而这些情况受个人体质、心理因素等许多复杂因素的共同影响，很多是难以提前预料的，产妇及医护人员需要根据当时的情况采取不同的措施，制定不同的方案，可以说某一位产妇的分娩过程很难在他人身上完全再现，由此可知，这种分娩方法的实现受到个体差异及随机因素的影响，致使所属技术领域的技术人员不可能重复实现其方案，无再现性。因此该申请不具备实用性。（专利复审委员会</a:t>
            </a:r>
            <a:r>
              <a:rPr lang="en-US" altLang="zh-CN" dirty="0"/>
              <a:t>11295</a:t>
            </a:r>
            <a:r>
              <a:rPr lang="zh-CN" altLang="en-US" dirty="0"/>
              <a:t>号复审决定） </a:t>
            </a:r>
          </a:p>
        </p:txBody>
      </p:sp>
    </p:spTree>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ChangeArrowheads="1"/>
          </p:cNvSpPr>
          <p:nvPr>
            <p:ph type="title"/>
          </p:nvPr>
        </p:nvSpPr>
        <p:spPr>
          <a:xfrm>
            <a:off x="644525" y="0"/>
            <a:ext cx="9577388" cy="901700"/>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违背自然规律的申请：永动式发电机</a:t>
            </a:r>
            <a:endParaRPr kumimoji="0" lang="zh-CN" altLang="zh-CN"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90115" name="Rectangle 3"/>
          <p:cNvSpPr>
            <a:spLocks noGrp="1"/>
          </p:cNvSpPr>
          <p:nvPr>
            <p:ph idx="1"/>
          </p:nvPr>
        </p:nvSpPr>
        <p:spPr>
          <a:xfrm>
            <a:off x="644525" y="1484313"/>
            <a:ext cx="10804525" cy="4641850"/>
          </a:xfrm>
        </p:spPr>
        <p:txBody>
          <a:bodyPr vert="horz" wrap="square" lIns="91440" tIns="45720" rIns="91440" bIns="45720" anchor="t"/>
          <a:lstStyle/>
          <a:p>
            <a:pPr eaLnBrk="1" latinLnBrk="0" hangingPunct="1">
              <a:lnSpc>
                <a:spcPct val="140000"/>
              </a:lnSpc>
            </a:pPr>
            <a:r>
              <a:rPr lang="zh-CN" altLang="en-US" dirty="0"/>
              <a:t>本申请涉及的是一种不消耗能源物质的发电机，在工作中其动力装置无需补充任何能源物质，也不依赖于水力、自然风力等环境因素，整个机械一经启动，非经制动就会永不停止运转，而不消耗能源物质，实际上涉及的是一种永动机，显然违背了有关“能量守恒”的自然法则，因此不具备专利法第</a:t>
            </a:r>
            <a:r>
              <a:rPr lang="en-US" altLang="zh-CN" dirty="0"/>
              <a:t>22</a:t>
            </a:r>
            <a:r>
              <a:rPr lang="zh-CN" altLang="en-US" dirty="0"/>
              <a:t>条第</a:t>
            </a:r>
            <a:r>
              <a:rPr lang="en-US" altLang="zh-CN" dirty="0"/>
              <a:t>4</a:t>
            </a:r>
            <a:r>
              <a:rPr lang="zh-CN" altLang="en-US" dirty="0"/>
              <a:t>款规定的实用性。</a:t>
            </a:r>
          </a:p>
          <a:p>
            <a:pPr eaLnBrk="1" latinLnBrk="0" hangingPunct="1">
              <a:lnSpc>
                <a:spcPct val="140000"/>
              </a:lnSpc>
            </a:pPr>
            <a:r>
              <a:rPr lang="zh-CN" altLang="en-US" dirty="0"/>
              <a:t>（专利复审委员会</a:t>
            </a:r>
            <a:r>
              <a:rPr lang="en-US" altLang="zh-CN" dirty="0"/>
              <a:t>3833</a:t>
            </a:r>
            <a:r>
              <a:rPr lang="zh-CN" altLang="en-US" dirty="0"/>
              <a:t>号复审决定） </a:t>
            </a:r>
          </a:p>
        </p:txBody>
      </p:sp>
      <p:sp>
        <p:nvSpPr>
          <p:cNvPr id="90116" name="灯片编号占位符 5"/>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113</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a:ln>
                  <a:noFill/>
                </a:ln>
                <a:solidFill>
                  <a:schemeClr val="accent1">
                    <a:satMod val="150000"/>
                  </a:schemeClr>
                </a:solidFill>
                <a:effectLst/>
                <a:uLnTx/>
                <a:uFillTx/>
                <a:latin typeface="+mj-lt"/>
                <a:ea typeface="+mj-ea"/>
                <a:cs typeface="+mj-cs"/>
              </a:rPr>
              <a:t>（五）外观设计专利授权的实质条件</a:t>
            </a:r>
          </a:p>
        </p:txBody>
      </p:sp>
      <p:sp>
        <p:nvSpPr>
          <p:cNvPr id="91139" name="Rectangle 3"/>
          <p:cNvSpPr>
            <a:spLocks noGrp="1"/>
          </p:cNvSpPr>
          <p:nvPr>
            <p:ph idx="1"/>
          </p:nvPr>
        </p:nvSpPr>
        <p:spPr>
          <a:xfrm>
            <a:off x="838200" y="1341438"/>
            <a:ext cx="10515600" cy="5060950"/>
          </a:xfrm>
        </p:spPr>
        <p:txBody>
          <a:bodyPr vert="horz" wrap="square" lIns="91440" tIns="45720" rIns="91440" bIns="45720" anchor="t"/>
          <a:lstStyle/>
          <a:p>
            <a:pPr eaLnBrk="1" hangingPunct="1">
              <a:lnSpc>
                <a:spcPct val="80000"/>
              </a:lnSpc>
            </a:pPr>
            <a:r>
              <a:rPr lang="en-US" altLang="zh-CN" dirty="0"/>
              <a:t>1</a:t>
            </a:r>
            <a:r>
              <a:rPr lang="zh-CN" altLang="en-US" dirty="0"/>
              <a:t>、法律规定</a:t>
            </a:r>
          </a:p>
          <a:p>
            <a:pPr eaLnBrk="1" hangingPunct="1">
              <a:lnSpc>
                <a:spcPct val="100000"/>
              </a:lnSpc>
            </a:pPr>
            <a:r>
              <a:rPr lang="zh-CN" altLang="en-US" dirty="0">
                <a:solidFill>
                  <a:schemeClr val="hlink"/>
                </a:solidFill>
              </a:rPr>
              <a:t>专利法第二十三条</a:t>
            </a:r>
            <a:r>
              <a:rPr lang="zh-CN" altLang="en-US" dirty="0"/>
              <a:t>  授予专利权的外观设计，应当不属于现有设计；也没有任何单位或者个人就同样的外观设计在申请日以前向国务院专利行政部门提出过申请，并记载在申请日以后公告的专利文件中。</a:t>
            </a:r>
            <a:br>
              <a:rPr lang="zh-CN" altLang="en-US" dirty="0"/>
            </a:br>
            <a:r>
              <a:rPr lang="zh-CN" altLang="en-US" dirty="0"/>
              <a:t>    授予专利权的外观设计与现有设计或者现有设计特征的组合相比，应当具有明显区别。</a:t>
            </a:r>
            <a:br>
              <a:rPr lang="zh-CN" altLang="en-US" dirty="0"/>
            </a:br>
            <a:r>
              <a:rPr lang="zh-CN" altLang="en-US" dirty="0"/>
              <a:t>    授予专利权的外观设计不得与他人在申请日以前已经取得的合法权利相冲突。</a:t>
            </a:r>
            <a:br>
              <a:rPr lang="zh-CN" altLang="en-US" dirty="0"/>
            </a:br>
            <a:r>
              <a:rPr lang="zh-CN" altLang="en-US" dirty="0"/>
              <a:t>    本法所称现有设计，是指申请日以前在国内外为公众所知的设计。 </a:t>
            </a:r>
          </a:p>
        </p:txBody>
      </p:sp>
      <p:sp>
        <p:nvSpPr>
          <p:cNvPr id="91140"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114</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p:cNvSpPr>
          <p:nvPr>
            <p:ph type="title"/>
          </p:nvPr>
        </p:nvSpPr>
        <p:spPr>
          <a:xfrm>
            <a:off x="1981200" y="155575"/>
            <a:ext cx="8229600" cy="1252538"/>
          </a:xfrm>
        </p:spPr>
        <p:txBody>
          <a:bodyPr vert="horz" wrap="square" lIns="91440" tIns="45720" rIns="91440" bIns="45720" anchor="b"/>
          <a:lstStyle/>
          <a:p>
            <a:pPr eaLnBrk="1" hangingPunct="1"/>
            <a:endParaRPr lang="zh-CN" altLang="zh-CN" kern="1200" dirty="0">
              <a:latin typeface="+mj-lt"/>
              <a:ea typeface="+mj-ea"/>
              <a:cs typeface="+mj-cs"/>
            </a:endParaRPr>
          </a:p>
        </p:txBody>
      </p:sp>
      <p:sp>
        <p:nvSpPr>
          <p:cNvPr id="92163"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sz="3600" dirty="0"/>
              <a:t>授予专利权的外观设计与现有设计或者现有设计特征的组合相比，应当具有明显区别。相当于发明和实用新型专利的创造性；</a:t>
            </a:r>
          </a:p>
          <a:p>
            <a:pPr eaLnBrk="1" hangingPunct="1"/>
            <a:r>
              <a:rPr lang="en-US" altLang="en-US" sz="3600" dirty="0">
                <a:ea typeface="黑体" panose="02010609060101010101" pitchFamily="49" charset="-122"/>
              </a:rPr>
              <a:t>涉案专利与现有设计或者现有设计特征的组合相比不具有明显区别包括如下几种情形：  </a:t>
            </a:r>
            <a:endParaRPr lang="zh-CN" altLang="en-US" sz="3600" dirty="0"/>
          </a:p>
        </p:txBody>
      </p:sp>
    </p:spTree>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p:cNvSpPr>
          <p:nvPr>
            <p:ph type="title"/>
          </p:nvPr>
        </p:nvSpPr>
        <p:spPr>
          <a:xfrm>
            <a:off x="814388" y="0"/>
            <a:ext cx="10539412" cy="1020763"/>
          </a:xfrm>
        </p:spPr>
        <p:txBody>
          <a:bodyPr vert="horz" wrap="square" lIns="91440" tIns="45720" rIns="91440" bIns="45720" anchor="b"/>
          <a:lstStyle/>
          <a:p>
            <a:pPr eaLnBrk="1" hangingPunct="1"/>
            <a:r>
              <a:rPr lang="zh-CN" altLang="en-US" sz="2400" kern="1200" dirty="0">
                <a:latin typeface="+mj-lt"/>
                <a:ea typeface="+mj-ea"/>
                <a:cs typeface="+mj-cs"/>
              </a:rPr>
              <a:t>（</a:t>
            </a:r>
            <a:r>
              <a:rPr lang="en-US" altLang="zh-CN" sz="2400" kern="1200" dirty="0">
                <a:latin typeface="+mj-lt"/>
                <a:ea typeface="+mj-ea"/>
                <a:cs typeface="+mj-cs"/>
              </a:rPr>
              <a:t>1</a:t>
            </a:r>
            <a:r>
              <a:rPr lang="zh-CN" altLang="en-US" sz="2400" kern="1200" dirty="0">
                <a:latin typeface="+mj-lt"/>
                <a:ea typeface="+mj-ea"/>
                <a:cs typeface="+mj-cs"/>
              </a:rPr>
              <a:t>）二者的区别对于产品外观设计的整体视觉效果不具有显著影响； </a:t>
            </a:r>
            <a:br>
              <a:rPr lang="zh-CN" altLang="en-US" sz="2400" kern="1200" dirty="0">
                <a:latin typeface="+mj-lt"/>
                <a:ea typeface="+mj-ea"/>
                <a:cs typeface="+mj-cs"/>
              </a:rPr>
            </a:br>
            <a:endParaRPr lang="zh-CN" altLang="zh-CN" sz="2400" kern="1200" dirty="0">
              <a:latin typeface="+mj-lt"/>
              <a:ea typeface="+mj-ea"/>
              <a:cs typeface="+mj-cs"/>
            </a:endParaRPr>
          </a:p>
        </p:txBody>
      </p:sp>
      <p:pic>
        <p:nvPicPr>
          <p:cNvPr id="93187" name="Picture 7" descr="80730078"/>
          <p:cNvPicPr>
            <a:picLocks noGrp="1" noChangeAspect="1"/>
          </p:cNvPicPr>
          <p:nvPr>
            <p:ph idx="1"/>
          </p:nvPr>
        </p:nvPicPr>
        <p:blipFill>
          <a:blip r:embed="rId2"/>
          <a:srcRect l="20000" t="10242" r="20000" b="51947"/>
          <a:stretch>
            <a:fillRect/>
          </a:stretch>
        </p:blipFill>
        <p:spPr>
          <a:xfrm>
            <a:off x="2711450" y="1700213"/>
            <a:ext cx="3086100" cy="1944687"/>
          </a:xfrm>
        </p:spPr>
      </p:pic>
      <p:pic>
        <p:nvPicPr>
          <p:cNvPr id="93188" name="Picture 5" descr="百页窗"/>
          <p:cNvPicPr>
            <a:picLocks noChangeAspect="1"/>
          </p:cNvPicPr>
          <p:nvPr/>
        </p:nvPicPr>
        <p:blipFill>
          <a:blip r:embed="rId3"/>
          <a:stretch>
            <a:fillRect/>
          </a:stretch>
        </p:blipFill>
        <p:spPr>
          <a:xfrm>
            <a:off x="6524625" y="2428875"/>
            <a:ext cx="3533775" cy="3581400"/>
          </a:xfrm>
          <a:prstGeom prst="rect">
            <a:avLst/>
          </a:prstGeom>
          <a:noFill/>
          <a:ln w="9525">
            <a:noFill/>
          </a:ln>
        </p:spPr>
      </p:pic>
    </p:spTree>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a:xfrm>
            <a:off x="1981200" y="155575"/>
            <a:ext cx="8229600" cy="1252538"/>
          </a:xfrm>
        </p:spPr>
        <p:txBody>
          <a:bodyPr vert="horz" wrap="square" lIns="91440" tIns="45720" rIns="91440" bIns="45720" anchor="b"/>
          <a:lstStyle/>
          <a:p>
            <a:endParaRPr lang="zh-CN" altLang="en-US" kern="1200" dirty="0">
              <a:latin typeface="+mj-lt"/>
              <a:ea typeface="+mj-ea"/>
              <a:cs typeface="+mj-cs"/>
            </a:endParaRPr>
          </a:p>
        </p:txBody>
      </p:sp>
      <p:pic>
        <p:nvPicPr>
          <p:cNvPr id="94211" name="Picture 4"/>
          <p:cNvPicPr>
            <a:picLocks noGrp="1" noChangeAspect="1"/>
          </p:cNvPicPr>
          <p:nvPr>
            <p:ph idx="1"/>
          </p:nvPr>
        </p:nvPicPr>
        <p:blipFill>
          <a:blip r:embed="rId2"/>
          <a:srcRect/>
          <a:stretch>
            <a:fillRect/>
          </a:stretch>
        </p:blipFill>
        <p:spPr>
          <a:xfrm>
            <a:off x="1774825" y="1557338"/>
            <a:ext cx="2268538" cy="2908300"/>
          </a:xfrm>
        </p:spPr>
      </p:pic>
      <p:pic>
        <p:nvPicPr>
          <p:cNvPr id="94212" name="Picture 5"/>
          <p:cNvPicPr>
            <a:picLocks noChangeAspect="1"/>
          </p:cNvPicPr>
          <p:nvPr/>
        </p:nvPicPr>
        <p:blipFill>
          <a:blip r:embed="rId3"/>
          <a:stretch>
            <a:fillRect/>
          </a:stretch>
        </p:blipFill>
        <p:spPr>
          <a:xfrm>
            <a:off x="4511675" y="1700213"/>
            <a:ext cx="2173288" cy="2808287"/>
          </a:xfrm>
          <a:prstGeom prst="rect">
            <a:avLst/>
          </a:prstGeom>
          <a:noFill/>
          <a:ln w="9525">
            <a:noFill/>
          </a:ln>
        </p:spPr>
      </p:pic>
      <p:pic>
        <p:nvPicPr>
          <p:cNvPr id="94213" name="Picture 6"/>
          <p:cNvPicPr>
            <a:picLocks noChangeAspect="1"/>
          </p:cNvPicPr>
          <p:nvPr/>
        </p:nvPicPr>
        <p:blipFill>
          <a:blip r:embed="rId4"/>
          <a:stretch>
            <a:fillRect/>
          </a:stretch>
        </p:blipFill>
        <p:spPr>
          <a:xfrm>
            <a:off x="7464425" y="1700213"/>
            <a:ext cx="2316163" cy="2881312"/>
          </a:xfrm>
          <a:prstGeom prst="rect">
            <a:avLst/>
          </a:prstGeom>
          <a:noFill/>
          <a:ln w="9525">
            <a:noFill/>
          </a:ln>
        </p:spPr>
      </p:pic>
    </p:spTree>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a:xfrm>
            <a:off x="814388" y="0"/>
            <a:ext cx="10539412" cy="1020763"/>
          </a:xfrm>
        </p:spPr>
        <p:txBody>
          <a:bodyPr vert="horz" wrap="square" lIns="91440" tIns="45720" rIns="91440" bIns="45720" anchor="b"/>
          <a:lstStyle/>
          <a:p>
            <a:r>
              <a:rPr lang="zh-CN" altLang="en-US" sz="2800" kern="1200" dirty="0">
                <a:latin typeface="+mj-lt"/>
                <a:ea typeface="+mj-ea"/>
                <a:cs typeface="+mj-cs"/>
              </a:rPr>
              <a:t>（</a:t>
            </a:r>
            <a:r>
              <a:rPr lang="en-US" altLang="zh-CN" sz="2800" kern="1200" dirty="0">
                <a:latin typeface="+mj-lt"/>
                <a:ea typeface="+mj-ea"/>
                <a:cs typeface="+mj-cs"/>
              </a:rPr>
              <a:t>2</a:t>
            </a:r>
            <a:r>
              <a:rPr lang="zh-CN" altLang="en-US" sz="2800" kern="1200" dirty="0">
                <a:latin typeface="+mj-lt"/>
                <a:ea typeface="+mj-ea"/>
                <a:cs typeface="+mj-cs"/>
              </a:rPr>
              <a:t>）涉案专利是将现有设计通过已知设计手法进行变换得到的； </a:t>
            </a:r>
            <a:br>
              <a:rPr lang="zh-CN" altLang="en-US" sz="2800" kern="1200" dirty="0">
                <a:latin typeface="+mj-lt"/>
                <a:ea typeface="+mj-ea"/>
                <a:cs typeface="+mj-cs"/>
              </a:rPr>
            </a:br>
            <a:endParaRPr lang="zh-CN" altLang="en-US" sz="2800" kern="1200" dirty="0">
              <a:latin typeface="+mj-lt"/>
              <a:ea typeface="+mj-ea"/>
              <a:cs typeface="+mj-cs"/>
            </a:endParaRPr>
          </a:p>
        </p:txBody>
      </p:sp>
      <p:pic>
        <p:nvPicPr>
          <p:cNvPr id="95235" name="Picture 9" descr="骰子"/>
          <p:cNvPicPr>
            <a:picLocks noGrp="1" noChangeAspect="1"/>
          </p:cNvPicPr>
          <p:nvPr>
            <p:ph idx="1"/>
          </p:nvPr>
        </p:nvPicPr>
        <p:blipFill>
          <a:blip r:embed="rId2"/>
          <a:srcRect t="16667"/>
          <a:stretch>
            <a:fillRect/>
          </a:stretch>
        </p:blipFill>
        <p:spPr>
          <a:xfrm>
            <a:off x="2279650" y="1700213"/>
            <a:ext cx="2087563" cy="1873250"/>
          </a:xfrm>
        </p:spPr>
      </p:pic>
      <p:pic>
        <p:nvPicPr>
          <p:cNvPr id="95236" name="Picture 4"/>
          <p:cNvPicPr>
            <a:picLocks noChangeAspect="1"/>
          </p:cNvPicPr>
          <p:nvPr/>
        </p:nvPicPr>
        <p:blipFill>
          <a:blip r:embed="rId3"/>
          <a:stretch>
            <a:fillRect/>
          </a:stretch>
        </p:blipFill>
        <p:spPr>
          <a:xfrm>
            <a:off x="2424113" y="3789363"/>
            <a:ext cx="1676400" cy="1473200"/>
          </a:xfrm>
          <a:prstGeom prst="rect">
            <a:avLst/>
          </a:prstGeom>
          <a:noFill/>
          <a:ln w="9525">
            <a:noFill/>
          </a:ln>
        </p:spPr>
      </p:pic>
      <p:pic>
        <p:nvPicPr>
          <p:cNvPr id="8" name="Picture 6"/>
          <p:cNvPicPr>
            <a:picLocks noChangeAspect="1"/>
          </p:cNvPicPr>
          <p:nvPr/>
        </p:nvPicPr>
        <p:blipFill>
          <a:blip r:embed="rId4"/>
          <a:stretch>
            <a:fillRect/>
          </a:stretch>
        </p:blipFill>
        <p:spPr>
          <a:xfrm>
            <a:off x="4800600" y="1916113"/>
            <a:ext cx="1238250" cy="1350962"/>
          </a:xfrm>
          <a:prstGeom prst="rect">
            <a:avLst/>
          </a:prstGeom>
          <a:noFill/>
          <a:ln w="9525">
            <a:noFill/>
          </a:ln>
        </p:spPr>
      </p:pic>
      <p:pic>
        <p:nvPicPr>
          <p:cNvPr id="9" name="Picture 7"/>
          <p:cNvPicPr>
            <a:picLocks noChangeAspect="1"/>
          </p:cNvPicPr>
          <p:nvPr/>
        </p:nvPicPr>
        <p:blipFill>
          <a:blip r:embed="rId5"/>
          <a:srcRect l="10022"/>
          <a:stretch>
            <a:fillRect/>
          </a:stretch>
        </p:blipFill>
        <p:spPr>
          <a:xfrm>
            <a:off x="6167438" y="1916113"/>
            <a:ext cx="1296987" cy="1368425"/>
          </a:xfrm>
          <a:prstGeom prst="rect">
            <a:avLst/>
          </a:prstGeom>
          <a:noFill/>
          <a:ln w="9525">
            <a:noFill/>
          </a:ln>
        </p:spPr>
      </p:pic>
      <p:sp>
        <p:nvSpPr>
          <p:cNvPr id="95239" name="AutoShape 8"/>
          <p:cNvSpPr/>
          <p:nvPr/>
        </p:nvSpPr>
        <p:spPr>
          <a:xfrm>
            <a:off x="4583113" y="4005263"/>
            <a:ext cx="2951162" cy="792162"/>
          </a:xfrm>
          <a:custGeom>
            <a:avLst/>
            <a:gdLst/>
            <a:ahLst/>
            <a:cxnLst>
              <a:cxn ang="0">
                <a:pos x="302408303" y="0"/>
              </a:cxn>
              <a:cxn ang="0">
                <a:pos x="302408303" y="7262989"/>
              </a:cxn>
              <a:cxn ang="0">
                <a:pos x="63001707" y="7262989"/>
              </a:cxn>
              <a:cxn ang="0">
                <a:pos x="63001707" y="21788929"/>
              </a:cxn>
              <a:cxn ang="0">
                <a:pos x="302408303" y="21788929"/>
              </a:cxn>
              <a:cxn ang="0">
                <a:pos x="302408303" y="29051881"/>
              </a:cxn>
              <a:cxn ang="0">
                <a:pos x="403210979" y="14525941"/>
              </a:cxn>
              <a:cxn ang="0">
                <a:pos x="302408303" y="0"/>
              </a:cxn>
              <a:cxn ang="0">
                <a:pos x="25200737" y="7262989"/>
              </a:cxn>
              <a:cxn ang="0">
                <a:pos x="25200737" y="21788929"/>
              </a:cxn>
              <a:cxn ang="0">
                <a:pos x="50401338" y="21788929"/>
              </a:cxn>
              <a:cxn ang="0">
                <a:pos x="50401338" y="7262989"/>
              </a:cxn>
              <a:cxn ang="0">
                <a:pos x="25200737" y="7262989"/>
              </a:cxn>
              <a:cxn ang="0">
                <a:pos x="0" y="7262989"/>
              </a:cxn>
              <a:cxn ang="0">
                <a:pos x="0" y="21788929"/>
              </a:cxn>
              <a:cxn ang="0">
                <a:pos x="12600369" y="21788929"/>
              </a:cxn>
              <a:cxn ang="0">
                <a:pos x="12600369" y="7262989"/>
              </a:cxn>
              <a:cxn ang="0">
                <a:pos x="0" y="7262989"/>
              </a:cxn>
            </a:cxnLst>
            <a:rect l="0" t="0" r="0" b="0"/>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rgbClr val="00185E">
                  <a:alpha val="15999"/>
                </a:srgbClr>
              </a:gs>
              <a:gs pos="100000">
                <a:srgbClr val="0033CC">
                  <a:alpha val="100000"/>
                </a:srgbClr>
              </a:gs>
            </a:gsLst>
            <a:lin ang="0" scaled="1"/>
            <a:tileRect/>
          </a:gradFill>
          <a:ln w="9525" cap="flat" cmpd="sng">
            <a:solidFill>
              <a:schemeClr val="bg2">
                <a:alpha val="100000"/>
              </a:schemeClr>
            </a:solidFill>
            <a:prstDash val="solid"/>
            <a:miter lim="800000"/>
            <a:headEnd type="none" w="med" len="med"/>
            <a:tailEnd type="none" w="med" len="med"/>
          </a:ln>
        </p:spPr>
        <p:txBody>
          <a:bodyPr/>
          <a:lstStyle/>
          <a:p>
            <a:endParaRPr lang="zh-CN" altLang="en-US"/>
          </a:p>
        </p:txBody>
      </p:sp>
      <p:pic>
        <p:nvPicPr>
          <p:cNvPr id="95240" name="Picture 10" descr="CD"/>
          <p:cNvPicPr>
            <a:picLocks noChangeAspect="1"/>
          </p:cNvPicPr>
          <p:nvPr/>
        </p:nvPicPr>
        <p:blipFill>
          <a:blip r:embed="rId6"/>
          <a:stretch>
            <a:fillRect/>
          </a:stretch>
        </p:blipFill>
        <p:spPr>
          <a:xfrm>
            <a:off x="8112125" y="2924175"/>
            <a:ext cx="1847850" cy="2000250"/>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mj-lt"/>
                <a:ea typeface="+mj-ea"/>
                <a:cs typeface="+mj-cs"/>
              </a:rPr>
              <a:t>（</a:t>
            </a:r>
            <a:r>
              <a:rPr kumimoji="0" lang="en-US" altLang="zh-CN" sz="2800" b="1" i="0" u="none" strike="noStrike" kern="1200" cap="none" spc="0" normalizeH="0" baseline="0" noProof="0" dirty="0">
                <a:ln>
                  <a:noFill/>
                </a:ln>
                <a:solidFill>
                  <a:schemeClr val="tx1"/>
                </a:solidFill>
                <a:effectLst/>
                <a:uLnTx/>
                <a:uFillTx/>
                <a:latin typeface="+mj-lt"/>
                <a:ea typeface="+mj-ea"/>
                <a:cs typeface="+mj-cs"/>
              </a:rPr>
              <a:t>3</a:t>
            </a:r>
            <a:r>
              <a:rPr kumimoji="0" lang="zh-CN" altLang="en-US" sz="2800" b="1" i="0" u="none" strike="noStrike" kern="1200" cap="none" spc="0" normalizeH="0" baseline="0" noProof="0" dirty="0">
                <a:ln>
                  <a:noFill/>
                </a:ln>
                <a:solidFill>
                  <a:schemeClr val="tx1"/>
                </a:solidFill>
                <a:effectLst/>
                <a:uLnTx/>
                <a:uFillTx/>
                <a:latin typeface="+mj-lt"/>
                <a:ea typeface="+mj-ea"/>
                <a:cs typeface="+mj-cs"/>
              </a:rPr>
              <a:t>）涉案专利是将现有设计特征进行组合得到的。 </a:t>
            </a:r>
            <a:endParaRPr kumimoji="0" lang="zh-CN" altLang="en-US" sz="4000" b="1" i="0" u="none" strike="noStrike" kern="1200" cap="none" spc="0" normalizeH="0" baseline="0" noProof="0" dirty="0">
              <a:ln>
                <a:noFill/>
              </a:ln>
              <a:solidFill>
                <a:schemeClr val="tx1"/>
              </a:solidFill>
              <a:effectLst/>
              <a:uLnTx/>
              <a:uFillTx/>
              <a:latin typeface="+mj-lt"/>
              <a:ea typeface="+mj-ea"/>
              <a:cs typeface="+mj-cs"/>
            </a:endParaRPr>
          </a:p>
        </p:txBody>
      </p:sp>
      <p:pic>
        <p:nvPicPr>
          <p:cNvPr id="96259" name="Picture 7" descr="9"/>
          <p:cNvPicPr>
            <a:picLocks noGrp="1" noChangeAspect="1"/>
          </p:cNvPicPr>
          <p:nvPr>
            <p:ph idx="1"/>
          </p:nvPr>
        </p:nvPicPr>
        <p:blipFill>
          <a:blip r:embed="rId2"/>
          <a:srcRect/>
          <a:stretch>
            <a:fillRect/>
          </a:stretch>
        </p:blipFill>
        <p:spPr>
          <a:xfrm>
            <a:off x="2063750" y="1600200"/>
            <a:ext cx="2592388" cy="3916363"/>
          </a:xfrm>
        </p:spPr>
      </p:pic>
      <p:pic>
        <p:nvPicPr>
          <p:cNvPr id="96260" name="Picture 8" descr="8"/>
          <p:cNvPicPr>
            <a:picLocks noChangeAspect="1"/>
          </p:cNvPicPr>
          <p:nvPr/>
        </p:nvPicPr>
        <p:blipFill>
          <a:blip r:embed="rId3"/>
          <a:stretch>
            <a:fillRect/>
          </a:stretch>
        </p:blipFill>
        <p:spPr>
          <a:xfrm>
            <a:off x="5519738" y="2708275"/>
            <a:ext cx="1538287" cy="2266950"/>
          </a:xfrm>
          <a:prstGeom prst="rect">
            <a:avLst/>
          </a:prstGeom>
          <a:noFill/>
          <a:ln w="9525">
            <a:noFill/>
          </a:ln>
        </p:spPr>
      </p:pic>
      <p:sp>
        <p:nvSpPr>
          <p:cNvPr id="96261" name="AutoShape 11"/>
          <p:cNvSpPr/>
          <p:nvPr/>
        </p:nvSpPr>
        <p:spPr>
          <a:xfrm>
            <a:off x="4656138" y="3644900"/>
            <a:ext cx="792162" cy="574675"/>
          </a:xfrm>
          <a:prstGeom prst="plus">
            <a:avLst>
              <a:gd name="adj" fmla="val 44750"/>
            </a:avLst>
          </a:prstGeom>
          <a:solidFill>
            <a:schemeClr val="accent2"/>
          </a:solidFill>
          <a:ln w="9525" cap="flat" cmpd="sng">
            <a:solidFill>
              <a:schemeClr val="tx1"/>
            </a:solidFill>
            <a:prstDash val="solid"/>
            <a:miter/>
            <a:headEnd type="none" w="med" len="med"/>
            <a:tailEnd type="none" w="med" len="med"/>
          </a:ln>
        </p:spPr>
        <p:txBody>
          <a:bodyPr wrap="none" lIns="92075" tIns="46038" rIns="92075" bIns="46038"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00000"/>
              </a:lnSpc>
              <a:spcBef>
                <a:spcPct val="0"/>
              </a:spcBef>
              <a:buNone/>
            </a:pPr>
            <a:endParaRPr lang="zh-CN" altLang="en-US" sz="2400" dirty="0">
              <a:latin typeface="Tahoma" panose="020B0604030504040204" pitchFamily="34" charset="0"/>
              <a:ea typeface="宋体" panose="02010600030101010101" pitchFamily="2" charset="-122"/>
            </a:endParaRPr>
          </a:p>
        </p:txBody>
      </p:sp>
      <p:sp>
        <p:nvSpPr>
          <p:cNvPr id="96262" name="AutoShape 12"/>
          <p:cNvSpPr/>
          <p:nvPr/>
        </p:nvSpPr>
        <p:spPr>
          <a:xfrm>
            <a:off x="7104063" y="3644900"/>
            <a:ext cx="647700" cy="647700"/>
          </a:xfrm>
          <a:prstGeom prst="rightArrow">
            <a:avLst>
              <a:gd name="adj1" fmla="val 66518"/>
              <a:gd name="adj2" fmla="val 27527"/>
            </a:avLst>
          </a:prstGeom>
          <a:solidFill>
            <a:schemeClr val="accent2"/>
          </a:solidFill>
          <a:ln w="9525" cap="flat" cmpd="sng">
            <a:solidFill>
              <a:schemeClr val="tx1"/>
            </a:solidFill>
            <a:prstDash val="solid"/>
            <a:miter/>
            <a:headEnd type="none" w="med" len="med"/>
            <a:tailEnd type="none" w="med" len="med"/>
          </a:ln>
        </p:spPr>
        <p:txBody>
          <a:bodyPr wrap="none" lIns="92075" tIns="46038" rIns="92075" bIns="46038"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00000"/>
              </a:lnSpc>
              <a:spcBef>
                <a:spcPct val="0"/>
              </a:spcBef>
              <a:buNone/>
            </a:pPr>
            <a:endParaRPr lang="zh-CN" altLang="en-US" sz="2400" dirty="0">
              <a:latin typeface="Tahoma" panose="020B0604030504040204" pitchFamily="34" charset="0"/>
              <a:ea typeface="宋体" panose="02010600030101010101" pitchFamily="2" charset="-122"/>
            </a:endParaRPr>
          </a:p>
        </p:txBody>
      </p:sp>
      <p:pic>
        <p:nvPicPr>
          <p:cNvPr id="96263" name="Picture 10" descr="200430009674"/>
          <p:cNvPicPr>
            <a:picLocks noChangeAspect="1"/>
          </p:cNvPicPr>
          <p:nvPr/>
        </p:nvPicPr>
        <p:blipFill>
          <a:blip r:embed="rId4"/>
          <a:stretch>
            <a:fillRect/>
          </a:stretch>
        </p:blipFill>
        <p:spPr>
          <a:xfrm>
            <a:off x="7824788" y="2636838"/>
            <a:ext cx="2540000" cy="2819400"/>
          </a:xfrm>
          <a:prstGeom prst="rect">
            <a:avLst/>
          </a:prstGeom>
          <a:noFill/>
          <a:ln w="9525">
            <a:noFill/>
          </a:ln>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noChangeArrowheads="1"/>
          </p:cNvSpPr>
          <p:nvPr>
            <p:ph type="title"/>
          </p:nvPr>
        </p:nvSpPr>
        <p:spPr/>
        <p:txBody>
          <a:bodyPr/>
          <a:lstStyle/>
          <a:p>
            <a:r>
              <a:rPr lang="zh-CN" altLang="en-US"/>
              <a:t>认识一下</a:t>
            </a:r>
            <a:r>
              <a:rPr lang="en-US" altLang="zh-CN"/>
              <a:t>Iphone</a:t>
            </a:r>
            <a:r>
              <a:rPr lang="zh-CN" altLang="en-US"/>
              <a:t>中的知识产权</a:t>
            </a:r>
          </a:p>
        </p:txBody>
      </p:sp>
      <p:pic>
        <p:nvPicPr>
          <p:cNvPr id="3" name="内容占位符 2"/>
          <p:cNvPicPr>
            <a:picLocks noGrp="1" noChangeAspect="1"/>
          </p:cNvPicPr>
          <p:nvPr>
            <p:ph idx="1"/>
          </p:nvPr>
        </p:nvPicPr>
        <p:blipFill>
          <a:blip r:embed="rId2"/>
          <a:stretch>
            <a:fillRect/>
          </a:stretch>
        </p:blipFill>
        <p:spPr>
          <a:xfrm>
            <a:off x="1531620" y="1876425"/>
            <a:ext cx="1933575" cy="3943350"/>
          </a:xfrm>
          <a:prstGeom prst="rect">
            <a:avLst/>
          </a:prstGeom>
        </p:spPr>
      </p:pic>
      <p:pic>
        <p:nvPicPr>
          <p:cNvPr id="4" name="图片 3"/>
          <p:cNvPicPr>
            <a:picLocks noChangeAspect="1"/>
          </p:cNvPicPr>
          <p:nvPr/>
        </p:nvPicPr>
        <p:blipFill>
          <a:blip r:embed="rId3"/>
          <a:stretch>
            <a:fillRect/>
          </a:stretch>
        </p:blipFill>
        <p:spPr>
          <a:xfrm>
            <a:off x="4281170" y="1790065"/>
            <a:ext cx="3119120" cy="4116070"/>
          </a:xfrm>
          <a:prstGeom prst="rect">
            <a:avLst/>
          </a:prstGeom>
        </p:spPr>
      </p:pic>
      <p:sp>
        <p:nvSpPr>
          <p:cNvPr id="5" name="文本框 4"/>
          <p:cNvSpPr txBox="1"/>
          <p:nvPr/>
        </p:nvSpPr>
        <p:spPr>
          <a:xfrm>
            <a:off x="7751445" y="1817370"/>
            <a:ext cx="3176270" cy="2676525"/>
          </a:xfrm>
          <a:prstGeom prst="rect">
            <a:avLst/>
          </a:prstGeom>
          <a:noFill/>
        </p:spPr>
        <p:txBody>
          <a:bodyPr wrap="square" rtlCol="0">
            <a:spAutoFit/>
          </a:bodyPr>
          <a:lstStyle/>
          <a:p>
            <a:r>
              <a:rPr lang="zh-CN" altLang="en-US" sz="2400"/>
              <a:t>发明、实用新型、外观设计；</a:t>
            </a:r>
          </a:p>
          <a:p>
            <a:r>
              <a:rPr lang="zh-CN" altLang="en-US" sz="2400"/>
              <a:t>商标；</a:t>
            </a:r>
          </a:p>
          <a:p>
            <a:r>
              <a:rPr lang="zh-CN" altLang="en-US" sz="2400"/>
              <a:t>著作权；</a:t>
            </a:r>
          </a:p>
          <a:p>
            <a:r>
              <a:rPr lang="zh-CN" altLang="en-US" sz="2400"/>
              <a:t>商业秘密；</a:t>
            </a:r>
          </a:p>
          <a:p>
            <a:r>
              <a:rPr lang="zh-CN" altLang="en-US" sz="2400"/>
              <a:t>集成电路布图设计；</a:t>
            </a:r>
          </a:p>
          <a:p>
            <a:endParaRPr lang="zh-CN" altLang="en-US" sz="24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p:cNvSpPr>
          <p:nvPr>
            <p:ph type="title"/>
          </p:nvPr>
        </p:nvSpPr>
        <p:spPr>
          <a:xfrm>
            <a:off x="814388" y="0"/>
            <a:ext cx="10539412" cy="1020763"/>
          </a:xfrm>
        </p:spPr>
        <p:txBody>
          <a:bodyPr vert="horz" wrap="square" lIns="91440" tIns="45720" rIns="91440" bIns="45720" anchor="b"/>
          <a:lstStyle/>
          <a:p>
            <a:pPr marL="1117600" indent="-1117600" eaLnBrk="1" hangingPunct="1"/>
            <a:r>
              <a:rPr lang="zh-CN" altLang="en-US" sz="4800" kern="1200" dirty="0">
                <a:solidFill>
                  <a:srgbClr val="FFC000"/>
                </a:solidFill>
                <a:latin typeface="+mj-lt"/>
                <a:ea typeface="+mj-ea"/>
                <a:cs typeface="+mj-cs"/>
              </a:rPr>
              <a:t>四、专利申请、授权和无效</a:t>
            </a:r>
          </a:p>
        </p:txBody>
      </p:sp>
      <p:sp>
        <p:nvSpPr>
          <p:cNvPr id="99331" name="Rectangle 3"/>
          <p:cNvSpPr>
            <a:spLocks noGrp="1"/>
          </p:cNvSpPr>
          <p:nvPr>
            <p:ph idx="1"/>
          </p:nvPr>
        </p:nvSpPr>
        <p:spPr>
          <a:xfrm>
            <a:off x="838200" y="1341438"/>
            <a:ext cx="10515600" cy="5060950"/>
          </a:xfrm>
        </p:spPr>
        <p:txBody>
          <a:bodyPr vert="horz" wrap="square" lIns="91440" tIns="45720" rIns="91440" bIns="45720" anchor="t"/>
          <a:lstStyle/>
          <a:p>
            <a:pPr marL="812800" indent="-812800" eaLnBrk="1" hangingPunct="1">
              <a:buNone/>
            </a:pPr>
            <a:r>
              <a:rPr lang="zh-CN" altLang="en-US" dirty="0"/>
              <a:t>（一）发明和实用新型专利提交的文件</a:t>
            </a:r>
          </a:p>
          <a:p>
            <a:pPr marL="812800" indent="-812800" eaLnBrk="1" hangingPunct="1">
              <a:buNone/>
            </a:pPr>
            <a:r>
              <a:rPr lang="zh-CN" altLang="en-US" dirty="0"/>
              <a:t>法律规定</a:t>
            </a:r>
          </a:p>
          <a:p>
            <a:pPr marL="812800" indent="-812800" eaLnBrk="1" hangingPunct="1"/>
            <a:r>
              <a:rPr lang="zh-CN" altLang="en-US" dirty="0"/>
              <a:t>专利法第</a:t>
            </a:r>
            <a:r>
              <a:rPr lang="en-US" altLang="zh-CN" dirty="0"/>
              <a:t>26</a:t>
            </a:r>
            <a:r>
              <a:rPr lang="zh-CN" altLang="en-US" dirty="0"/>
              <a:t>条第</a:t>
            </a:r>
            <a:r>
              <a:rPr lang="en-US" altLang="zh-CN" dirty="0"/>
              <a:t>1</a:t>
            </a:r>
            <a:r>
              <a:rPr lang="zh-CN" altLang="en-US" dirty="0"/>
              <a:t>款的规定：“申请发明或者实用新型专利的，应当提交请求书、说明书及其摘要和权利要求书等文件。”</a:t>
            </a:r>
          </a:p>
        </p:txBody>
      </p:sp>
      <p:sp>
        <p:nvSpPr>
          <p:cNvPr id="99332"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120</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99333" name="灯片编号占位符 5"/>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120</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chemeClr val="accent1">
                    <a:satMod val="150000"/>
                  </a:schemeClr>
                </a:solidFill>
                <a:effectLst/>
                <a:uLnTx/>
                <a:uFillTx/>
                <a:latin typeface="+mj-lt"/>
                <a:ea typeface="+mj-ea"/>
                <a:cs typeface="+mj-cs"/>
              </a:rPr>
              <a:t>1</a:t>
            </a:r>
            <a:r>
              <a:rPr kumimoji="0" lang="zh-CN" altLang="en-US" sz="3600" b="1" i="0" u="none" strike="noStrike" kern="1200" cap="none" spc="0" normalizeH="0" baseline="0" noProof="0" dirty="0">
                <a:ln>
                  <a:noFill/>
                </a:ln>
                <a:solidFill>
                  <a:schemeClr val="accent1">
                    <a:satMod val="150000"/>
                  </a:schemeClr>
                </a:solidFill>
                <a:effectLst/>
                <a:uLnTx/>
                <a:uFillTx/>
                <a:latin typeface="+mj-lt"/>
                <a:ea typeface="+mj-ea"/>
                <a:cs typeface="+mj-cs"/>
              </a:rPr>
              <a:t>、请求书</a:t>
            </a:r>
          </a:p>
        </p:txBody>
      </p:sp>
      <p:sp>
        <p:nvSpPr>
          <p:cNvPr id="100355" name="Rectangle 3"/>
          <p:cNvSpPr>
            <a:spLocks noGrp="1"/>
          </p:cNvSpPr>
          <p:nvPr>
            <p:ph idx="1"/>
          </p:nvPr>
        </p:nvSpPr>
        <p:spPr>
          <a:xfrm>
            <a:off x="838200" y="1341438"/>
            <a:ext cx="10515600" cy="5060950"/>
          </a:xfrm>
        </p:spPr>
        <p:txBody>
          <a:bodyPr vert="horz" wrap="square" lIns="91440" tIns="45720" rIns="91440" bIns="45720" anchor="t"/>
          <a:lstStyle/>
          <a:p>
            <a:pPr marL="812800" indent="-812800" eaLnBrk="1" hangingPunct="1">
              <a:buNone/>
            </a:pPr>
            <a:r>
              <a:rPr lang="en-US" altLang="zh-CN" dirty="0"/>
              <a:t> </a:t>
            </a:r>
            <a:r>
              <a:rPr lang="zh-CN" altLang="en-US" dirty="0"/>
              <a:t>专利法第</a:t>
            </a:r>
            <a:r>
              <a:rPr lang="en-US" altLang="zh-CN" dirty="0"/>
              <a:t>26</a:t>
            </a:r>
            <a:r>
              <a:rPr lang="zh-CN" altLang="en-US" dirty="0"/>
              <a:t>条第</a:t>
            </a:r>
            <a:r>
              <a:rPr lang="en-US" altLang="zh-CN" dirty="0"/>
              <a:t>2</a:t>
            </a:r>
            <a:r>
              <a:rPr lang="zh-CN" altLang="en-US" dirty="0"/>
              <a:t>款：“请求书应当写明发明或者实用新型的名称，发明人的姓名，申请人姓名或者名称、地址，以及其他事项。 ” </a:t>
            </a:r>
          </a:p>
          <a:p>
            <a:pPr marL="812800" indent="-812800" eaLnBrk="1" hangingPunct="1">
              <a:buNone/>
            </a:pPr>
            <a:r>
              <a:rPr lang="zh-CN" altLang="en-US" dirty="0"/>
              <a:t>专利法第</a:t>
            </a:r>
            <a:r>
              <a:rPr lang="en-US" altLang="zh-CN" dirty="0"/>
              <a:t>26</a:t>
            </a:r>
            <a:r>
              <a:rPr lang="zh-CN" altLang="en-US" dirty="0"/>
              <a:t>条第</a:t>
            </a:r>
            <a:r>
              <a:rPr lang="en-US" altLang="zh-CN" dirty="0"/>
              <a:t>5</a:t>
            </a:r>
            <a:r>
              <a:rPr lang="zh-CN" altLang="en-US" dirty="0"/>
              <a:t>项：依赖遗传资源完成的发明创造，申请人应当在专利申请文件中说明该遗传资源的直接来源和原始来源；申请人无法说明原始来源的，应当陈述理由。 </a:t>
            </a:r>
          </a:p>
        </p:txBody>
      </p:sp>
      <p:sp>
        <p:nvSpPr>
          <p:cNvPr id="100356"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121</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100357" name="灯片编号占位符 5"/>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121</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200" b="1" i="0" u="none" strike="noStrike" kern="1200" cap="none" spc="0" normalizeH="0" baseline="0" noProof="0">
                <a:ln>
                  <a:noFill/>
                </a:ln>
                <a:solidFill>
                  <a:schemeClr val="accent1">
                    <a:satMod val="150000"/>
                  </a:schemeClr>
                </a:solidFill>
                <a:effectLst/>
                <a:uLnTx/>
                <a:uFillTx/>
                <a:latin typeface="+mj-lt"/>
                <a:ea typeface="+mj-ea"/>
                <a:cs typeface="+mj-cs"/>
              </a:rPr>
              <a:t>2</a:t>
            </a:r>
            <a:r>
              <a:rPr kumimoji="0" lang="zh-CN" altLang="en-US" sz="3200" b="1" i="0" u="none" strike="noStrike" kern="1200" cap="none" spc="0" normalizeH="0" baseline="0" noProof="0">
                <a:ln>
                  <a:noFill/>
                </a:ln>
                <a:solidFill>
                  <a:schemeClr val="accent1">
                    <a:satMod val="150000"/>
                  </a:schemeClr>
                </a:solidFill>
                <a:effectLst/>
                <a:uLnTx/>
                <a:uFillTx/>
                <a:latin typeface="+mj-lt"/>
                <a:ea typeface="+mj-ea"/>
                <a:cs typeface="+mj-cs"/>
              </a:rPr>
              <a:t>、说明书</a:t>
            </a:r>
          </a:p>
        </p:txBody>
      </p:sp>
      <p:sp>
        <p:nvSpPr>
          <p:cNvPr id="101379" name="Rectangle 3"/>
          <p:cNvSpPr>
            <a:spLocks noGrp="1"/>
          </p:cNvSpPr>
          <p:nvPr>
            <p:ph idx="1"/>
          </p:nvPr>
        </p:nvSpPr>
        <p:spPr>
          <a:xfrm>
            <a:off x="838200" y="1341438"/>
            <a:ext cx="10515600" cy="5060950"/>
          </a:xfrm>
        </p:spPr>
        <p:txBody>
          <a:bodyPr vert="horz" wrap="square" lIns="91440" tIns="45720" rIns="91440" bIns="45720" anchor="t"/>
          <a:lstStyle/>
          <a:p>
            <a:pPr marL="812800" indent="-812800" eaLnBrk="1" hangingPunct="1"/>
            <a:r>
              <a:rPr lang="zh-CN" altLang="en-US" dirty="0"/>
              <a:t>法律规定：</a:t>
            </a:r>
          </a:p>
          <a:p>
            <a:pPr marL="812800" indent="-812800" eaLnBrk="1" hangingPunct="1"/>
            <a:r>
              <a:rPr lang="zh-CN" altLang="en-US" dirty="0"/>
              <a:t>专利法第</a:t>
            </a:r>
            <a:r>
              <a:rPr lang="en-US" altLang="zh-CN" dirty="0"/>
              <a:t>26</a:t>
            </a:r>
            <a:r>
              <a:rPr lang="zh-CN" altLang="en-US" dirty="0"/>
              <a:t>条第</a:t>
            </a:r>
            <a:r>
              <a:rPr lang="en-US" altLang="zh-CN" dirty="0"/>
              <a:t>3</a:t>
            </a:r>
            <a:r>
              <a:rPr lang="zh-CN" altLang="en-US" dirty="0"/>
              <a:t>款：“说明书应当对发明或者实用新型作出清楚、完整的说明，以所属技术领域的技术人员能够实现为准；必要的时候，应当有附图。” </a:t>
            </a:r>
          </a:p>
        </p:txBody>
      </p:sp>
      <p:sp>
        <p:nvSpPr>
          <p:cNvPr id="101380"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122</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101381" name="灯片编号占位符 5"/>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122</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a:ln>
                  <a:noFill/>
                </a:ln>
                <a:solidFill>
                  <a:schemeClr val="accent1">
                    <a:satMod val="150000"/>
                  </a:schemeClr>
                </a:solidFill>
                <a:effectLst/>
                <a:uLnTx/>
                <a:uFillTx/>
                <a:latin typeface="+mj-lt"/>
                <a:ea typeface="+mj-ea"/>
                <a:cs typeface="+mj-cs"/>
              </a:rPr>
              <a:t>说明书的内容</a:t>
            </a:r>
          </a:p>
        </p:txBody>
      </p:sp>
      <p:sp>
        <p:nvSpPr>
          <p:cNvPr id="102403"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sz="2400" dirty="0"/>
              <a:t>专利法实施细则第十七条第一款 　发明或者实用新型专利申请的说明书应当写明发明或者实用新型的名称，该名称应当与请求书中的名称一致。说明书应当包括下列内容： </a:t>
            </a:r>
          </a:p>
          <a:p>
            <a:pPr eaLnBrk="1" hangingPunct="1"/>
            <a:br>
              <a:rPr lang="zh-CN" altLang="en-US" sz="2400" dirty="0"/>
            </a:br>
            <a:r>
              <a:rPr lang="zh-CN" altLang="en-US" sz="2400" dirty="0"/>
              <a:t>　　（一）技术领域：写明要求保护的技术方案所属的技术领域； </a:t>
            </a:r>
          </a:p>
          <a:p>
            <a:pPr eaLnBrk="1" hangingPunct="1"/>
            <a:br>
              <a:rPr lang="zh-CN" altLang="en-US" sz="2400" dirty="0"/>
            </a:br>
            <a:r>
              <a:rPr lang="zh-CN" altLang="en-US" sz="2400" dirty="0"/>
              <a:t>　　（二）背景技术：写明对发明或者实用新型的理解、检索、审查有用的背景技术；有可能的，并引证反映这些背景技术的文件； </a:t>
            </a:r>
          </a:p>
        </p:txBody>
      </p:sp>
      <p:sp>
        <p:nvSpPr>
          <p:cNvPr id="102404"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123</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102405" name="灯片编号占位符 5"/>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123</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1981200" y="155575"/>
            <a:ext cx="8229600" cy="1252538"/>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zh-CN" sz="4000" b="1" i="0" u="none" strike="noStrike" kern="1200" cap="none" spc="0" normalizeH="0" baseline="0" noProof="0">
              <a:ln>
                <a:noFill/>
              </a:ln>
              <a:solidFill>
                <a:schemeClr val="accent1">
                  <a:satMod val="150000"/>
                </a:schemeClr>
              </a:solidFill>
              <a:effectLst/>
              <a:uLnTx/>
              <a:uFillTx/>
              <a:latin typeface="+mj-lt"/>
              <a:ea typeface="+mj-ea"/>
              <a:cs typeface="+mj-cs"/>
            </a:endParaRPr>
          </a:p>
        </p:txBody>
      </p:sp>
      <p:sp>
        <p:nvSpPr>
          <p:cNvPr id="103427" name="Rectangle 3"/>
          <p:cNvSpPr>
            <a:spLocks noGrp="1"/>
          </p:cNvSpPr>
          <p:nvPr>
            <p:ph idx="1"/>
          </p:nvPr>
        </p:nvSpPr>
        <p:spPr>
          <a:xfrm>
            <a:off x="838200" y="1341438"/>
            <a:ext cx="10515600" cy="5060950"/>
          </a:xfrm>
        </p:spPr>
        <p:txBody>
          <a:bodyPr vert="horz" wrap="square" lIns="91440" tIns="45720" rIns="91440" bIns="45720" anchor="t"/>
          <a:lstStyle/>
          <a:p>
            <a:pPr marL="438150" indent="-318770" eaLnBrk="1" hangingPunct="1">
              <a:spcBef>
                <a:spcPct val="0"/>
              </a:spcBef>
              <a:buFont typeface="Wingdings 2" panose="05020102010507070707" pitchFamily="18" charset="2"/>
              <a:buChar char="ß"/>
            </a:pPr>
            <a:br>
              <a:rPr lang="zh-CN" altLang="en-US" dirty="0"/>
            </a:br>
            <a:r>
              <a:rPr lang="zh-CN" altLang="en-US" dirty="0"/>
              <a:t>　　（三）发明内容：写明发明或者实用新型所要解决的技术问题以及解决其技术问题采用的技术方案，并对照现有技术写明发明或者实用新型的有益效果； </a:t>
            </a:r>
          </a:p>
          <a:p>
            <a:pPr marL="438150" indent="-318770" eaLnBrk="1" hangingPunct="1">
              <a:spcBef>
                <a:spcPct val="0"/>
              </a:spcBef>
              <a:buFont typeface="Wingdings 2" panose="05020102010507070707" pitchFamily="18" charset="2"/>
              <a:buChar char="ß"/>
            </a:pPr>
            <a:br>
              <a:rPr lang="zh-CN" altLang="en-US" dirty="0"/>
            </a:br>
            <a:r>
              <a:rPr lang="zh-CN" altLang="en-US" dirty="0"/>
              <a:t>　　（四）附图说明：说明书有附图的，对各幅附图作简略说明； </a:t>
            </a:r>
          </a:p>
          <a:p>
            <a:pPr marL="438150" indent="-318770" eaLnBrk="1" hangingPunct="1">
              <a:spcBef>
                <a:spcPct val="0"/>
              </a:spcBef>
              <a:buFont typeface="Wingdings 2" panose="05020102010507070707" pitchFamily="18" charset="2"/>
              <a:buChar char="ß"/>
            </a:pPr>
            <a:br>
              <a:rPr lang="zh-CN" altLang="en-US" dirty="0"/>
            </a:br>
            <a:r>
              <a:rPr lang="zh-CN" altLang="en-US" dirty="0"/>
              <a:t>　　（五）具体实施方式：详细写明申请人认为实现发明或者实用新型的优选方式；必要时，举例说明；有附图的，对照附图。 </a:t>
            </a:r>
          </a:p>
          <a:p>
            <a:pPr marL="438150" indent="-318770" eaLnBrk="1" hangingPunct="1">
              <a:spcBef>
                <a:spcPct val="0"/>
              </a:spcBef>
              <a:buFont typeface="Wingdings 2" panose="05020102010507070707" pitchFamily="18" charset="2"/>
              <a:buChar char="ß"/>
            </a:pPr>
            <a:r>
              <a:rPr lang="zh-CN" altLang="en-US" dirty="0"/>
              <a:t>　　</a:t>
            </a:r>
          </a:p>
          <a:p>
            <a:pPr marL="438150" indent="-318770" eaLnBrk="1" hangingPunct="1">
              <a:spcBef>
                <a:spcPct val="0"/>
              </a:spcBef>
              <a:buFont typeface="Wingdings 2" panose="05020102010507070707" pitchFamily="18" charset="2"/>
              <a:buChar char="ß"/>
            </a:pPr>
            <a:endParaRPr lang="en-US" altLang="zh-CN" dirty="0"/>
          </a:p>
        </p:txBody>
      </p:sp>
      <p:sp>
        <p:nvSpPr>
          <p:cNvPr id="103428"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124</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103429" name="灯片编号占位符 5"/>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124</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说明书的要求</a:t>
            </a:r>
          </a:p>
        </p:txBody>
      </p:sp>
      <p:sp>
        <p:nvSpPr>
          <p:cNvPr id="104451" name="Rectangle 3"/>
          <p:cNvSpPr>
            <a:spLocks noGrp="1"/>
          </p:cNvSpPr>
          <p:nvPr>
            <p:ph idx="1"/>
          </p:nvPr>
        </p:nvSpPr>
        <p:spPr>
          <a:xfrm>
            <a:off x="838200" y="1341438"/>
            <a:ext cx="10515600" cy="5060950"/>
          </a:xfrm>
        </p:spPr>
        <p:txBody>
          <a:bodyPr vert="horz" wrap="square" lIns="91440" tIns="45720" rIns="91440" bIns="45720" anchor="t"/>
          <a:lstStyle/>
          <a:p>
            <a:pPr eaLnBrk="1" hangingPunct="1">
              <a:lnSpc>
                <a:spcPct val="80000"/>
              </a:lnSpc>
            </a:pPr>
            <a:r>
              <a:rPr lang="zh-CN" altLang="en-US" sz="3200" dirty="0"/>
              <a:t>清楚：</a:t>
            </a:r>
            <a:r>
              <a:rPr lang="zh-CN" altLang="en-US" sz="3200" dirty="0">
                <a:latin typeface="宋体" panose="02010600030101010101" pitchFamily="2" charset="-122"/>
                <a:ea typeface="宋体" panose="02010600030101010101" pitchFamily="2" charset="-122"/>
              </a:rPr>
              <a:t>说明书的内容应当清楚，具体应满足下述要求。</a:t>
            </a:r>
            <a:r>
              <a:rPr lang="en-US" altLang="zh-CN" sz="3200" dirty="0">
                <a:latin typeface="宋体" panose="02010600030101010101" pitchFamily="2" charset="-122"/>
                <a:ea typeface="宋体" panose="02010600030101010101" pitchFamily="2" charset="-122"/>
              </a:rPr>
              <a:t>(1) </a:t>
            </a:r>
            <a:r>
              <a:rPr lang="zh-CN" altLang="en-US" sz="3200" dirty="0">
                <a:latin typeface="宋体" panose="02010600030101010101" pitchFamily="2" charset="-122"/>
                <a:ea typeface="宋体" panose="02010600030101010101" pitchFamily="2" charset="-122"/>
              </a:rPr>
              <a:t>主题明确。</a:t>
            </a:r>
            <a:r>
              <a:rPr lang="en-US" altLang="zh-CN" sz="3200" dirty="0">
                <a:latin typeface="宋体" panose="02010600030101010101" pitchFamily="2" charset="-122"/>
                <a:ea typeface="宋体" panose="02010600030101010101" pitchFamily="2" charset="-122"/>
              </a:rPr>
              <a:t>(2) </a:t>
            </a:r>
            <a:r>
              <a:rPr lang="zh-CN" altLang="en-US" sz="3200" dirty="0">
                <a:latin typeface="宋体" panose="02010600030101010101" pitchFamily="2" charset="-122"/>
                <a:ea typeface="宋体" panose="02010600030101010101" pitchFamily="2" charset="-122"/>
              </a:rPr>
              <a:t>表述准确。</a:t>
            </a:r>
          </a:p>
          <a:p>
            <a:pPr eaLnBrk="1" hangingPunct="1">
              <a:lnSpc>
                <a:spcPct val="80000"/>
              </a:lnSpc>
            </a:pPr>
            <a:r>
              <a:rPr lang="zh-CN" altLang="en-US" sz="3200" dirty="0"/>
              <a:t>完整：</a:t>
            </a:r>
            <a:r>
              <a:rPr lang="zh-CN" altLang="en-US" sz="3200" dirty="0">
                <a:latin typeface="宋体" panose="02010600030101010101" pitchFamily="2" charset="-122"/>
                <a:ea typeface="宋体" panose="02010600030101010101" pitchFamily="2" charset="-122"/>
              </a:rPr>
              <a:t>一份完整的说明书应当包含下列各项内容：</a:t>
            </a:r>
            <a:r>
              <a:rPr lang="en-US" altLang="zh-CN" sz="3200" dirty="0">
                <a:latin typeface="宋体" panose="02010600030101010101" pitchFamily="2" charset="-122"/>
                <a:ea typeface="宋体" panose="02010600030101010101" pitchFamily="2" charset="-122"/>
              </a:rPr>
              <a:t>(1) </a:t>
            </a:r>
            <a:r>
              <a:rPr lang="zh-CN" altLang="en-US" sz="3200" dirty="0">
                <a:latin typeface="宋体" panose="02010600030101010101" pitchFamily="2" charset="-122"/>
                <a:ea typeface="宋体" panose="02010600030101010101" pitchFamily="2" charset="-122"/>
              </a:rPr>
              <a:t>帮助理解发明或者实用新型不可缺少的内容。</a:t>
            </a:r>
            <a:r>
              <a:rPr lang="en-US" altLang="zh-CN" sz="3200" dirty="0">
                <a:latin typeface="宋体" panose="02010600030101010101" pitchFamily="2" charset="-122"/>
                <a:ea typeface="宋体" panose="02010600030101010101" pitchFamily="2" charset="-122"/>
              </a:rPr>
              <a:t>(2) </a:t>
            </a:r>
            <a:r>
              <a:rPr lang="zh-CN" altLang="en-US" sz="3200" dirty="0">
                <a:latin typeface="宋体" panose="02010600030101010101" pitchFamily="2" charset="-122"/>
                <a:ea typeface="宋体" panose="02010600030101010101" pitchFamily="2" charset="-122"/>
              </a:rPr>
              <a:t>确定发明或者实用新型具有新颖性、创造性和实用性所需的内容。</a:t>
            </a:r>
            <a:r>
              <a:rPr lang="en-US" altLang="zh-CN" sz="3200" dirty="0">
                <a:latin typeface="宋体" panose="02010600030101010101" pitchFamily="2" charset="-122"/>
                <a:ea typeface="宋体" panose="02010600030101010101" pitchFamily="2" charset="-122"/>
              </a:rPr>
              <a:t>(3) </a:t>
            </a:r>
            <a:r>
              <a:rPr lang="zh-CN" altLang="en-US" sz="3200" dirty="0">
                <a:latin typeface="宋体" panose="02010600030101010101" pitchFamily="2" charset="-122"/>
                <a:ea typeface="宋体" panose="02010600030101010101" pitchFamily="2" charset="-122"/>
              </a:rPr>
              <a:t>实现发明或者实用新型所需的内容。</a:t>
            </a:r>
          </a:p>
          <a:p>
            <a:pPr eaLnBrk="1" hangingPunct="1">
              <a:lnSpc>
                <a:spcPct val="80000"/>
              </a:lnSpc>
            </a:pPr>
            <a:r>
              <a:rPr lang="zh-CN" altLang="en-US" sz="3200" dirty="0"/>
              <a:t>能够实现：</a:t>
            </a:r>
            <a:r>
              <a:rPr lang="zh-CN" altLang="en-US" sz="3200" dirty="0">
                <a:latin typeface="宋体" panose="02010600030101010101" pitchFamily="2" charset="-122"/>
                <a:ea typeface="宋体" panose="02010600030101010101" pitchFamily="2" charset="-122"/>
              </a:rPr>
              <a:t>所属技术领域的技术人员能够实现，是指所属技术领域的技术人员按照说明书记载的内容，就能够实现该发明或者实用新型的技术方案，解决其技术问题，并且产生预期的技术效果。 </a:t>
            </a:r>
            <a:endParaRPr lang="en-US" altLang="zh-CN" sz="3200" dirty="0">
              <a:latin typeface="宋体" panose="02010600030101010101" pitchFamily="2" charset="-122"/>
              <a:ea typeface="宋体" panose="02010600030101010101" pitchFamily="2" charset="-122"/>
            </a:endParaRPr>
          </a:p>
          <a:p>
            <a:pPr eaLnBrk="1" hangingPunct="1">
              <a:lnSpc>
                <a:spcPct val="80000"/>
              </a:lnSpc>
            </a:pPr>
            <a:r>
              <a:rPr lang="zh-CN" altLang="en-US" sz="3200" dirty="0">
                <a:latin typeface="宋体" panose="02010600030101010101" pitchFamily="2" charset="-122"/>
                <a:ea typeface="宋体" panose="02010600030101010101" pitchFamily="2" charset="-122"/>
              </a:rPr>
              <a:t>例：“开口露馅式饺子”说明书是否符合要求？</a:t>
            </a:r>
            <a:endParaRPr lang="en-US" altLang="zh-CN" sz="3200" dirty="0">
              <a:latin typeface="宋体" panose="02010600030101010101" pitchFamily="2" charset="-122"/>
              <a:ea typeface="宋体" panose="02010600030101010101" pitchFamily="2" charset="-122"/>
            </a:endParaRPr>
          </a:p>
          <a:p>
            <a:pPr eaLnBrk="1" hangingPunct="1">
              <a:lnSpc>
                <a:spcPct val="80000"/>
              </a:lnSpc>
            </a:pPr>
            <a:endParaRPr lang="zh-CN" altLang="en-US" sz="3200" dirty="0">
              <a:latin typeface="宋体" panose="02010600030101010101" pitchFamily="2" charset="-122"/>
              <a:ea typeface="宋体" panose="02010600030101010101" pitchFamily="2" charset="-122"/>
            </a:endParaRPr>
          </a:p>
        </p:txBody>
      </p:sp>
      <p:sp>
        <p:nvSpPr>
          <p:cNvPr id="104452"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125</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104453" name="灯片编号占位符 5"/>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125</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200" b="1" i="0" u="none" strike="noStrike" kern="1200" cap="none" spc="0" normalizeH="0" baseline="0" noProof="0">
                <a:ln>
                  <a:noFill/>
                </a:ln>
                <a:solidFill>
                  <a:schemeClr val="accent1">
                    <a:satMod val="150000"/>
                  </a:schemeClr>
                </a:solidFill>
                <a:effectLst/>
                <a:uLnTx/>
                <a:uFillTx/>
                <a:latin typeface="+mj-lt"/>
                <a:ea typeface="+mj-ea"/>
                <a:cs typeface="+mj-cs"/>
              </a:rPr>
              <a:t>4</a:t>
            </a:r>
            <a:r>
              <a:rPr kumimoji="0" lang="zh-CN" altLang="en-US" sz="3200" b="1" i="0" u="none" strike="noStrike" kern="1200" cap="none" spc="0" normalizeH="0" baseline="0" noProof="0">
                <a:ln>
                  <a:noFill/>
                </a:ln>
                <a:solidFill>
                  <a:schemeClr val="accent1">
                    <a:satMod val="150000"/>
                  </a:schemeClr>
                </a:solidFill>
                <a:effectLst/>
                <a:uLnTx/>
                <a:uFillTx/>
                <a:latin typeface="+mj-lt"/>
                <a:ea typeface="+mj-ea"/>
                <a:cs typeface="+mj-cs"/>
              </a:rPr>
              <a:t>、权利要求书</a:t>
            </a:r>
          </a:p>
        </p:txBody>
      </p:sp>
      <p:sp>
        <p:nvSpPr>
          <p:cNvPr id="38915" name="Rectangle 3"/>
          <p:cNvSpPr>
            <a:spLocks noGrp="1" noChangeArrowheads="1"/>
          </p:cNvSpPr>
          <p:nvPr>
            <p:ph idx="1"/>
          </p:nvPr>
        </p:nvSpPr>
        <p:spPr>
          <a:xfrm>
            <a:off x="838200" y="1341438"/>
            <a:ext cx="10515600" cy="5060950"/>
          </a:xfrm>
        </p:spPr>
        <p:txBody>
          <a:bodyPr vert="horz" wrap="square" lIns="91440" tIns="45720" rIns="91440" bIns="45720" numCol="1" rtlCol="0" anchor="t" anchorCtr="0" compatLnSpc="1">
            <a:normAutofit/>
          </a:bodyPr>
          <a:lstStyle/>
          <a:p>
            <a:pPr marL="609600" marR="0" lvl="0" indent="-609600" algn="l" defTabSz="914400" rtl="0" eaLnBrk="1" fontAlgn="auto" latinLnBrk="0" hangingPunct="1">
              <a:lnSpc>
                <a:spcPct val="90000"/>
              </a:lnSpc>
              <a:spcBef>
                <a:spcPts val="0"/>
              </a:spcBef>
              <a:spcAft>
                <a:spcPts val="0"/>
              </a:spcAft>
              <a:buClrTx/>
              <a:buSzTx/>
              <a:buFont typeface="Wingdings 2" panose="05020102010507070707"/>
              <a:buChar char="ß"/>
              <a:defRPr/>
            </a:pPr>
            <a:r>
              <a:rPr kumimoji="0" lang="zh-CN" altLang="en-US" sz="3200" b="0" i="0" u="none" strike="noStrike" kern="1200" cap="none" spc="0" normalizeH="0" baseline="0" dirty="0">
                <a:latin typeface="宋体" panose="02010600030101010101" pitchFamily="2" charset="-122"/>
                <a:ea typeface="宋体" panose="02010600030101010101" pitchFamily="2" charset="-122"/>
                <a:cs typeface="+mn-cs"/>
              </a:rPr>
              <a:t>法律规定</a:t>
            </a:r>
          </a:p>
          <a:p>
            <a:pPr marL="609600" marR="0" lvl="0" indent="-609600" algn="l" defTabSz="914400" rtl="0" eaLnBrk="1" fontAlgn="auto" latinLnBrk="0" hangingPunct="1">
              <a:lnSpc>
                <a:spcPct val="90000"/>
              </a:lnSpc>
              <a:spcBef>
                <a:spcPts val="0"/>
              </a:spcBef>
              <a:spcAft>
                <a:spcPts val="0"/>
              </a:spcAft>
              <a:buClrTx/>
              <a:buSzTx/>
              <a:buFont typeface="Wingdings 2" panose="05020102010507070707"/>
              <a:buChar char="ß"/>
              <a:defRPr/>
            </a:pPr>
            <a:r>
              <a:rPr kumimoji="0" lang="zh-CN" altLang="en-US" sz="3200" b="0" i="0" u="none" strike="noStrike" kern="1200" cap="none" spc="0" normalizeH="0" baseline="0" dirty="0">
                <a:latin typeface="宋体" panose="02010600030101010101" pitchFamily="2" charset="-122"/>
                <a:ea typeface="宋体" panose="02010600030101010101" pitchFamily="2" charset="-122"/>
                <a:cs typeface="+mn-cs"/>
              </a:rPr>
              <a:t>专利法第26条第4款：“权利要求书应当以说明书为依据，说明要求专利保护的范围。”</a:t>
            </a:r>
          </a:p>
          <a:p>
            <a:pPr marL="438785" marR="0" lvl="0" indent="-320040" algn="l" defTabSz="914400" rtl="0" eaLnBrk="1" fontAlgn="auto" latinLnBrk="0" hangingPunct="1">
              <a:lnSpc>
                <a:spcPct val="90000"/>
              </a:lnSpc>
              <a:spcBef>
                <a:spcPts val="0"/>
              </a:spcBef>
              <a:spcAft>
                <a:spcPts val="0"/>
              </a:spcAft>
              <a:buClrTx/>
              <a:buSzTx/>
              <a:buFont typeface="Wingdings 2" panose="05020102010507070707"/>
              <a:buChar char="ß"/>
              <a:defRPr/>
            </a:pPr>
            <a:r>
              <a:rPr kumimoji="0" lang="zh-CN" altLang="en-US" sz="3200" b="0" i="0" u="none" strike="noStrike" kern="1200" cap="none" spc="0" normalizeH="0" baseline="0" dirty="0">
                <a:latin typeface="宋体" panose="02010600030101010101" pitchFamily="2" charset="-122"/>
                <a:ea typeface="宋体" panose="02010600030101010101" pitchFamily="2" charset="-122"/>
                <a:cs typeface="+mn-cs"/>
              </a:rPr>
              <a:t>专利法实施细则20条：“权利要求书应当记载发明或者实用新型的技术特征。 </a:t>
            </a:r>
          </a:p>
          <a:p>
            <a:pPr marL="438785" marR="0" lvl="0" indent="-320040" algn="l" defTabSz="914400" rtl="0" eaLnBrk="1" fontAlgn="auto" latinLnBrk="0" hangingPunct="1">
              <a:lnSpc>
                <a:spcPct val="90000"/>
              </a:lnSpc>
              <a:spcBef>
                <a:spcPts val="0"/>
              </a:spcBef>
              <a:spcAft>
                <a:spcPts val="0"/>
              </a:spcAft>
              <a:buClrTx/>
              <a:buSzTx/>
              <a:buFont typeface="Wingdings 2" panose="05020102010507070707"/>
              <a:buChar char="ß"/>
              <a:defRPr/>
            </a:pPr>
            <a:r>
              <a:rPr kumimoji="0" lang="zh-CN" altLang="en-US" sz="3200" b="0" i="0" u="none" strike="noStrike" kern="1200" cap="none" spc="0" normalizeH="0" baseline="0" dirty="0">
                <a:latin typeface="宋体" panose="02010600030101010101" pitchFamily="2" charset="-122"/>
                <a:ea typeface="宋体" panose="02010600030101010101" pitchFamily="2" charset="-122"/>
                <a:cs typeface="+mn-cs"/>
              </a:rPr>
              <a:t>权利要求书有几项权利要求的，应当用阿拉伯数字顺序编号。 </a:t>
            </a:r>
            <a:br>
              <a:rPr kumimoji="0" lang="zh-CN" altLang="en-US" sz="3200" b="0" i="0" u="none" strike="noStrike" kern="1200" cap="none" spc="0" normalizeH="0" baseline="0" dirty="0">
                <a:latin typeface="宋体" panose="02010600030101010101" pitchFamily="2" charset="-122"/>
                <a:ea typeface="宋体" panose="02010600030101010101" pitchFamily="2" charset="-122"/>
                <a:cs typeface="+mn-cs"/>
              </a:rPr>
            </a:br>
            <a:endParaRPr kumimoji="0" lang="zh-CN" altLang="en-US" sz="3200" b="0" i="0" u="none" strike="noStrike" kern="1200" cap="none" spc="0" normalizeH="0" baseline="0" dirty="0">
              <a:latin typeface="宋体" panose="02010600030101010101" pitchFamily="2" charset="-122"/>
              <a:ea typeface="宋体" panose="02010600030101010101" pitchFamily="2" charset="-122"/>
              <a:cs typeface="+mn-cs"/>
            </a:endParaRPr>
          </a:p>
        </p:txBody>
      </p:sp>
      <p:sp>
        <p:nvSpPr>
          <p:cNvPr id="105476"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126</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105477" name="灯片编号占位符 5"/>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126</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981200" y="155575"/>
            <a:ext cx="8229600" cy="675698"/>
          </a:xfrm>
        </p:spPr>
        <p:txBody>
          <a:bodyPr vert="horz" wrap="square" lIns="91440" tIns="45720" rIns="91440" bIns="45720" numCol="1" anchor="b"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zh-CN"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106499"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dirty="0"/>
              <a:t>　专利法实施细则第</a:t>
            </a:r>
            <a:r>
              <a:rPr lang="en-US" altLang="zh-CN" dirty="0"/>
              <a:t>20</a:t>
            </a:r>
            <a:r>
              <a:rPr lang="zh-CN" altLang="en-US" dirty="0"/>
              <a:t>条：“权利要求书应当有独立权利要求，也可以有从属权利要求。 </a:t>
            </a:r>
          </a:p>
          <a:p>
            <a:pPr eaLnBrk="1" hangingPunct="1"/>
            <a:r>
              <a:rPr lang="zh-CN" altLang="en-US" dirty="0"/>
              <a:t>　　独立权利要求应当从整体上反映发明或者实用新型的技术方案，记载解决技术问题的必要技术特征。 </a:t>
            </a:r>
          </a:p>
          <a:p>
            <a:pPr eaLnBrk="1" hangingPunct="1"/>
            <a:r>
              <a:rPr lang="zh-CN" altLang="en-US" dirty="0"/>
              <a:t>　　从属权利要求应当用附加的技术特征，对引用的权利要求作进一步限定。</a:t>
            </a:r>
            <a:endParaRPr lang="en-US" altLang="zh-CN" dirty="0"/>
          </a:p>
          <a:p>
            <a:pPr eaLnBrk="1" hangingPunct="1"/>
            <a:endParaRPr lang="en-US" altLang="zh-CN" dirty="0"/>
          </a:p>
          <a:p>
            <a:pPr eaLnBrk="1" hangingPunct="1"/>
            <a:r>
              <a:rPr lang="zh-CN" altLang="en-US" dirty="0"/>
              <a:t>问题：为什么要写从属权利要求？ </a:t>
            </a:r>
          </a:p>
          <a:p>
            <a:pPr eaLnBrk="1" hangingPunct="1"/>
            <a:endParaRPr lang="en-US" altLang="zh-CN" dirty="0"/>
          </a:p>
        </p:txBody>
      </p:sp>
      <p:sp>
        <p:nvSpPr>
          <p:cNvPr id="106500"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127</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106501" name="灯片编号占位符 5"/>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127</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a:ln>
                  <a:noFill/>
                </a:ln>
                <a:solidFill>
                  <a:schemeClr val="accent1">
                    <a:satMod val="150000"/>
                  </a:schemeClr>
                </a:solidFill>
                <a:effectLst/>
                <a:uLnTx/>
                <a:uFillTx/>
                <a:latin typeface="+mj-lt"/>
                <a:ea typeface="+mj-ea"/>
                <a:cs typeface="+mj-cs"/>
              </a:rPr>
              <a:t>权利要求书应当满足的要求</a:t>
            </a:r>
          </a:p>
        </p:txBody>
      </p:sp>
      <p:sp>
        <p:nvSpPr>
          <p:cNvPr id="107523" name="Rectangle 3"/>
          <p:cNvSpPr>
            <a:spLocks noGrp="1"/>
          </p:cNvSpPr>
          <p:nvPr>
            <p:ph idx="1"/>
          </p:nvPr>
        </p:nvSpPr>
        <p:spPr>
          <a:xfrm>
            <a:off x="838200" y="1341438"/>
            <a:ext cx="10515600" cy="5060950"/>
          </a:xfrm>
        </p:spPr>
        <p:txBody>
          <a:bodyPr vert="horz" wrap="square" lIns="91440" tIns="45720" rIns="91440" bIns="45720" anchor="t"/>
          <a:lstStyle/>
          <a:p>
            <a:pPr marL="609600" indent="-609600" eaLnBrk="1" latinLnBrk="0" hangingPunct="1">
              <a:lnSpc>
                <a:spcPct val="130000"/>
              </a:lnSpc>
              <a:buNone/>
            </a:pPr>
            <a:r>
              <a:rPr lang="zh-CN" altLang="en-US" dirty="0"/>
              <a:t>      （</a:t>
            </a:r>
            <a:r>
              <a:rPr lang="en-US" altLang="zh-CN" dirty="0"/>
              <a:t>1</a:t>
            </a:r>
            <a:r>
              <a:rPr lang="zh-CN" altLang="en-US" dirty="0"/>
              <a:t>）以说明书为依据。指权利要求应当得到说明书的支持。 </a:t>
            </a:r>
          </a:p>
          <a:p>
            <a:pPr marL="609600" indent="-609600" eaLnBrk="1" latinLnBrk="0" hangingPunct="1">
              <a:lnSpc>
                <a:spcPct val="130000"/>
              </a:lnSpc>
            </a:pPr>
            <a:r>
              <a:rPr lang="zh-CN" altLang="en-US" dirty="0"/>
              <a:t>（</a:t>
            </a:r>
            <a:r>
              <a:rPr lang="en-US" altLang="zh-CN" dirty="0"/>
              <a:t>2</a:t>
            </a:r>
            <a:r>
              <a:rPr lang="zh-CN" altLang="en-US" dirty="0"/>
              <a:t>）清楚。权利要求书应当清楚，一是指每一项权利要求应当清楚，二是指构成权利要求书的所有权利要求作为一个整体也应当清楚。</a:t>
            </a:r>
          </a:p>
          <a:p>
            <a:pPr marL="609600" indent="-609600" eaLnBrk="1" latinLnBrk="0" hangingPunct="1">
              <a:lnSpc>
                <a:spcPct val="130000"/>
              </a:lnSpc>
            </a:pPr>
            <a:r>
              <a:rPr lang="zh-CN" altLang="en-US" dirty="0"/>
              <a:t>（</a:t>
            </a:r>
            <a:r>
              <a:rPr lang="en-US" altLang="zh-CN" dirty="0"/>
              <a:t>3</a:t>
            </a:r>
            <a:r>
              <a:rPr lang="zh-CN" altLang="en-US" dirty="0"/>
              <a:t>）简要。权利要求书应当简要，一是指每一项权利要求应当简要，二是指构成权利要求书的所有权利要求作为一个整体也应当简要。 </a:t>
            </a:r>
          </a:p>
        </p:txBody>
      </p:sp>
      <p:sp>
        <p:nvSpPr>
          <p:cNvPr id="107524"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128</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107525" name="灯片编号占位符 5"/>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128</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a:ln>
                  <a:noFill/>
                </a:ln>
                <a:solidFill>
                  <a:schemeClr val="accent1">
                    <a:satMod val="150000"/>
                  </a:schemeClr>
                </a:solidFill>
                <a:effectLst/>
                <a:uLnTx/>
                <a:uFillTx/>
                <a:latin typeface="+mj-lt"/>
                <a:ea typeface="+mj-ea"/>
                <a:cs typeface="+mj-cs"/>
              </a:rPr>
              <a:t>5</a:t>
            </a:r>
            <a: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t>、摘要</a:t>
            </a:r>
          </a:p>
        </p:txBody>
      </p:sp>
      <p:sp>
        <p:nvSpPr>
          <p:cNvPr id="108547" name="Rectangle 3"/>
          <p:cNvSpPr>
            <a:spLocks noGrp="1"/>
          </p:cNvSpPr>
          <p:nvPr>
            <p:ph idx="1"/>
          </p:nvPr>
        </p:nvSpPr>
        <p:spPr>
          <a:xfrm>
            <a:off x="838200" y="1341438"/>
            <a:ext cx="10515600" cy="5060950"/>
          </a:xfrm>
        </p:spPr>
        <p:txBody>
          <a:bodyPr vert="horz" wrap="square" lIns="91440" tIns="45720" rIns="91440" bIns="45720" anchor="t"/>
          <a:lstStyle/>
          <a:p>
            <a:pPr marL="812800" indent="-812800" eaLnBrk="1" hangingPunct="1">
              <a:lnSpc>
                <a:spcPts val="4400"/>
              </a:lnSpc>
            </a:pPr>
            <a:r>
              <a:rPr lang="zh-CN" altLang="en-US" sz="3200" dirty="0"/>
              <a:t>实施细则第</a:t>
            </a:r>
            <a:r>
              <a:rPr lang="en-US" altLang="zh-CN" sz="3200" dirty="0"/>
              <a:t>24</a:t>
            </a:r>
            <a:r>
              <a:rPr lang="zh-CN" altLang="en-US" sz="3200" dirty="0"/>
              <a:t>条第</a:t>
            </a:r>
            <a:r>
              <a:rPr lang="en-US" altLang="zh-CN" sz="3200" dirty="0"/>
              <a:t>1</a:t>
            </a:r>
            <a:r>
              <a:rPr lang="zh-CN" altLang="en-US" sz="3200" dirty="0"/>
              <a:t>款</a:t>
            </a:r>
            <a:endParaRPr lang="en-US" altLang="zh-CN" sz="3200" dirty="0"/>
          </a:p>
          <a:p>
            <a:pPr marL="812800" indent="-812800" eaLnBrk="1" hangingPunct="1">
              <a:lnSpc>
                <a:spcPts val="4400"/>
              </a:lnSpc>
            </a:pPr>
            <a:r>
              <a:rPr lang="zh-CN" altLang="en-US" sz="3200" b="1" dirty="0">
                <a:latin typeface="华文楷体" panose="02010600040101010101" pitchFamily="2" charset="-122"/>
                <a:ea typeface="华文楷体" panose="02010600040101010101" pitchFamily="2" charset="-122"/>
              </a:rPr>
              <a:t>说明书摘要应当写明发明或者实用新型专利申请所公开内容的概要，即写明发明或者实用新型的名称和所属技术领域，并清楚地反映所要解决的技术问题、解决该问题的技术方案的要点以及主要用途。</a:t>
            </a:r>
          </a:p>
        </p:txBody>
      </p:sp>
      <p:sp>
        <p:nvSpPr>
          <p:cNvPr id="108548"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129</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108549" name="灯片编号占位符 5"/>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129</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1" name="25588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636588" y="211455"/>
            <a:ext cx="10975975" cy="6410196"/>
            <a:chOff x="669609" y="795646"/>
            <a:chExt cx="10976167" cy="6016128"/>
          </a:xfrm>
        </p:grpSpPr>
        <p:grpSp>
          <p:nvGrpSpPr>
            <p:cNvPr id="232" name="isļiďe"/>
            <p:cNvGrpSpPr/>
            <p:nvPr/>
          </p:nvGrpSpPr>
          <p:grpSpPr>
            <a:xfrm>
              <a:off x="8018818" y="2782842"/>
              <a:ext cx="3494663" cy="1745576"/>
              <a:chOff x="178111" y="2575443"/>
              <a:chExt cx="3494663" cy="1745576"/>
            </a:xfrm>
          </p:grpSpPr>
          <p:cxnSp>
            <p:nvCxnSpPr>
              <p:cNvPr id="261" name="直接连接符 260"/>
              <p:cNvCxnSpPr/>
              <p:nvPr/>
            </p:nvCxnSpPr>
            <p:spPr>
              <a:xfrm flipH="1">
                <a:off x="669926" y="2907763"/>
                <a:ext cx="300284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62" name="i$lîḋé"/>
              <p:cNvSpPr txBox="1"/>
              <p:nvPr/>
            </p:nvSpPr>
            <p:spPr>
              <a:xfrm>
                <a:off x="669609" y="2575443"/>
                <a:ext cx="2691679" cy="392512"/>
              </a:xfrm>
              <a:prstGeom prst="rect">
                <a:avLst/>
              </a:prstGeom>
              <a:noFill/>
              <a:ln>
                <a:noFill/>
              </a:ln>
            </p:spPr>
            <p:txBody>
              <a:bodyPr wrap="none" lIns="91440" tIns="45720" rIns="91440" bIns="4572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r>
                  <a:rPr lang="zh-CN" altLang="en-US" sz="2135" dirty="0">
                    <a:solidFill>
                      <a:srgbClr val="00B050"/>
                    </a:solidFill>
                    <a:latin typeface="思源黑体 CN Medium" panose="020B0600000000000000" charset="-122"/>
                    <a:ea typeface="思源黑体 CN Medium" panose="020B0600000000000000" charset="-122"/>
                  </a:rPr>
                  <a:t>无形性</a:t>
                </a:r>
              </a:p>
            </p:txBody>
          </p:sp>
          <p:sp>
            <p:nvSpPr>
              <p:cNvPr id="263" name="ï$ļïḋê"/>
              <p:cNvSpPr txBox="1"/>
              <p:nvPr/>
            </p:nvSpPr>
            <p:spPr>
              <a:xfrm>
                <a:off x="178111" y="3038506"/>
                <a:ext cx="3492561" cy="1282513"/>
              </a:xfrm>
              <a:prstGeom prst="rect">
                <a:avLst/>
              </a:prstGeom>
              <a:noFill/>
              <a:ln>
                <a:noFill/>
              </a:ln>
            </p:spPr>
            <p:txBody>
              <a:bodyPr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2000" b="1" spc="300" dirty="0">
                    <a:solidFill>
                      <a:schemeClr val="tx1">
                        <a:lumMod val="75000"/>
                        <a:lumOff val="25000"/>
                      </a:schemeClr>
                    </a:solidFill>
                    <a:latin typeface="仿宋" panose="02010609060101010101" charset="-122"/>
                    <a:ea typeface="仿宋" panose="02010609060101010101" charset="-122"/>
                    <a:cs typeface="+mn-ea"/>
                    <a:sym typeface="+mn-lt"/>
                  </a:rPr>
                  <a:t>与物权不同的是，知识产权的客体是无形的。</a:t>
                </a:r>
              </a:p>
            </p:txBody>
          </p:sp>
        </p:grpSp>
        <p:grpSp>
          <p:nvGrpSpPr>
            <p:cNvPr id="233" name="ïşļîḓe"/>
            <p:cNvGrpSpPr/>
            <p:nvPr/>
          </p:nvGrpSpPr>
          <p:grpSpPr>
            <a:xfrm>
              <a:off x="7855620" y="4971440"/>
              <a:ext cx="3733427" cy="1840334"/>
              <a:chOff x="14913" y="2553989"/>
              <a:chExt cx="3733427" cy="1840334"/>
            </a:xfrm>
          </p:grpSpPr>
          <p:sp>
            <p:nvSpPr>
              <p:cNvPr id="257" name="í$lîḑe"/>
              <p:cNvSpPr txBox="1"/>
              <p:nvPr/>
            </p:nvSpPr>
            <p:spPr>
              <a:xfrm>
                <a:off x="669609" y="2553989"/>
                <a:ext cx="3001260" cy="392512"/>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r>
                  <a:rPr lang="zh-CN" altLang="en-US" sz="2135" dirty="0">
                    <a:solidFill>
                      <a:srgbClr val="00B050"/>
                    </a:solidFill>
                    <a:latin typeface="思源黑体 CN Medium" panose="020B0600000000000000" charset="-122"/>
                    <a:ea typeface="思源黑体 CN Medium" panose="020B0600000000000000" charset="-122"/>
                  </a:rPr>
                  <a:t>地域性</a:t>
                </a:r>
              </a:p>
            </p:txBody>
          </p:sp>
          <p:cxnSp>
            <p:nvCxnSpPr>
              <p:cNvPr id="258" name="直接连接符 257"/>
              <p:cNvCxnSpPr/>
              <p:nvPr/>
            </p:nvCxnSpPr>
            <p:spPr>
              <a:xfrm flipH="1">
                <a:off x="745492" y="3045431"/>
                <a:ext cx="300284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59" name="ísḷîḑe"/>
              <p:cNvSpPr txBox="1"/>
              <p:nvPr/>
            </p:nvSpPr>
            <p:spPr>
              <a:xfrm>
                <a:off x="14913" y="3081416"/>
                <a:ext cx="3733230" cy="1312907"/>
              </a:xfrm>
              <a:prstGeom prst="rect">
                <a:avLst/>
              </a:prstGeom>
              <a:noFill/>
              <a:ln>
                <a:noFill/>
              </a:ln>
            </p:spPr>
            <p:txBody>
              <a:bodyPr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spc="300" dirty="0">
                    <a:solidFill>
                      <a:schemeClr val="tx1">
                        <a:lumMod val="75000"/>
                        <a:lumOff val="25000"/>
                      </a:schemeClr>
                    </a:solidFill>
                    <a:latin typeface="仿宋" panose="02010609060101010101" charset="-122"/>
                    <a:ea typeface="仿宋" panose="02010609060101010101" charset="-122"/>
                    <a:cs typeface="+mn-ea"/>
                    <a:sym typeface="+mn-lt"/>
                  </a:rPr>
                  <a:t>一般而言，知识产权的效力仅限于本国境内。</a:t>
                </a:r>
              </a:p>
            </p:txBody>
          </p:sp>
        </p:grpSp>
        <p:grpSp>
          <p:nvGrpSpPr>
            <p:cNvPr id="234" name="î$ḷîḋe"/>
            <p:cNvGrpSpPr/>
            <p:nvPr/>
          </p:nvGrpSpPr>
          <p:grpSpPr>
            <a:xfrm>
              <a:off x="4626429" y="3178630"/>
              <a:ext cx="3069772" cy="2393042"/>
              <a:chOff x="3730172" y="1743351"/>
              <a:chExt cx="4862285" cy="3790399"/>
            </a:xfrm>
          </p:grpSpPr>
          <p:grpSp>
            <p:nvGrpSpPr>
              <p:cNvPr id="249" name="îṥļïdê"/>
              <p:cNvGrpSpPr/>
              <p:nvPr/>
            </p:nvGrpSpPr>
            <p:grpSpPr>
              <a:xfrm rot="3559864">
                <a:off x="4132994" y="1340529"/>
                <a:ext cx="2567636" cy="3373279"/>
                <a:chOff x="1959547" y="1858075"/>
                <a:chExt cx="1487487" cy="1954213"/>
              </a:xfrm>
            </p:grpSpPr>
            <p:sp>
              <p:nvSpPr>
                <p:cNvPr id="254" name="iṣḷïde"/>
                <p:cNvSpPr/>
                <p:nvPr/>
              </p:nvSpPr>
              <p:spPr bwMode="auto">
                <a:xfrm>
                  <a:off x="2275459" y="2637538"/>
                  <a:ext cx="1171575" cy="1174750"/>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81 h 104"/>
                    <a:gd name="T12" fmla="*/ 23 w 104"/>
                    <a:gd name="T13" fmla="*/ 52 h 104"/>
                    <a:gd name="T14" fmla="*/ 52 w 104"/>
                    <a:gd name="T15" fmla="*/ 23 h 104"/>
                    <a:gd name="T16" fmla="*/ 81 w 104"/>
                    <a:gd name="T17" fmla="*/ 52 h 104"/>
                    <a:gd name="T18" fmla="*/ 52 w 104"/>
                    <a:gd name="T19" fmla="*/ 8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3" y="0"/>
                        <a:pt x="0" y="23"/>
                        <a:pt x="0" y="52"/>
                      </a:cubicBezTo>
                      <a:cubicBezTo>
                        <a:pt x="0" y="81"/>
                        <a:pt x="23" y="104"/>
                        <a:pt x="52" y="104"/>
                      </a:cubicBezTo>
                      <a:cubicBezTo>
                        <a:pt x="81" y="104"/>
                        <a:pt x="104" y="81"/>
                        <a:pt x="104" y="52"/>
                      </a:cubicBezTo>
                      <a:cubicBezTo>
                        <a:pt x="104" y="23"/>
                        <a:pt x="81" y="0"/>
                        <a:pt x="52" y="0"/>
                      </a:cubicBezTo>
                      <a:close/>
                      <a:moveTo>
                        <a:pt x="52" y="81"/>
                      </a:moveTo>
                      <a:cubicBezTo>
                        <a:pt x="36" y="81"/>
                        <a:pt x="23" y="68"/>
                        <a:pt x="23" y="52"/>
                      </a:cubicBezTo>
                      <a:cubicBezTo>
                        <a:pt x="23" y="36"/>
                        <a:pt x="36" y="23"/>
                        <a:pt x="52" y="23"/>
                      </a:cubicBezTo>
                      <a:cubicBezTo>
                        <a:pt x="68" y="23"/>
                        <a:pt x="81" y="36"/>
                        <a:pt x="81" y="52"/>
                      </a:cubicBezTo>
                      <a:cubicBezTo>
                        <a:pt x="81" y="68"/>
                        <a:pt x="68" y="81"/>
                        <a:pt x="52" y="81"/>
                      </a:cubicBezTo>
                      <a:close/>
                    </a:path>
                  </a:pathLst>
                </a:custGeom>
                <a:solidFill>
                  <a:schemeClr val="accent1"/>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135">
                    <a:latin typeface="思源黑体 CN Medium" panose="020B0600000000000000" charset="-122"/>
                    <a:ea typeface="思源黑体 CN Medium" panose="020B0600000000000000" charset="-122"/>
                  </a:endParaRPr>
                </a:p>
              </p:txBody>
            </p:sp>
            <p:sp>
              <p:nvSpPr>
                <p:cNvPr id="255" name="iŝlïḋè"/>
                <p:cNvSpPr/>
                <p:nvPr/>
              </p:nvSpPr>
              <p:spPr bwMode="auto">
                <a:xfrm>
                  <a:off x="2388172" y="2739138"/>
                  <a:ext cx="539750" cy="439738"/>
                </a:xfrm>
                <a:custGeom>
                  <a:avLst/>
                  <a:gdLst>
                    <a:gd name="T0" fmla="*/ 45 w 48"/>
                    <a:gd name="T1" fmla="*/ 0 h 39"/>
                    <a:gd name="T2" fmla="*/ 45 w 48"/>
                    <a:gd name="T3" fmla="*/ 0 h 39"/>
                    <a:gd name="T4" fmla="*/ 42 w 48"/>
                    <a:gd name="T5" fmla="*/ 0 h 39"/>
                    <a:gd name="T6" fmla="*/ 0 w 48"/>
                    <a:gd name="T7" fmla="*/ 39 h 39"/>
                    <a:gd name="T8" fmla="*/ 4 w 48"/>
                    <a:gd name="T9" fmla="*/ 39 h 39"/>
                    <a:gd name="T10" fmla="*/ 42 w 48"/>
                    <a:gd name="T11" fmla="*/ 5 h 39"/>
                    <a:gd name="T12" fmla="*/ 45 w 48"/>
                    <a:gd name="T13" fmla="*/ 5 h 39"/>
                    <a:gd name="T14" fmla="*/ 45 w 48"/>
                    <a:gd name="T15" fmla="*/ 5 h 39"/>
                    <a:gd name="T16" fmla="*/ 48 w 48"/>
                    <a:gd name="T17" fmla="*/ 2 h 39"/>
                    <a:gd name="T18" fmla="*/ 45 w 4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39">
                      <a:moveTo>
                        <a:pt x="45" y="0"/>
                      </a:moveTo>
                      <a:cubicBezTo>
                        <a:pt x="45" y="0"/>
                        <a:pt x="45" y="0"/>
                        <a:pt x="45" y="0"/>
                      </a:cubicBezTo>
                      <a:cubicBezTo>
                        <a:pt x="44" y="0"/>
                        <a:pt x="43" y="0"/>
                        <a:pt x="42" y="0"/>
                      </a:cubicBezTo>
                      <a:cubicBezTo>
                        <a:pt x="20" y="0"/>
                        <a:pt x="2" y="17"/>
                        <a:pt x="0" y="39"/>
                      </a:cubicBezTo>
                      <a:cubicBezTo>
                        <a:pt x="4" y="39"/>
                        <a:pt x="4" y="39"/>
                        <a:pt x="4" y="39"/>
                      </a:cubicBezTo>
                      <a:cubicBezTo>
                        <a:pt x="6" y="20"/>
                        <a:pt x="22" y="5"/>
                        <a:pt x="42" y="5"/>
                      </a:cubicBezTo>
                      <a:cubicBezTo>
                        <a:pt x="43" y="5"/>
                        <a:pt x="44" y="5"/>
                        <a:pt x="45" y="5"/>
                      </a:cubicBezTo>
                      <a:cubicBezTo>
                        <a:pt x="45" y="5"/>
                        <a:pt x="45" y="5"/>
                        <a:pt x="45" y="5"/>
                      </a:cubicBezTo>
                      <a:cubicBezTo>
                        <a:pt x="47" y="5"/>
                        <a:pt x="48" y="4"/>
                        <a:pt x="48" y="2"/>
                      </a:cubicBezTo>
                      <a:cubicBezTo>
                        <a:pt x="48" y="1"/>
                        <a:pt x="47" y="0"/>
                        <a:pt x="45" y="0"/>
                      </a:cubicBezTo>
                      <a:close/>
                    </a:path>
                  </a:pathLst>
                </a:custGeom>
                <a:solidFill>
                  <a:schemeClr val="bg1">
                    <a:alpha val="44000"/>
                  </a:schemeClr>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135">
                    <a:latin typeface="思源黑体 CN Medium" panose="020B0600000000000000" charset="-122"/>
                    <a:ea typeface="思源黑体 CN Medium" panose="020B0600000000000000" charset="-122"/>
                  </a:endParaRPr>
                </a:p>
              </p:txBody>
            </p:sp>
            <p:sp>
              <p:nvSpPr>
                <p:cNvPr id="256" name="iSḻiďé"/>
                <p:cNvSpPr/>
                <p:nvPr/>
              </p:nvSpPr>
              <p:spPr bwMode="auto">
                <a:xfrm>
                  <a:off x="1959547" y="1858075"/>
                  <a:ext cx="877888" cy="1490663"/>
                </a:xfrm>
                <a:custGeom>
                  <a:avLst/>
                  <a:gdLst>
                    <a:gd name="T0" fmla="*/ 74 w 78"/>
                    <a:gd name="T1" fmla="*/ 30 h 132"/>
                    <a:gd name="T2" fmla="*/ 46 w 78"/>
                    <a:gd name="T3" fmla="*/ 3 h 132"/>
                    <a:gd name="T4" fmla="*/ 39 w 78"/>
                    <a:gd name="T5" fmla="*/ 0 h 132"/>
                    <a:gd name="T6" fmla="*/ 32 w 78"/>
                    <a:gd name="T7" fmla="*/ 3 h 132"/>
                    <a:gd name="T8" fmla="*/ 4 w 78"/>
                    <a:gd name="T9" fmla="*/ 30 h 132"/>
                    <a:gd name="T10" fmla="*/ 4 w 78"/>
                    <a:gd name="T11" fmla="*/ 45 h 132"/>
                    <a:gd name="T12" fmla="*/ 19 w 78"/>
                    <a:gd name="T13" fmla="*/ 45 h 132"/>
                    <a:gd name="T14" fmla="*/ 29 w 78"/>
                    <a:gd name="T15" fmla="*/ 34 h 132"/>
                    <a:gd name="T16" fmla="*/ 29 w 78"/>
                    <a:gd name="T17" fmla="*/ 121 h 132"/>
                    <a:gd name="T18" fmla="*/ 39 w 78"/>
                    <a:gd name="T19" fmla="*/ 132 h 132"/>
                    <a:gd name="T20" fmla="*/ 49 w 78"/>
                    <a:gd name="T21" fmla="*/ 121 h 132"/>
                    <a:gd name="T22" fmla="*/ 49 w 78"/>
                    <a:gd name="T23" fmla="*/ 34 h 132"/>
                    <a:gd name="T24" fmla="*/ 60 w 78"/>
                    <a:gd name="T25" fmla="*/ 45 h 132"/>
                    <a:gd name="T26" fmla="*/ 74 w 78"/>
                    <a:gd name="T27" fmla="*/ 45 h 132"/>
                    <a:gd name="T28" fmla="*/ 74 w 78"/>
                    <a:gd name="T29" fmla="*/ 3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132">
                      <a:moveTo>
                        <a:pt x="74" y="30"/>
                      </a:moveTo>
                      <a:cubicBezTo>
                        <a:pt x="46" y="3"/>
                        <a:pt x="46" y="3"/>
                        <a:pt x="46" y="3"/>
                      </a:cubicBezTo>
                      <a:cubicBezTo>
                        <a:pt x="44" y="1"/>
                        <a:pt x="42" y="0"/>
                        <a:pt x="39" y="0"/>
                      </a:cubicBezTo>
                      <a:cubicBezTo>
                        <a:pt x="37" y="0"/>
                        <a:pt x="34" y="1"/>
                        <a:pt x="32" y="3"/>
                      </a:cubicBezTo>
                      <a:cubicBezTo>
                        <a:pt x="4" y="30"/>
                        <a:pt x="4" y="30"/>
                        <a:pt x="4" y="30"/>
                      </a:cubicBezTo>
                      <a:cubicBezTo>
                        <a:pt x="0" y="34"/>
                        <a:pt x="0" y="41"/>
                        <a:pt x="4" y="45"/>
                      </a:cubicBezTo>
                      <a:cubicBezTo>
                        <a:pt x="8" y="49"/>
                        <a:pt x="15" y="49"/>
                        <a:pt x="19" y="45"/>
                      </a:cubicBezTo>
                      <a:cubicBezTo>
                        <a:pt x="29" y="34"/>
                        <a:pt x="29" y="34"/>
                        <a:pt x="29" y="34"/>
                      </a:cubicBezTo>
                      <a:cubicBezTo>
                        <a:pt x="29" y="121"/>
                        <a:pt x="29" y="121"/>
                        <a:pt x="29" y="121"/>
                      </a:cubicBezTo>
                      <a:cubicBezTo>
                        <a:pt x="29" y="127"/>
                        <a:pt x="34" y="132"/>
                        <a:pt x="39" y="132"/>
                      </a:cubicBezTo>
                      <a:cubicBezTo>
                        <a:pt x="45" y="132"/>
                        <a:pt x="49" y="127"/>
                        <a:pt x="49" y="121"/>
                      </a:cubicBezTo>
                      <a:cubicBezTo>
                        <a:pt x="49" y="34"/>
                        <a:pt x="49" y="34"/>
                        <a:pt x="49" y="34"/>
                      </a:cubicBezTo>
                      <a:cubicBezTo>
                        <a:pt x="60" y="45"/>
                        <a:pt x="60" y="45"/>
                        <a:pt x="60" y="45"/>
                      </a:cubicBezTo>
                      <a:cubicBezTo>
                        <a:pt x="64" y="49"/>
                        <a:pt x="70" y="49"/>
                        <a:pt x="74" y="45"/>
                      </a:cubicBezTo>
                      <a:cubicBezTo>
                        <a:pt x="78" y="41"/>
                        <a:pt x="78" y="34"/>
                        <a:pt x="74" y="30"/>
                      </a:cubicBezTo>
                      <a:close/>
                    </a:path>
                  </a:pathLst>
                </a:custGeom>
                <a:solidFill>
                  <a:schemeClr val="accent1"/>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135">
                    <a:latin typeface="思源黑体 CN Medium" panose="020B0600000000000000" charset="-122"/>
                    <a:ea typeface="思源黑体 CN Medium" panose="020B0600000000000000" charset="-122"/>
                  </a:endParaRPr>
                </a:p>
              </p:txBody>
            </p:sp>
          </p:grpSp>
          <p:grpSp>
            <p:nvGrpSpPr>
              <p:cNvPr id="250" name="íṡļîde"/>
              <p:cNvGrpSpPr/>
              <p:nvPr/>
            </p:nvGrpSpPr>
            <p:grpSpPr>
              <a:xfrm rot="3559864" flipH="1" flipV="1">
                <a:off x="5622000" y="2563292"/>
                <a:ext cx="2567636" cy="3373279"/>
                <a:chOff x="1959547" y="1858075"/>
                <a:chExt cx="1487487" cy="1954213"/>
              </a:xfrm>
            </p:grpSpPr>
            <p:sp>
              <p:nvSpPr>
                <p:cNvPr id="251" name="îṣļiḋe"/>
                <p:cNvSpPr/>
                <p:nvPr/>
              </p:nvSpPr>
              <p:spPr bwMode="auto">
                <a:xfrm>
                  <a:off x="2275459" y="2637538"/>
                  <a:ext cx="1171575" cy="1174750"/>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81 h 104"/>
                    <a:gd name="T12" fmla="*/ 23 w 104"/>
                    <a:gd name="T13" fmla="*/ 52 h 104"/>
                    <a:gd name="T14" fmla="*/ 52 w 104"/>
                    <a:gd name="T15" fmla="*/ 23 h 104"/>
                    <a:gd name="T16" fmla="*/ 81 w 104"/>
                    <a:gd name="T17" fmla="*/ 52 h 104"/>
                    <a:gd name="T18" fmla="*/ 52 w 104"/>
                    <a:gd name="T19" fmla="*/ 8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3" y="0"/>
                        <a:pt x="0" y="23"/>
                        <a:pt x="0" y="52"/>
                      </a:cubicBezTo>
                      <a:cubicBezTo>
                        <a:pt x="0" y="81"/>
                        <a:pt x="23" y="104"/>
                        <a:pt x="52" y="104"/>
                      </a:cubicBezTo>
                      <a:cubicBezTo>
                        <a:pt x="81" y="104"/>
                        <a:pt x="104" y="81"/>
                        <a:pt x="104" y="52"/>
                      </a:cubicBezTo>
                      <a:cubicBezTo>
                        <a:pt x="104" y="23"/>
                        <a:pt x="81" y="0"/>
                        <a:pt x="52" y="0"/>
                      </a:cubicBezTo>
                      <a:close/>
                      <a:moveTo>
                        <a:pt x="52" y="81"/>
                      </a:moveTo>
                      <a:cubicBezTo>
                        <a:pt x="36" y="81"/>
                        <a:pt x="23" y="68"/>
                        <a:pt x="23" y="52"/>
                      </a:cubicBezTo>
                      <a:cubicBezTo>
                        <a:pt x="23" y="36"/>
                        <a:pt x="36" y="23"/>
                        <a:pt x="52" y="23"/>
                      </a:cubicBezTo>
                      <a:cubicBezTo>
                        <a:pt x="68" y="23"/>
                        <a:pt x="81" y="36"/>
                        <a:pt x="81" y="52"/>
                      </a:cubicBezTo>
                      <a:cubicBezTo>
                        <a:pt x="81" y="68"/>
                        <a:pt x="68" y="81"/>
                        <a:pt x="52" y="81"/>
                      </a:cubicBezTo>
                      <a:close/>
                    </a:path>
                  </a:pathLst>
                </a:custGeom>
                <a:solidFill>
                  <a:schemeClr val="accent2"/>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135">
                    <a:latin typeface="思源黑体 CN Medium" panose="020B0600000000000000" charset="-122"/>
                    <a:ea typeface="思源黑体 CN Medium" panose="020B0600000000000000" charset="-122"/>
                  </a:endParaRPr>
                </a:p>
              </p:txBody>
            </p:sp>
            <p:sp>
              <p:nvSpPr>
                <p:cNvPr id="252" name="iṩļíďé"/>
                <p:cNvSpPr/>
                <p:nvPr/>
              </p:nvSpPr>
              <p:spPr bwMode="auto">
                <a:xfrm>
                  <a:off x="2388172" y="2739138"/>
                  <a:ext cx="539750" cy="439738"/>
                </a:xfrm>
                <a:custGeom>
                  <a:avLst/>
                  <a:gdLst>
                    <a:gd name="T0" fmla="*/ 45 w 48"/>
                    <a:gd name="T1" fmla="*/ 0 h 39"/>
                    <a:gd name="T2" fmla="*/ 45 w 48"/>
                    <a:gd name="T3" fmla="*/ 0 h 39"/>
                    <a:gd name="T4" fmla="*/ 42 w 48"/>
                    <a:gd name="T5" fmla="*/ 0 h 39"/>
                    <a:gd name="T6" fmla="*/ 0 w 48"/>
                    <a:gd name="T7" fmla="*/ 39 h 39"/>
                    <a:gd name="T8" fmla="*/ 4 w 48"/>
                    <a:gd name="T9" fmla="*/ 39 h 39"/>
                    <a:gd name="T10" fmla="*/ 42 w 48"/>
                    <a:gd name="T11" fmla="*/ 5 h 39"/>
                    <a:gd name="T12" fmla="*/ 45 w 48"/>
                    <a:gd name="T13" fmla="*/ 5 h 39"/>
                    <a:gd name="T14" fmla="*/ 45 w 48"/>
                    <a:gd name="T15" fmla="*/ 5 h 39"/>
                    <a:gd name="T16" fmla="*/ 48 w 48"/>
                    <a:gd name="T17" fmla="*/ 2 h 39"/>
                    <a:gd name="T18" fmla="*/ 45 w 48"/>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39">
                      <a:moveTo>
                        <a:pt x="45" y="0"/>
                      </a:moveTo>
                      <a:cubicBezTo>
                        <a:pt x="45" y="0"/>
                        <a:pt x="45" y="0"/>
                        <a:pt x="45" y="0"/>
                      </a:cubicBezTo>
                      <a:cubicBezTo>
                        <a:pt x="44" y="0"/>
                        <a:pt x="43" y="0"/>
                        <a:pt x="42" y="0"/>
                      </a:cubicBezTo>
                      <a:cubicBezTo>
                        <a:pt x="20" y="0"/>
                        <a:pt x="2" y="17"/>
                        <a:pt x="0" y="39"/>
                      </a:cubicBezTo>
                      <a:cubicBezTo>
                        <a:pt x="4" y="39"/>
                        <a:pt x="4" y="39"/>
                        <a:pt x="4" y="39"/>
                      </a:cubicBezTo>
                      <a:cubicBezTo>
                        <a:pt x="6" y="20"/>
                        <a:pt x="22" y="5"/>
                        <a:pt x="42" y="5"/>
                      </a:cubicBezTo>
                      <a:cubicBezTo>
                        <a:pt x="43" y="5"/>
                        <a:pt x="44" y="5"/>
                        <a:pt x="45" y="5"/>
                      </a:cubicBezTo>
                      <a:cubicBezTo>
                        <a:pt x="45" y="5"/>
                        <a:pt x="45" y="5"/>
                        <a:pt x="45" y="5"/>
                      </a:cubicBezTo>
                      <a:cubicBezTo>
                        <a:pt x="47" y="5"/>
                        <a:pt x="48" y="4"/>
                        <a:pt x="48" y="2"/>
                      </a:cubicBezTo>
                      <a:cubicBezTo>
                        <a:pt x="48" y="1"/>
                        <a:pt x="47" y="0"/>
                        <a:pt x="45" y="0"/>
                      </a:cubicBezTo>
                      <a:close/>
                    </a:path>
                  </a:pathLst>
                </a:custGeom>
                <a:solidFill>
                  <a:schemeClr val="bg1">
                    <a:alpha val="44000"/>
                  </a:schemeClr>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135">
                    <a:latin typeface="思源黑体 CN Medium" panose="020B0600000000000000" charset="-122"/>
                    <a:ea typeface="思源黑体 CN Medium" panose="020B0600000000000000" charset="-122"/>
                  </a:endParaRPr>
                </a:p>
              </p:txBody>
            </p:sp>
            <p:sp>
              <p:nvSpPr>
                <p:cNvPr id="253" name="iŝḻîdé"/>
                <p:cNvSpPr/>
                <p:nvPr/>
              </p:nvSpPr>
              <p:spPr bwMode="auto">
                <a:xfrm>
                  <a:off x="1959547" y="1858075"/>
                  <a:ext cx="877888" cy="1490663"/>
                </a:xfrm>
                <a:custGeom>
                  <a:avLst/>
                  <a:gdLst>
                    <a:gd name="T0" fmla="*/ 74 w 78"/>
                    <a:gd name="T1" fmla="*/ 30 h 132"/>
                    <a:gd name="T2" fmla="*/ 46 w 78"/>
                    <a:gd name="T3" fmla="*/ 3 h 132"/>
                    <a:gd name="T4" fmla="*/ 39 w 78"/>
                    <a:gd name="T5" fmla="*/ 0 h 132"/>
                    <a:gd name="T6" fmla="*/ 32 w 78"/>
                    <a:gd name="T7" fmla="*/ 3 h 132"/>
                    <a:gd name="T8" fmla="*/ 4 w 78"/>
                    <a:gd name="T9" fmla="*/ 30 h 132"/>
                    <a:gd name="T10" fmla="*/ 4 w 78"/>
                    <a:gd name="T11" fmla="*/ 45 h 132"/>
                    <a:gd name="T12" fmla="*/ 19 w 78"/>
                    <a:gd name="T13" fmla="*/ 45 h 132"/>
                    <a:gd name="T14" fmla="*/ 29 w 78"/>
                    <a:gd name="T15" fmla="*/ 34 h 132"/>
                    <a:gd name="T16" fmla="*/ 29 w 78"/>
                    <a:gd name="T17" fmla="*/ 121 h 132"/>
                    <a:gd name="T18" fmla="*/ 39 w 78"/>
                    <a:gd name="T19" fmla="*/ 132 h 132"/>
                    <a:gd name="T20" fmla="*/ 49 w 78"/>
                    <a:gd name="T21" fmla="*/ 121 h 132"/>
                    <a:gd name="T22" fmla="*/ 49 w 78"/>
                    <a:gd name="T23" fmla="*/ 34 h 132"/>
                    <a:gd name="T24" fmla="*/ 60 w 78"/>
                    <a:gd name="T25" fmla="*/ 45 h 132"/>
                    <a:gd name="T26" fmla="*/ 74 w 78"/>
                    <a:gd name="T27" fmla="*/ 45 h 132"/>
                    <a:gd name="T28" fmla="*/ 74 w 78"/>
                    <a:gd name="T29" fmla="*/ 3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132">
                      <a:moveTo>
                        <a:pt x="74" y="30"/>
                      </a:moveTo>
                      <a:cubicBezTo>
                        <a:pt x="46" y="3"/>
                        <a:pt x="46" y="3"/>
                        <a:pt x="46" y="3"/>
                      </a:cubicBezTo>
                      <a:cubicBezTo>
                        <a:pt x="44" y="1"/>
                        <a:pt x="42" y="0"/>
                        <a:pt x="39" y="0"/>
                      </a:cubicBezTo>
                      <a:cubicBezTo>
                        <a:pt x="37" y="0"/>
                        <a:pt x="34" y="1"/>
                        <a:pt x="32" y="3"/>
                      </a:cubicBezTo>
                      <a:cubicBezTo>
                        <a:pt x="4" y="30"/>
                        <a:pt x="4" y="30"/>
                        <a:pt x="4" y="30"/>
                      </a:cubicBezTo>
                      <a:cubicBezTo>
                        <a:pt x="0" y="34"/>
                        <a:pt x="0" y="41"/>
                        <a:pt x="4" y="45"/>
                      </a:cubicBezTo>
                      <a:cubicBezTo>
                        <a:pt x="8" y="49"/>
                        <a:pt x="15" y="49"/>
                        <a:pt x="19" y="45"/>
                      </a:cubicBezTo>
                      <a:cubicBezTo>
                        <a:pt x="29" y="34"/>
                        <a:pt x="29" y="34"/>
                        <a:pt x="29" y="34"/>
                      </a:cubicBezTo>
                      <a:cubicBezTo>
                        <a:pt x="29" y="121"/>
                        <a:pt x="29" y="121"/>
                        <a:pt x="29" y="121"/>
                      </a:cubicBezTo>
                      <a:cubicBezTo>
                        <a:pt x="29" y="127"/>
                        <a:pt x="34" y="132"/>
                        <a:pt x="39" y="132"/>
                      </a:cubicBezTo>
                      <a:cubicBezTo>
                        <a:pt x="45" y="132"/>
                        <a:pt x="49" y="127"/>
                        <a:pt x="49" y="121"/>
                      </a:cubicBezTo>
                      <a:cubicBezTo>
                        <a:pt x="49" y="34"/>
                        <a:pt x="49" y="34"/>
                        <a:pt x="49" y="34"/>
                      </a:cubicBezTo>
                      <a:cubicBezTo>
                        <a:pt x="60" y="45"/>
                        <a:pt x="60" y="45"/>
                        <a:pt x="60" y="45"/>
                      </a:cubicBezTo>
                      <a:cubicBezTo>
                        <a:pt x="64" y="49"/>
                        <a:pt x="70" y="49"/>
                        <a:pt x="74" y="45"/>
                      </a:cubicBezTo>
                      <a:cubicBezTo>
                        <a:pt x="78" y="41"/>
                        <a:pt x="78" y="34"/>
                        <a:pt x="74" y="30"/>
                      </a:cubicBezTo>
                      <a:close/>
                    </a:path>
                  </a:pathLst>
                </a:custGeom>
                <a:solidFill>
                  <a:schemeClr val="accent2"/>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135">
                    <a:latin typeface="思源黑体 CN Medium" panose="020B0600000000000000" charset="-122"/>
                    <a:ea typeface="思源黑体 CN Medium" panose="020B0600000000000000" charset="-122"/>
                  </a:endParaRPr>
                </a:p>
              </p:txBody>
            </p:sp>
          </p:grpSp>
        </p:grpSp>
        <p:sp>
          <p:nvSpPr>
            <p:cNvPr id="238" name="ïSľîḓé"/>
            <p:cNvSpPr txBox="1"/>
            <p:nvPr/>
          </p:nvSpPr>
          <p:spPr>
            <a:xfrm>
              <a:off x="717870" y="795646"/>
              <a:ext cx="10927906" cy="1581091"/>
            </a:xfrm>
            <a:prstGeom prst="rect">
              <a:avLst/>
            </a:prstGeom>
            <a:noFill/>
            <a:ln>
              <a:noFill/>
            </a:ln>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10000"/>
                </a:lnSpc>
              </a:pPr>
              <a:r>
                <a:rPr lang="zh-CN" altLang="en-US" sz="2800" b="1" spc="300" dirty="0">
                  <a:solidFill>
                    <a:schemeClr val="tx1"/>
                  </a:solidFill>
                  <a:latin typeface="华文隶书" panose="02010800040101010101" charset="-122"/>
                  <a:ea typeface="华文隶书" panose="02010800040101010101" charset="-122"/>
                  <a:cs typeface="+mn-ea"/>
                  <a:sym typeface="+mn-lt"/>
                </a:rPr>
                <a:t>（六）知识产权的基本属性与特征：</a:t>
              </a:r>
            </a:p>
            <a:p>
              <a:pPr algn="l">
                <a:lnSpc>
                  <a:spcPct val="110000"/>
                </a:lnSpc>
              </a:pPr>
              <a:r>
                <a:rPr lang="zh-CN" altLang="en-US" sz="2000" spc="300" dirty="0">
                  <a:solidFill>
                    <a:srgbClr val="0070C0"/>
                  </a:solidFill>
                  <a:latin typeface="黑体" panose="02010609060101010101" charset="-122"/>
                  <a:ea typeface="黑体" panose="02010609060101010101" charset="-122"/>
                  <a:cs typeface="+mn-ea"/>
                  <a:sym typeface="+mn-lt"/>
                </a:rPr>
                <a:t>私权属性：知识产权是一种与公权利相对应的私权利，是私权主体（包括自然人、法人和非法人组织）依法所享有的民事权利；</a:t>
              </a:r>
            </a:p>
            <a:p>
              <a:pPr algn="l">
                <a:lnSpc>
                  <a:spcPct val="110000"/>
                </a:lnSpc>
              </a:pPr>
              <a:r>
                <a:rPr lang="zh-CN" altLang="en-US" sz="2000" spc="300" dirty="0">
                  <a:solidFill>
                    <a:srgbClr val="0070C0"/>
                  </a:solidFill>
                  <a:latin typeface="黑体" panose="02010609060101010101" charset="-122"/>
                  <a:ea typeface="黑体" panose="02010609060101010101" charset="-122"/>
                  <a:cs typeface="+mn-ea"/>
                  <a:sym typeface="+mn-lt"/>
                </a:rPr>
                <a:t>财产属性：知识产权是一种财产权，可通过许可、转让等方式实现一定的经济价值。</a:t>
              </a:r>
            </a:p>
          </p:txBody>
        </p:sp>
        <p:grpSp>
          <p:nvGrpSpPr>
            <p:cNvPr id="239" name="íṧļîḑe"/>
            <p:cNvGrpSpPr/>
            <p:nvPr/>
          </p:nvGrpSpPr>
          <p:grpSpPr>
            <a:xfrm>
              <a:off x="669609" y="2630871"/>
              <a:ext cx="4064388" cy="2312338"/>
              <a:chOff x="669609" y="2423472"/>
              <a:chExt cx="4064388" cy="2312338"/>
            </a:xfrm>
          </p:grpSpPr>
          <p:cxnSp>
            <p:nvCxnSpPr>
              <p:cNvPr id="245" name="直接连接符 244"/>
              <p:cNvCxnSpPr/>
              <p:nvPr/>
            </p:nvCxnSpPr>
            <p:spPr>
              <a:xfrm flipH="1">
                <a:off x="669926" y="2771883"/>
                <a:ext cx="300284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46" name="íŝḻîďé"/>
              <p:cNvSpPr txBox="1"/>
              <p:nvPr/>
            </p:nvSpPr>
            <p:spPr>
              <a:xfrm>
                <a:off x="669609" y="2423472"/>
                <a:ext cx="3001260" cy="392512"/>
              </a:xfrm>
              <a:prstGeom prst="rect">
                <a:avLst/>
              </a:prstGeom>
              <a:noFill/>
              <a:ln>
                <a:noFill/>
              </a:ln>
            </p:spPr>
            <p:txBody>
              <a:bodyPr wrap="none" lIns="91440" tIns="45720" rIns="91440" bIns="4572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r>
                  <a:rPr lang="zh-CN" altLang="en-US" sz="2135" dirty="0">
                    <a:solidFill>
                      <a:srgbClr val="00B050"/>
                    </a:solidFill>
                    <a:latin typeface="思源黑体 CN Medium" panose="020B0600000000000000" charset="-122"/>
                    <a:ea typeface="思源黑体 CN Medium" panose="020B0600000000000000" charset="-122"/>
                    <a:cs typeface="思源黑体 CN Medium" panose="020B0600000000000000" charset="-122"/>
                  </a:rPr>
                  <a:t>专有性</a:t>
                </a:r>
              </a:p>
            </p:txBody>
          </p:sp>
          <p:sp>
            <p:nvSpPr>
              <p:cNvPr id="247" name="íṡḻíḋe"/>
              <p:cNvSpPr txBox="1"/>
              <p:nvPr/>
            </p:nvSpPr>
            <p:spPr>
              <a:xfrm>
                <a:off x="717552" y="2887728"/>
                <a:ext cx="4016445" cy="1848082"/>
              </a:xfrm>
              <a:prstGeom prst="rect">
                <a:avLst/>
              </a:prstGeom>
              <a:noFill/>
              <a:ln>
                <a:noFill/>
              </a:ln>
            </p:spPr>
            <p:txBody>
              <a:bodyPr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2000" b="1" spc="300" dirty="0">
                    <a:solidFill>
                      <a:schemeClr val="tx1">
                        <a:lumMod val="75000"/>
                        <a:lumOff val="25000"/>
                      </a:schemeClr>
                    </a:solidFill>
                    <a:latin typeface="仿宋" panose="02010609060101010101" charset="-122"/>
                    <a:ea typeface="仿宋" panose="02010609060101010101" charset="-122"/>
                    <a:cs typeface="+mn-ea"/>
                    <a:sym typeface="+mn-lt"/>
                  </a:rPr>
                  <a:t>对于一项智力成果，国家所授予的某一类型知识产权应是唯一的，不能再对同一智力成果授予他人同一类型的知识产权。</a:t>
                </a:r>
              </a:p>
            </p:txBody>
          </p:sp>
        </p:grpSp>
        <p:grpSp>
          <p:nvGrpSpPr>
            <p:cNvPr id="240" name="í$ḷïde"/>
            <p:cNvGrpSpPr/>
            <p:nvPr/>
          </p:nvGrpSpPr>
          <p:grpSpPr>
            <a:xfrm>
              <a:off x="669926" y="5106724"/>
              <a:ext cx="3933894" cy="1681809"/>
              <a:chOff x="669926" y="2689273"/>
              <a:chExt cx="3933894" cy="1681809"/>
            </a:xfrm>
          </p:grpSpPr>
          <p:cxnSp>
            <p:nvCxnSpPr>
              <p:cNvPr id="241" name="直接连接符 240"/>
              <p:cNvCxnSpPr/>
              <p:nvPr/>
            </p:nvCxnSpPr>
            <p:spPr>
              <a:xfrm flipH="1">
                <a:off x="669926" y="3104431"/>
                <a:ext cx="300284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42" name="íṣḻïdê"/>
              <p:cNvSpPr txBox="1"/>
              <p:nvPr/>
            </p:nvSpPr>
            <p:spPr>
              <a:xfrm>
                <a:off x="671514" y="2689273"/>
                <a:ext cx="3001260" cy="392512"/>
              </a:xfrm>
              <a:prstGeom prst="rect">
                <a:avLst/>
              </a:prstGeom>
              <a:noFill/>
              <a:ln>
                <a:noFill/>
              </a:ln>
            </p:spPr>
            <p:txBody>
              <a:bodyPr wrap="none" lIns="91440" tIns="45720" rIns="91440" bIns="4572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r>
                  <a:rPr lang="zh-CN" altLang="en-US" sz="2135" dirty="0">
                    <a:solidFill>
                      <a:srgbClr val="00B050"/>
                    </a:solidFill>
                    <a:latin typeface="思源黑体 CN Medium" panose="020B0600000000000000" charset="-122"/>
                    <a:ea typeface="思源黑体 CN Medium" panose="020B0600000000000000" charset="-122"/>
                    <a:cs typeface="思源黑体 CN Medium" panose="020B0600000000000000" charset="-122"/>
                  </a:rPr>
                  <a:t>时间性</a:t>
                </a:r>
              </a:p>
            </p:txBody>
          </p:sp>
          <p:sp>
            <p:nvSpPr>
              <p:cNvPr id="243" name="îşliḓe"/>
              <p:cNvSpPr txBox="1"/>
              <p:nvPr/>
            </p:nvSpPr>
            <p:spPr>
              <a:xfrm>
                <a:off x="671831" y="3081417"/>
                <a:ext cx="3931989" cy="1289665"/>
              </a:xfrm>
              <a:prstGeom prst="rect">
                <a:avLst/>
              </a:prstGeom>
              <a:noFill/>
              <a:ln>
                <a:noFill/>
              </a:ln>
            </p:spPr>
            <p:txBody>
              <a:bodyPr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000" b="1" spc="300" dirty="0">
                    <a:solidFill>
                      <a:schemeClr val="tx1">
                        <a:lumMod val="75000"/>
                        <a:lumOff val="25000"/>
                      </a:schemeClr>
                    </a:solidFill>
                    <a:latin typeface="仿宋" panose="02010609060101010101" charset="-122"/>
                    <a:ea typeface="仿宋" panose="02010609060101010101" charset="-122"/>
                    <a:cs typeface="+mn-ea"/>
                    <a:sym typeface="+mn-lt"/>
                  </a:rPr>
                  <a:t>知识产权只能在法律所规定的时间内受到保护。</a:t>
                </a:r>
              </a:p>
            </p:txBody>
          </p:sp>
        </p:grpSp>
      </p:grpSp>
      <p:sp>
        <p:nvSpPr>
          <p:cNvPr id="2" name="灯片编号占位符 1"/>
          <p:cNvSpPr>
            <a:spLocks noGrp="1"/>
          </p:cNvSpPr>
          <p:nvPr>
            <p:ph type="sldNum" sz="quarter" idx="12"/>
          </p:nvPr>
        </p:nvSpPr>
        <p:spPr/>
        <p:txBody>
          <a:bodyPr/>
          <a:lstStyle/>
          <a:p>
            <a:fld id="{15FB272F-3DAB-40AA-94C0-D1791CFBCDC2}" type="slidenum">
              <a:rPr lang="zh-CN" altLang="en-US" smtClean="0"/>
              <a:t>13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669925" y="188913"/>
            <a:ext cx="9998075" cy="725488"/>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t>（二）外观设计专利申请需要提交的文件</a:t>
            </a:r>
          </a:p>
        </p:txBody>
      </p:sp>
      <p:sp>
        <p:nvSpPr>
          <p:cNvPr id="109571" name="Rectangle 3"/>
          <p:cNvSpPr>
            <a:spLocks noGrp="1"/>
          </p:cNvSpPr>
          <p:nvPr>
            <p:ph idx="1"/>
          </p:nvPr>
        </p:nvSpPr>
        <p:spPr>
          <a:xfrm>
            <a:off x="838200" y="1341438"/>
            <a:ext cx="10515600" cy="5060950"/>
          </a:xfrm>
        </p:spPr>
        <p:txBody>
          <a:bodyPr vert="horz" wrap="square" lIns="91440" tIns="45720" rIns="91440" bIns="45720" anchor="t"/>
          <a:lstStyle/>
          <a:p>
            <a:pPr marL="812800" indent="-812800" eaLnBrk="1" hangingPunct="1"/>
            <a:r>
              <a:rPr lang="zh-CN" altLang="en-US" dirty="0">
                <a:highlight>
                  <a:srgbClr val="FFFF00"/>
                </a:highlight>
              </a:rPr>
              <a:t>专利法第</a:t>
            </a:r>
            <a:r>
              <a:rPr lang="en-US" altLang="zh-CN" dirty="0">
                <a:highlight>
                  <a:srgbClr val="FFFF00"/>
                </a:highlight>
              </a:rPr>
              <a:t>27</a:t>
            </a:r>
            <a:r>
              <a:rPr lang="zh-CN" altLang="en-US" dirty="0">
                <a:highlight>
                  <a:srgbClr val="FFFF00"/>
                </a:highlight>
              </a:rPr>
              <a:t>条：</a:t>
            </a:r>
          </a:p>
          <a:p>
            <a:pPr marL="812800" indent="-812800" eaLnBrk="1" hangingPunct="1"/>
            <a:r>
              <a:rPr lang="zh-CN" altLang="en-US" sz="4400" b="1" dirty="0">
                <a:latin typeface="华文楷体" panose="02010600040101010101" pitchFamily="2" charset="-122"/>
                <a:ea typeface="华文楷体" panose="02010600040101010101" pitchFamily="2" charset="-122"/>
              </a:rPr>
              <a:t>申请外观设计专利的，应当提交请求书、该外观设计的图片或者照片以及对该外观设计的简要说明等文件。</a:t>
            </a:r>
          </a:p>
          <a:p>
            <a:pPr marL="812800" indent="-812800" eaLnBrk="1" hangingPunct="1"/>
            <a:r>
              <a:rPr lang="zh-CN" altLang="en-US" sz="4400" b="1" dirty="0">
                <a:latin typeface="华文楷体" panose="02010600040101010101" pitchFamily="2" charset="-122"/>
                <a:ea typeface="华文楷体" panose="02010600040101010101" pitchFamily="2" charset="-122"/>
              </a:rPr>
              <a:t>申请人提交的有关图片或者照片应当清楚地显示要求专利保护的产品的外观设计。</a:t>
            </a:r>
          </a:p>
        </p:txBody>
      </p:sp>
      <p:sp>
        <p:nvSpPr>
          <p:cNvPr id="109572"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130</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109573" name="灯片编号占位符 5"/>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130</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外观设计专利申请需要提交的文件</a:t>
            </a:r>
          </a:p>
        </p:txBody>
      </p:sp>
      <p:sp>
        <p:nvSpPr>
          <p:cNvPr id="110595"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dirty="0">
                <a:highlight>
                  <a:srgbClr val="FFFF00"/>
                </a:highlight>
              </a:rPr>
              <a:t>专利法实施第二十八条 </a:t>
            </a:r>
            <a:endParaRPr lang="en-US" altLang="zh-CN" dirty="0">
              <a:highlight>
                <a:srgbClr val="FFFF00"/>
              </a:highlight>
            </a:endParaRPr>
          </a:p>
          <a:p>
            <a:pPr eaLnBrk="1" hangingPunct="1"/>
            <a:r>
              <a:rPr lang="zh-CN" altLang="en-US" b="1" dirty="0">
                <a:latin typeface="华文楷体" panose="02010600040101010101" pitchFamily="2" charset="-122"/>
                <a:ea typeface="华文楷体" panose="02010600040101010101" pitchFamily="2" charset="-122"/>
              </a:rPr>
              <a:t>外观设计的简要说明应当写明外观设计产品的名称、用途，外观设计的设计要点，并指定一幅最能表明设计要点的图片或者照片。省略视图或者请求保护色彩的，应当在简要说明中写明。 </a:t>
            </a:r>
          </a:p>
          <a:p>
            <a:pPr eaLnBrk="1" hangingPunct="1"/>
            <a:r>
              <a:rPr lang="zh-CN" altLang="en-US" b="1" dirty="0">
                <a:latin typeface="华文楷体" panose="02010600040101010101" pitchFamily="2" charset="-122"/>
                <a:ea typeface="华文楷体" panose="02010600040101010101" pitchFamily="2" charset="-122"/>
              </a:rPr>
              <a:t>　　对同一产品的多项相似外观设计提出一件外观设计专利申请的，应当在简要说明中指定其中一项作为基本设计。 </a:t>
            </a:r>
          </a:p>
          <a:p>
            <a:pPr eaLnBrk="1" hangingPunct="1"/>
            <a:r>
              <a:rPr lang="zh-CN" altLang="en-US" b="1" dirty="0">
                <a:latin typeface="华文楷体" panose="02010600040101010101" pitchFamily="2" charset="-122"/>
                <a:ea typeface="华文楷体" panose="02010600040101010101" pitchFamily="2" charset="-122"/>
              </a:rPr>
              <a:t>　　简要说明不得使用商业性宣传用语，也不能用来说明产品的性能。</a:t>
            </a:r>
          </a:p>
        </p:txBody>
      </p:sp>
      <p:sp>
        <p:nvSpPr>
          <p:cNvPr id="110596"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131</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110597" name="灯片编号占位符 5"/>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131</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p:cNvSpPr>
          <p:nvPr>
            <p:ph type="title"/>
          </p:nvPr>
        </p:nvSpPr>
        <p:spPr>
          <a:xfrm>
            <a:off x="814388" y="0"/>
            <a:ext cx="10539412" cy="1020763"/>
          </a:xfrm>
        </p:spPr>
        <p:txBody>
          <a:bodyPr vert="horz" wrap="square" lIns="91440" tIns="45720" rIns="91440" bIns="45720" anchor="b"/>
          <a:lstStyle/>
          <a:p>
            <a:pPr eaLnBrk="1" hangingPunct="1"/>
            <a:r>
              <a:rPr lang="zh-CN" altLang="en-US" kern="1200" dirty="0">
                <a:solidFill>
                  <a:srgbClr val="FFC000"/>
                </a:solidFill>
                <a:latin typeface="+mj-lt"/>
                <a:ea typeface="+mj-ea"/>
                <a:cs typeface="+mj-cs"/>
              </a:rPr>
              <a:t>（四）发明专利申请的审查</a:t>
            </a:r>
          </a:p>
        </p:txBody>
      </p:sp>
      <p:sp>
        <p:nvSpPr>
          <p:cNvPr id="117763" name="Rectangle 3"/>
          <p:cNvSpPr>
            <a:spLocks noGrp="1"/>
          </p:cNvSpPr>
          <p:nvPr>
            <p:ph idx="1"/>
          </p:nvPr>
        </p:nvSpPr>
        <p:spPr>
          <a:xfrm>
            <a:off x="838200" y="1341438"/>
            <a:ext cx="10515600" cy="5060950"/>
          </a:xfrm>
        </p:spPr>
        <p:txBody>
          <a:bodyPr vert="horz" wrap="square" lIns="91440" tIns="45720" rIns="91440" bIns="45720" anchor="t"/>
          <a:lstStyle/>
          <a:p>
            <a:pPr marL="609600" indent="-609600" eaLnBrk="1" hangingPunct="1"/>
            <a:r>
              <a:rPr lang="en-US" altLang="zh-CN" dirty="0"/>
              <a:t>1</a:t>
            </a:r>
            <a:r>
              <a:rPr lang="zh-CN" altLang="en-US" dirty="0"/>
              <a:t>、初步审查</a:t>
            </a:r>
          </a:p>
          <a:p>
            <a:pPr marL="609600" indent="-609600" eaLnBrk="1" hangingPunct="1"/>
            <a:r>
              <a:rPr lang="zh-CN" altLang="en-US" dirty="0"/>
              <a:t>审查的时间：受理专利申请后</a:t>
            </a:r>
          </a:p>
          <a:p>
            <a:pPr marL="609600" indent="-609600" eaLnBrk="1" hangingPunct="1"/>
            <a:r>
              <a:rPr lang="zh-CN" altLang="en-US" dirty="0"/>
              <a:t>初步审查的内容：</a:t>
            </a:r>
          </a:p>
          <a:p>
            <a:pPr marL="609600" indent="-609600" eaLnBrk="1" hangingPunct="1"/>
            <a:r>
              <a:rPr lang="zh-CN" altLang="en-US" dirty="0"/>
              <a:t>（</a:t>
            </a:r>
            <a:r>
              <a:rPr lang="en-US" altLang="zh-CN" dirty="0"/>
              <a:t>1</a:t>
            </a:r>
            <a:r>
              <a:rPr lang="zh-CN" altLang="en-US" dirty="0"/>
              <a:t>）申请文件的形式审查。</a:t>
            </a:r>
          </a:p>
          <a:p>
            <a:pPr marL="609600" indent="-609600" eaLnBrk="1" hangingPunct="1"/>
            <a:r>
              <a:rPr lang="zh-CN" altLang="en-US" dirty="0"/>
              <a:t>（</a:t>
            </a:r>
            <a:r>
              <a:rPr lang="en-US" altLang="zh-CN" dirty="0"/>
              <a:t>2</a:t>
            </a:r>
            <a:r>
              <a:rPr lang="zh-CN" altLang="en-US" dirty="0"/>
              <a:t>）申请文件的明显实质性缺陷审查。</a:t>
            </a:r>
          </a:p>
          <a:p>
            <a:pPr marL="609600" indent="-609600" eaLnBrk="1" hangingPunct="1"/>
            <a:r>
              <a:rPr lang="zh-CN" altLang="en-US" dirty="0"/>
              <a:t>（</a:t>
            </a:r>
            <a:r>
              <a:rPr lang="en-US" altLang="zh-CN" dirty="0"/>
              <a:t>3</a:t>
            </a:r>
            <a:r>
              <a:rPr lang="zh-CN" altLang="en-US" dirty="0"/>
              <a:t>）其他文件的形式审查。</a:t>
            </a:r>
          </a:p>
          <a:p>
            <a:pPr marL="609600" indent="-609600" eaLnBrk="1" hangingPunct="1"/>
            <a:r>
              <a:rPr lang="zh-CN" altLang="en-US" dirty="0"/>
              <a:t>（</a:t>
            </a:r>
            <a:r>
              <a:rPr lang="en-US" altLang="zh-CN" dirty="0"/>
              <a:t>4</a:t>
            </a:r>
            <a:r>
              <a:rPr lang="zh-CN" altLang="en-US" dirty="0"/>
              <a:t>）有关费用的审查。 </a:t>
            </a:r>
          </a:p>
        </p:txBody>
      </p:sp>
      <p:sp>
        <p:nvSpPr>
          <p:cNvPr id="117764"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132</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p:cNvSpPr>
          <p:nvPr>
            <p:ph type="title"/>
          </p:nvPr>
        </p:nvSpPr>
        <p:spPr>
          <a:xfrm>
            <a:off x="814388" y="0"/>
            <a:ext cx="10539412" cy="1020763"/>
          </a:xfrm>
        </p:spPr>
        <p:txBody>
          <a:bodyPr vert="horz" wrap="square" lIns="91440" tIns="45720" rIns="91440" bIns="45720" anchor="b"/>
          <a:lstStyle/>
          <a:p>
            <a:pPr eaLnBrk="1" hangingPunct="1"/>
            <a:r>
              <a:rPr lang="zh-CN" altLang="en-US" kern="1200" dirty="0">
                <a:solidFill>
                  <a:srgbClr val="FFC000"/>
                </a:solidFill>
                <a:latin typeface="+mj-lt"/>
                <a:ea typeface="+mj-ea"/>
                <a:cs typeface="+mj-cs"/>
              </a:rPr>
              <a:t>发明专利申请的审查</a:t>
            </a:r>
          </a:p>
        </p:txBody>
      </p:sp>
      <p:sp>
        <p:nvSpPr>
          <p:cNvPr id="118787"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en-US" altLang="zh-CN" sz="2400" dirty="0"/>
              <a:t>2</a:t>
            </a:r>
            <a:r>
              <a:rPr lang="zh-CN" altLang="en-US" sz="2400" dirty="0"/>
              <a:t>、申请的公布</a:t>
            </a:r>
          </a:p>
          <a:p>
            <a:pPr eaLnBrk="1" hangingPunct="1"/>
            <a:r>
              <a:rPr lang="zh-CN" altLang="en-US" sz="2400" dirty="0"/>
              <a:t>公布时间：申请日起满</a:t>
            </a:r>
            <a:r>
              <a:rPr lang="en-US" altLang="zh-CN" sz="2400" dirty="0"/>
              <a:t>18</a:t>
            </a:r>
            <a:r>
              <a:rPr lang="zh-CN" altLang="en-US" sz="2400" dirty="0"/>
              <a:t>个月，或申请人提出申请。</a:t>
            </a:r>
          </a:p>
          <a:p>
            <a:pPr eaLnBrk="1" hangingPunct="1"/>
            <a:r>
              <a:rPr lang="en-US" altLang="zh-CN" dirty="0"/>
              <a:t>3</a:t>
            </a:r>
            <a:r>
              <a:rPr lang="zh-CN" altLang="en-US" dirty="0"/>
              <a:t>、实质审查</a:t>
            </a:r>
          </a:p>
          <a:p>
            <a:pPr eaLnBrk="1" hangingPunct="1"/>
            <a:r>
              <a:rPr lang="zh-CN" altLang="en-US" dirty="0"/>
              <a:t>申请日起三年内申请实质审查，或专利行政部门自行实质审查。</a:t>
            </a:r>
            <a:endParaRPr lang="en-US" altLang="zh-CN" dirty="0"/>
          </a:p>
          <a:p>
            <a:pPr eaLnBrk="1" hangingPunct="1"/>
            <a:r>
              <a:rPr lang="zh-CN" altLang="en-US" dirty="0"/>
              <a:t>实质审查的内容：是不是可以授予专利权的主题，撰写是否符合要求；是否具有三性等。</a:t>
            </a:r>
          </a:p>
          <a:p>
            <a:pPr eaLnBrk="1" hangingPunct="1"/>
            <a:endParaRPr lang="en-US" altLang="zh-CN" sz="2400" dirty="0"/>
          </a:p>
        </p:txBody>
      </p:sp>
      <p:sp>
        <p:nvSpPr>
          <p:cNvPr id="118788"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133</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p:cNvSpPr>
          <p:nvPr>
            <p:ph type="title"/>
          </p:nvPr>
        </p:nvSpPr>
        <p:spPr>
          <a:xfrm>
            <a:off x="814388" y="0"/>
            <a:ext cx="10539412" cy="1020763"/>
          </a:xfrm>
        </p:spPr>
        <p:txBody>
          <a:bodyPr vert="horz" wrap="square" lIns="91440" tIns="45720" rIns="91440" bIns="45720" anchor="b"/>
          <a:lstStyle/>
          <a:p>
            <a:pPr eaLnBrk="1" hangingPunct="1"/>
            <a:r>
              <a:rPr lang="zh-CN" altLang="en-US" kern="1200" dirty="0">
                <a:solidFill>
                  <a:srgbClr val="FFC000"/>
                </a:solidFill>
                <a:latin typeface="+mj-lt"/>
                <a:ea typeface="+mj-ea"/>
                <a:cs typeface="+mj-cs"/>
              </a:rPr>
              <a:t>（五）实用新型和外观设计专利的审查</a:t>
            </a:r>
          </a:p>
        </p:txBody>
      </p:sp>
      <p:sp>
        <p:nvSpPr>
          <p:cNvPr id="119811"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dirty="0"/>
              <a:t>审查时间：专利局受理了实用新型和外观设计专利申请以后。</a:t>
            </a:r>
          </a:p>
          <a:p>
            <a:pPr eaLnBrk="1" hangingPunct="1"/>
            <a:r>
              <a:rPr lang="zh-CN" altLang="en-US" dirty="0"/>
              <a:t>审查内容：和发明专利初步审查的内容基本相同，即包括：申请文件的形式审查，申请文件的明显实质性缺陷审查；其他文件的形式审查；有关费用的审查。</a:t>
            </a:r>
          </a:p>
          <a:p>
            <a:pPr eaLnBrk="1" hangingPunct="1"/>
            <a:endParaRPr lang="en-US" altLang="zh-CN" dirty="0"/>
          </a:p>
        </p:txBody>
      </p:sp>
      <p:sp>
        <p:nvSpPr>
          <p:cNvPr id="119812"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134</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p:cNvSpPr>
          <p:nvPr>
            <p:ph type="title"/>
          </p:nvPr>
        </p:nvSpPr>
        <p:spPr>
          <a:xfrm>
            <a:off x="1004888" y="155575"/>
            <a:ext cx="9205912" cy="866775"/>
          </a:xfrm>
        </p:spPr>
        <p:txBody>
          <a:bodyPr vert="horz" wrap="square" lIns="91440" tIns="45720" rIns="91440" bIns="45720" anchor="b"/>
          <a:lstStyle/>
          <a:p>
            <a:pPr eaLnBrk="1" hangingPunct="1"/>
            <a:r>
              <a:rPr lang="zh-CN" altLang="en-US" kern="1200" dirty="0">
                <a:latin typeface="+mj-lt"/>
                <a:ea typeface="+mj-ea"/>
                <a:cs typeface="+mj-cs"/>
              </a:rPr>
              <a:t>审查的程序</a:t>
            </a:r>
            <a:endParaRPr lang="zh-CN" altLang="en-US" kern="1200" dirty="0">
              <a:solidFill>
                <a:srgbClr val="0000CC"/>
              </a:solidFill>
              <a:latin typeface="+mj-lt"/>
              <a:ea typeface="+mj-ea"/>
              <a:cs typeface="+mj-cs"/>
            </a:endParaRPr>
          </a:p>
        </p:txBody>
      </p:sp>
      <p:sp>
        <p:nvSpPr>
          <p:cNvPr id="120835"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dirty="0"/>
              <a:t>经初步审查没有发现驳回理由的，审查员应当作出授予实用新型或外观设计专利权通知。</a:t>
            </a:r>
          </a:p>
          <a:p>
            <a:pPr eaLnBrk="1" hangingPunct="1"/>
            <a:r>
              <a:rPr lang="zh-CN" altLang="en-US" dirty="0"/>
              <a:t>有缺陷需要补正的，审查员发出通知书，申请人进行答复和修改，如缺陷消除，发出授予专利权通知。如仍存在缺陷，驳回专利申请。 </a:t>
            </a:r>
          </a:p>
        </p:txBody>
      </p:sp>
      <p:sp>
        <p:nvSpPr>
          <p:cNvPr id="120836"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135</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p:cNvSpPr>
          <p:nvPr>
            <p:ph type="title"/>
          </p:nvPr>
        </p:nvSpPr>
        <p:spPr>
          <a:xfrm>
            <a:off x="814388" y="0"/>
            <a:ext cx="10539412" cy="1020763"/>
          </a:xfrm>
        </p:spPr>
        <p:txBody>
          <a:bodyPr vert="horz" wrap="square" lIns="91440" tIns="45720" rIns="91440" bIns="45720" anchor="b"/>
          <a:lstStyle/>
          <a:p>
            <a:pPr eaLnBrk="1" hangingPunct="1"/>
            <a:r>
              <a:rPr lang="zh-CN" altLang="en-US" kern="1200" dirty="0">
                <a:solidFill>
                  <a:srgbClr val="FFC000"/>
                </a:solidFill>
                <a:latin typeface="+mj-lt"/>
                <a:ea typeface="+mj-ea"/>
                <a:cs typeface="+mj-cs"/>
              </a:rPr>
              <a:t>（六）专利无效宣告</a:t>
            </a:r>
          </a:p>
        </p:txBody>
      </p:sp>
      <p:sp>
        <p:nvSpPr>
          <p:cNvPr id="121859"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en-US" altLang="zh-CN" dirty="0"/>
              <a:t>1</a:t>
            </a:r>
            <a:r>
              <a:rPr lang="zh-CN" altLang="en-US" dirty="0"/>
              <a:t>、无效宣告的提起</a:t>
            </a:r>
          </a:p>
          <a:p>
            <a:pPr eaLnBrk="1" hangingPunct="1"/>
            <a:r>
              <a:rPr lang="zh-CN" altLang="en-US" dirty="0"/>
              <a:t>专利法第</a:t>
            </a:r>
            <a:r>
              <a:rPr lang="en-US" altLang="zh-CN" dirty="0"/>
              <a:t>45</a:t>
            </a:r>
            <a:r>
              <a:rPr lang="zh-CN" altLang="en-US" dirty="0"/>
              <a:t>条规定</a:t>
            </a:r>
            <a:endParaRPr lang="en-US" altLang="zh-CN" dirty="0"/>
          </a:p>
          <a:p>
            <a:pPr eaLnBrk="1" hangingPunct="1"/>
            <a:r>
              <a:rPr lang="zh-CN" altLang="en-US" sz="4000" b="1" dirty="0">
                <a:latin typeface="华文楷体" panose="02010600040101010101" pitchFamily="2" charset="-122"/>
                <a:ea typeface="华文楷体" panose="02010600040101010101" pitchFamily="2" charset="-122"/>
              </a:rPr>
              <a:t> 自国务院专利行政部门公告授予专利权之日起，任何单位或者个人认为该专利权的授予不符合本法有关规定的，可以请求国务院专利行政部门宣告该专利权无效。</a:t>
            </a:r>
          </a:p>
        </p:txBody>
      </p:sp>
      <p:sp>
        <p:nvSpPr>
          <p:cNvPr id="121860"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136</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p:cNvSpPr>
          <p:nvPr>
            <p:ph type="title"/>
          </p:nvPr>
        </p:nvSpPr>
        <p:spPr>
          <a:xfrm>
            <a:off x="952500" y="234950"/>
            <a:ext cx="9258300" cy="601663"/>
          </a:xfrm>
        </p:spPr>
        <p:txBody>
          <a:bodyPr vert="horz" wrap="square" lIns="91440" tIns="45720" rIns="91440" bIns="45720" anchor="b"/>
          <a:lstStyle/>
          <a:p>
            <a:pPr eaLnBrk="1" hangingPunct="1"/>
            <a:r>
              <a:rPr lang="en-US" altLang="zh-CN" sz="3200" kern="1200" dirty="0">
                <a:latin typeface="+mj-lt"/>
                <a:ea typeface="+mj-ea"/>
                <a:cs typeface="+mj-cs"/>
              </a:rPr>
              <a:t>2</a:t>
            </a:r>
            <a:r>
              <a:rPr lang="zh-CN" altLang="en-US" sz="3200" kern="1200" dirty="0">
                <a:latin typeface="+mj-lt"/>
                <a:ea typeface="+mj-ea"/>
                <a:cs typeface="+mj-cs"/>
              </a:rPr>
              <a:t>、请求宣告发明和实用新型专利权无效的理由</a:t>
            </a:r>
            <a:endParaRPr lang="zh-CN" altLang="en-US" sz="3200" kern="1200" dirty="0">
              <a:solidFill>
                <a:srgbClr val="0000CC"/>
              </a:solidFill>
              <a:latin typeface="+mj-lt"/>
              <a:ea typeface="+mj-ea"/>
              <a:cs typeface="+mj-cs"/>
            </a:endParaRPr>
          </a:p>
        </p:txBody>
      </p:sp>
      <p:sp>
        <p:nvSpPr>
          <p:cNvPr id="122883" name="Rectangle 3"/>
          <p:cNvSpPr>
            <a:spLocks noGrp="1"/>
          </p:cNvSpPr>
          <p:nvPr>
            <p:ph idx="1"/>
          </p:nvPr>
        </p:nvSpPr>
        <p:spPr>
          <a:xfrm>
            <a:off x="322263" y="1557338"/>
            <a:ext cx="11410950" cy="4729162"/>
          </a:xfrm>
        </p:spPr>
        <p:txBody>
          <a:bodyPr vert="horz" wrap="square" lIns="91440" tIns="45720" rIns="91440" bIns="45720" anchor="t"/>
          <a:lstStyle/>
          <a:p>
            <a:pPr marL="609600" indent="-609600" eaLnBrk="1" hangingPunct="1">
              <a:lnSpc>
                <a:spcPct val="80000"/>
              </a:lnSpc>
            </a:pPr>
            <a:r>
              <a:rPr lang="zh-CN" altLang="en-US" sz="2400" dirty="0"/>
              <a:t>专利的主题不是专利法和实施细则所述的发明或者实用新型；</a:t>
            </a:r>
          </a:p>
          <a:p>
            <a:pPr marL="609600" indent="-609600" eaLnBrk="1" hangingPunct="1">
              <a:lnSpc>
                <a:spcPct val="80000"/>
              </a:lnSpc>
            </a:pPr>
            <a:r>
              <a:rPr lang="zh-CN" altLang="en-US" sz="2400" dirty="0"/>
              <a:t>专利的主题 违反国家法律、社会公德或者妨害公共利益；</a:t>
            </a:r>
          </a:p>
          <a:p>
            <a:pPr marL="609600" indent="-609600" eaLnBrk="1" hangingPunct="1">
              <a:lnSpc>
                <a:spcPct val="80000"/>
              </a:lnSpc>
            </a:pPr>
            <a:r>
              <a:rPr lang="zh-CN" altLang="en-US" sz="2400" dirty="0"/>
              <a:t>专利的主题不在被授予专利之列；</a:t>
            </a:r>
          </a:p>
          <a:p>
            <a:pPr marL="609600" indent="-609600" eaLnBrk="1" hangingPunct="1">
              <a:lnSpc>
                <a:spcPct val="80000"/>
              </a:lnSpc>
            </a:pPr>
            <a:r>
              <a:rPr lang="zh-CN" altLang="en-US" sz="2400" dirty="0"/>
              <a:t>专利的主题缺乏新颖性、创造性或者实用性；</a:t>
            </a:r>
          </a:p>
          <a:p>
            <a:pPr marL="609600" indent="-609600" eaLnBrk="1" hangingPunct="1">
              <a:lnSpc>
                <a:spcPct val="80000"/>
              </a:lnSpc>
            </a:pPr>
            <a:r>
              <a:rPr lang="zh-CN" altLang="en-US" sz="2400" dirty="0"/>
              <a:t>专利说明书没有足够充分地公开发明或者实用新型；</a:t>
            </a:r>
          </a:p>
          <a:p>
            <a:pPr marL="609600" indent="-609600" eaLnBrk="1" hangingPunct="1">
              <a:lnSpc>
                <a:spcPct val="80000"/>
              </a:lnSpc>
            </a:pPr>
            <a:r>
              <a:rPr lang="zh-CN" altLang="en-US" sz="2400" dirty="0"/>
              <a:t>权利要求书没有得到说明书支持；</a:t>
            </a:r>
          </a:p>
          <a:p>
            <a:pPr marL="609600" indent="-609600" eaLnBrk="1" hangingPunct="1">
              <a:lnSpc>
                <a:spcPct val="80000"/>
              </a:lnSpc>
            </a:pPr>
            <a:r>
              <a:rPr lang="zh-CN" altLang="en-US" sz="2400" dirty="0"/>
              <a:t>权利要求书不清楚、不简明，或者没有记载发明或者实用新型的必要技术特征；</a:t>
            </a:r>
          </a:p>
          <a:p>
            <a:pPr marL="609600" indent="-609600" eaLnBrk="1" hangingPunct="1">
              <a:lnSpc>
                <a:spcPct val="80000"/>
              </a:lnSpc>
            </a:pPr>
            <a:r>
              <a:rPr lang="zh-CN" altLang="en-US" sz="2400" dirty="0"/>
              <a:t>专利的主题超出了原说明书和权利要求书记载的范围，或者如果专利是根据分案申请授予的，超出了原申请的公开范围；</a:t>
            </a:r>
          </a:p>
          <a:p>
            <a:pPr marL="609600" indent="-609600" eaLnBrk="1" hangingPunct="1">
              <a:lnSpc>
                <a:spcPct val="80000"/>
              </a:lnSpc>
            </a:pPr>
            <a:r>
              <a:rPr lang="zh-CN" altLang="en-US" sz="2400" dirty="0"/>
              <a:t>对同样的发明或者实用新型授予了两个以上的专利，而被授权的专利权人不是最先申请人，或者违反对同样的发明创造只授予一项专利的原则。</a:t>
            </a:r>
          </a:p>
        </p:txBody>
      </p:sp>
      <p:sp>
        <p:nvSpPr>
          <p:cNvPr id="122884"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137</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1981200" y="155575"/>
            <a:ext cx="8229600" cy="758825"/>
          </a:xfrm>
        </p:spPr>
        <p:txBody>
          <a:bodyPr vert="horz" wrap="square" lIns="91440" tIns="45720" rIns="91440" bIns="45720" numCol="1" anchor="b"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chemeClr val="tx1"/>
                </a:solidFill>
                <a:effectLst/>
                <a:uLnTx/>
                <a:uFillTx/>
                <a:latin typeface="+mj-lt"/>
                <a:ea typeface="+mj-ea"/>
                <a:cs typeface="+mj-cs"/>
              </a:rPr>
              <a:t> 3</a:t>
            </a:r>
            <a:r>
              <a:rPr kumimoji="0" lang="zh-CN" altLang="en-US" sz="3600" b="1" i="0" u="none" strike="noStrike" kern="1200" cap="none" spc="0" normalizeH="0" baseline="0" noProof="0" dirty="0">
                <a:ln>
                  <a:noFill/>
                </a:ln>
                <a:solidFill>
                  <a:schemeClr val="tx1"/>
                </a:solidFill>
                <a:effectLst/>
                <a:uLnTx/>
                <a:uFillTx/>
                <a:latin typeface="+mj-lt"/>
                <a:ea typeface="+mj-ea"/>
                <a:cs typeface="+mj-cs"/>
              </a:rPr>
              <a:t>、</a:t>
            </a:r>
            <a:r>
              <a:rPr kumimoji="0" lang="zh-CN" altLang="en-US" sz="4000" b="1" i="0" u="none" strike="noStrike" kern="1200" cap="none" spc="0" normalizeH="0" baseline="0" noProof="0" dirty="0">
                <a:ln>
                  <a:noFill/>
                </a:ln>
                <a:solidFill>
                  <a:schemeClr val="tx1"/>
                </a:solidFill>
                <a:effectLst/>
                <a:uLnTx/>
                <a:uFillTx/>
                <a:latin typeface="+mj-lt"/>
                <a:ea typeface="+mj-ea"/>
                <a:cs typeface="+mj-cs"/>
              </a:rPr>
              <a:t>请求宣告外观设计专利无效的理由</a:t>
            </a:r>
            <a:endParaRPr kumimoji="0" lang="zh-CN" altLang="en-US" sz="4000" b="1" i="0" u="none" strike="noStrike" kern="1200" cap="none" spc="0" normalizeH="0" baseline="0" noProof="0" dirty="0">
              <a:ln>
                <a:noFill/>
              </a:ln>
              <a:solidFill>
                <a:srgbClr val="0000CC"/>
              </a:solidFill>
              <a:effectLst/>
              <a:uLnTx/>
              <a:uFillTx/>
              <a:latin typeface="+mj-lt"/>
              <a:ea typeface="+mj-ea"/>
              <a:cs typeface="+mj-cs"/>
            </a:endParaRPr>
          </a:p>
        </p:txBody>
      </p:sp>
      <p:sp>
        <p:nvSpPr>
          <p:cNvPr id="123907" name="Rectangle 3"/>
          <p:cNvSpPr>
            <a:spLocks noGrp="1"/>
          </p:cNvSpPr>
          <p:nvPr>
            <p:ph idx="1"/>
          </p:nvPr>
        </p:nvSpPr>
        <p:spPr>
          <a:xfrm>
            <a:off x="282575" y="1484313"/>
            <a:ext cx="11071225" cy="4802187"/>
          </a:xfrm>
        </p:spPr>
        <p:txBody>
          <a:bodyPr vert="horz" wrap="square" lIns="91440" tIns="45720" rIns="91440" bIns="45720" anchor="t"/>
          <a:lstStyle/>
          <a:p>
            <a:pPr eaLnBrk="1" hangingPunct="1"/>
            <a:r>
              <a:rPr lang="zh-CN" altLang="en-US" dirty="0"/>
              <a:t>专利的主题不是专利法和实施细则所说的外观设计；</a:t>
            </a:r>
          </a:p>
          <a:p>
            <a:pPr eaLnBrk="1" hangingPunct="1"/>
            <a:r>
              <a:rPr lang="zh-CN" altLang="en-US" dirty="0"/>
              <a:t>专利的主题违反国家法律、社会公德或者妨害公共利益；</a:t>
            </a:r>
          </a:p>
          <a:p>
            <a:pPr eaLnBrk="1" hangingPunct="1"/>
            <a:r>
              <a:rPr lang="zh-CN" altLang="en-US" dirty="0"/>
              <a:t>专利的主题不符合与现有外观设计不相同或者不相近似的要求；</a:t>
            </a:r>
          </a:p>
          <a:p>
            <a:pPr eaLnBrk="1" hangingPunct="1"/>
            <a:r>
              <a:rPr lang="zh-CN" altLang="en-US" dirty="0"/>
              <a:t>专利的主题超出了原图片或者照片表示的范围；</a:t>
            </a:r>
          </a:p>
          <a:p>
            <a:pPr eaLnBrk="1" hangingPunct="1"/>
            <a:r>
              <a:rPr lang="zh-CN" altLang="en-US" dirty="0"/>
              <a:t>对同样的或者近似的外观设计授予了两个以上的专利，而被授权的专利权人不是最先申请人，或者违反对同样的发明创造只授予一项专利的原则。</a:t>
            </a:r>
          </a:p>
          <a:p>
            <a:pPr eaLnBrk="1" hangingPunct="1"/>
            <a:r>
              <a:rPr lang="zh-CN" altLang="en-US" dirty="0"/>
              <a:t>授予专利权的外观设计与他人在先取得的合法权利相冲突。</a:t>
            </a:r>
          </a:p>
        </p:txBody>
      </p:sp>
      <p:sp>
        <p:nvSpPr>
          <p:cNvPr id="123908"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138</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p:cNvSpPr>
          <p:nvPr>
            <p:ph type="title"/>
          </p:nvPr>
        </p:nvSpPr>
        <p:spPr>
          <a:xfrm>
            <a:off x="1120775" y="155575"/>
            <a:ext cx="9090025" cy="733425"/>
          </a:xfrm>
        </p:spPr>
        <p:txBody>
          <a:bodyPr vert="horz" wrap="square" lIns="91440" tIns="45720" rIns="91440" bIns="45720" anchor="b"/>
          <a:lstStyle/>
          <a:p>
            <a:pPr eaLnBrk="1" hangingPunct="1"/>
            <a:r>
              <a:rPr lang="en-US" altLang="zh-CN" kern="1200" dirty="0">
                <a:latin typeface="+mj-lt"/>
                <a:ea typeface="+mj-ea"/>
                <a:cs typeface="+mj-cs"/>
              </a:rPr>
              <a:t>4</a:t>
            </a:r>
            <a:r>
              <a:rPr lang="zh-CN" altLang="en-US" kern="1200" dirty="0">
                <a:latin typeface="+mj-lt"/>
                <a:ea typeface="+mj-ea"/>
                <a:cs typeface="+mj-cs"/>
              </a:rPr>
              <a:t>、无效宣告决定的做出</a:t>
            </a:r>
            <a:endParaRPr lang="zh-CN" altLang="en-US" kern="1200" dirty="0">
              <a:solidFill>
                <a:srgbClr val="0000CC"/>
              </a:solidFill>
              <a:latin typeface="+mj-lt"/>
              <a:ea typeface="+mj-ea"/>
              <a:cs typeface="+mj-cs"/>
            </a:endParaRPr>
          </a:p>
        </p:txBody>
      </p:sp>
      <p:sp>
        <p:nvSpPr>
          <p:cNvPr id="124931" name="Rectangle 3"/>
          <p:cNvSpPr>
            <a:spLocks noGrp="1" noChangeArrowheads="1"/>
          </p:cNvSpPr>
          <p:nvPr>
            <p:ph idx="1"/>
          </p:nvPr>
        </p:nvSpPr>
        <p:spPr>
          <a:xfrm>
            <a:off x="450850" y="1484313"/>
            <a:ext cx="9759950" cy="4802188"/>
          </a:xfrm>
        </p:spPr>
        <p:txBody>
          <a:bodyPr vert="horz" wrap="square" lIns="91440" tIns="45720" rIns="91440" bIns="45720" numCol="1" anchor="t" anchorCtr="0" compatLnSpc="1"/>
          <a:lstStyle/>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cs"/>
              </a:rPr>
              <a:t>   </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1</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 宣告专利权全部无效。</a:t>
            </a:r>
          </a:p>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2</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 宣告专利权部分无效。</a:t>
            </a:r>
          </a:p>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3</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 维持专利权有效。</a:t>
            </a:r>
          </a:p>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cs"/>
              </a:rPr>
              <a:t>5</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、对无效宣告决定的起诉</a:t>
            </a:r>
          </a:p>
          <a:p>
            <a:pPr lvl="0" eaLnBrk="1" hangingPunct="1">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专利法第</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46</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条第</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2</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款规定</a:t>
            </a:r>
            <a:r>
              <a:rPr lang="zh-CN" altLang="en-US" dirty="0"/>
              <a:t>：</a:t>
            </a:r>
            <a:r>
              <a:rPr lang="zh-CN" altLang="en-US" dirty="0">
                <a:latin typeface="楷体" panose="02010609060101010101" pitchFamily="49" charset="-122"/>
                <a:ea typeface="楷体" panose="02010609060101010101" pitchFamily="49" charset="-122"/>
              </a:rPr>
              <a:t>对国务院专利行政部门宣告专利权无效或者维持专利权的决定不服的，可以自收到通知之日起三个月内向人民法院起诉。人民法院应当通知无效宣告请求程序的对方当事人作为第三人参加诉讼。</a:t>
            </a: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24932"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139</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（七）知识产权法</a:t>
            </a:r>
          </a:p>
        </p:txBody>
      </p:sp>
      <p:pic>
        <p:nvPicPr>
          <p:cNvPr id="4" name="图片 3"/>
          <p:cNvPicPr>
            <a:picLocks noChangeAspect="1"/>
          </p:cNvPicPr>
          <p:nvPr>
            <p:custDataLst>
              <p:tags r:id="rId1"/>
            </p:custDataLst>
          </p:nvPr>
        </p:nvPicPr>
        <p:blipFill>
          <a:blip r:embed="rId6"/>
          <a:stretch>
            <a:fillRect/>
          </a:stretch>
        </p:blipFill>
        <p:spPr>
          <a:xfrm>
            <a:off x="3110865" y="3429000"/>
            <a:ext cx="5643880" cy="3202940"/>
          </a:xfrm>
          <a:prstGeom prst="rect">
            <a:avLst/>
          </a:prstGeom>
        </p:spPr>
      </p:pic>
      <p:pic>
        <p:nvPicPr>
          <p:cNvPr id="5" name="图片 4"/>
          <p:cNvPicPr>
            <a:picLocks noChangeAspect="1"/>
          </p:cNvPicPr>
          <p:nvPr>
            <p:custDataLst>
              <p:tags r:id="rId2"/>
            </p:custDataLst>
          </p:nvPr>
        </p:nvPicPr>
        <p:blipFill>
          <a:blip r:embed="rId7"/>
          <a:stretch>
            <a:fillRect/>
          </a:stretch>
        </p:blipFill>
        <p:spPr>
          <a:xfrm>
            <a:off x="615315" y="1354455"/>
            <a:ext cx="3743325" cy="2181225"/>
          </a:xfrm>
          <a:prstGeom prst="rect">
            <a:avLst/>
          </a:prstGeom>
        </p:spPr>
      </p:pic>
      <p:pic>
        <p:nvPicPr>
          <p:cNvPr id="6" name="图片 5"/>
          <p:cNvPicPr>
            <a:picLocks noChangeAspect="1"/>
          </p:cNvPicPr>
          <p:nvPr>
            <p:custDataLst>
              <p:tags r:id="rId3"/>
            </p:custDataLst>
          </p:nvPr>
        </p:nvPicPr>
        <p:blipFill>
          <a:blip r:embed="rId8"/>
          <a:stretch>
            <a:fillRect/>
          </a:stretch>
        </p:blipFill>
        <p:spPr>
          <a:xfrm>
            <a:off x="4358640" y="1411605"/>
            <a:ext cx="3771900" cy="2124075"/>
          </a:xfrm>
          <a:prstGeom prst="rect">
            <a:avLst/>
          </a:prstGeom>
        </p:spPr>
      </p:pic>
      <p:pic>
        <p:nvPicPr>
          <p:cNvPr id="7" name="图片 6"/>
          <p:cNvPicPr>
            <a:picLocks noChangeAspect="1"/>
          </p:cNvPicPr>
          <p:nvPr>
            <p:custDataLst>
              <p:tags r:id="rId4"/>
            </p:custDataLst>
          </p:nvPr>
        </p:nvPicPr>
        <p:blipFill>
          <a:blip r:embed="rId9"/>
          <a:stretch>
            <a:fillRect/>
          </a:stretch>
        </p:blipFill>
        <p:spPr>
          <a:xfrm>
            <a:off x="8130540" y="1411605"/>
            <a:ext cx="3752850" cy="21050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p:cNvSpPr>
          <p:nvPr>
            <p:ph type="title"/>
          </p:nvPr>
        </p:nvSpPr>
        <p:spPr>
          <a:xfrm>
            <a:off x="2019300" y="-204787"/>
            <a:ext cx="8229600" cy="1252537"/>
          </a:xfrm>
        </p:spPr>
        <p:txBody>
          <a:bodyPr vert="horz" wrap="square" lIns="91440" tIns="45720" rIns="91440" bIns="45720" anchor="b"/>
          <a:lstStyle/>
          <a:p>
            <a:pPr eaLnBrk="1" hangingPunct="1"/>
            <a:r>
              <a:rPr lang="en-US" altLang="zh-CN" kern="1200" dirty="0">
                <a:latin typeface="+mj-lt"/>
                <a:ea typeface="+mj-ea"/>
                <a:cs typeface="+mj-cs"/>
              </a:rPr>
              <a:t>6</a:t>
            </a:r>
            <a:r>
              <a:rPr lang="zh-CN" altLang="en-US" kern="1200" dirty="0">
                <a:latin typeface="+mj-lt"/>
                <a:ea typeface="+mj-ea"/>
                <a:cs typeface="+mj-cs"/>
              </a:rPr>
              <a:t>、专利宣告无效的后果</a:t>
            </a:r>
            <a:endParaRPr lang="zh-CN" altLang="en-US" kern="1200" dirty="0">
              <a:solidFill>
                <a:srgbClr val="0000CC"/>
              </a:solidFill>
              <a:latin typeface="+mj-lt"/>
              <a:ea typeface="+mj-ea"/>
              <a:cs typeface="+mj-cs"/>
            </a:endParaRPr>
          </a:p>
        </p:txBody>
      </p:sp>
      <p:sp>
        <p:nvSpPr>
          <p:cNvPr id="125955" name="Rectangle 3"/>
          <p:cNvSpPr>
            <a:spLocks noGrp="1"/>
          </p:cNvSpPr>
          <p:nvPr>
            <p:ph idx="1"/>
          </p:nvPr>
        </p:nvSpPr>
        <p:spPr>
          <a:xfrm>
            <a:off x="720725" y="1412875"/>
            <a:ext cx="9758363" cy="4719638"/>
          </a:xfrm>
        </p:spPr>
        <p:txBody>
          <a:bodyPr vert="horz" wrap="square" lIns="91440" tIns="45720" rIns="91440" bIns="45720" anchor="t"/>
          <a:lstStyle/>
          <a:p>
            <a:pPr eaLnBrk="1" hangingPunct="1">
              <a:lnSpc>
                <a:spcPct val="80000"/>
              </a:lnSpc>
            </a:pPr>
            <a:r>
              <a:rPr lang="zh-CN" altLang="en-US" sz="2400" dirty="0"/>
              <a:t>专利法第四十七条：</a:t>
            </a:r>
            <a:r>
              <a:rPr lang="zh-CN" altLang="en-US" sz="3200" dirty="0">
                <a:latin typeface="华文楷体" panose="02010600040101010101" pitchFamily="2" charset="-122"/>
                <a:ea typeface="华文楷体" panose="02010600040101010101" pitchFamily="2" charset="-122"/>
              </a:rPr>
              <a:t>“宣告无效的专利权视为自始即不存在。</a:t>
            </a:r>
            <a:br>
              <a:rPr lang="zh-CN" altLang="en-US" sz="3200" dirty="0">
                <a:latin typeface="华文楷体" panose="02010600040101010101" pitchFamily="2" charset="-122"/>
                <a:ea typeface="华文楷体" panose="02010600040101010101" pitchFamily="2" charset="-122"/>
              </a:rPr>
            </a:br>
            <a:r>
              <a:rPr lang="zh-CN" altLang="en-US" sz="3200" dirty="0">
                <a:latin typeface="华文楷体" panose="02010600040101010101" pitchFamily="2" charset="-122"/>
                <a:ea typeface="华文楷体" panose="02010600040101010101" pitchFamily="2" charset="-122"/>
              </a:rPr>
              <a:t>    宣告专利权无效的决定，对在宣告专利权无效前人民法院作出并已执行的专利侵权的判决、调解书，已经履行或者强制执行的专利侵权纠纷处理决定，以及已经履行的专利实施许可合同和专利权转让合同，不具有追溯力。但是因专利权人的恶意给他人造成的损失，应当给予赔偿。</a:t>
            </a:r>
            <a:br>
              <a:rPr lang="zh-CN" altLang="en-US" sz="3200" dirty="0">
                <a:latin typeface="华文楷体" panose="02010600040101010101" pitchFamily="2" charset="-122"/>
                <a:ea typeface="华文楷体" panose="02010600040101010101" pitchFamily="2" charset="-122"/>
              </a:rPr>
            </a:br>
            <a:r>
              <a:rPr lang="zh-CN" altLang="en-US" sz="3200" dirty="0">
                <a:latin typeface="华文楷体" panose="02010600040101010101" pitchFamily="2" charset="-122"/>
                <a:ea typeface="华文楷体" panose="02010600040101010101" pitchFamily="2" charset="-122"/>
              </a:rPr>
              <a:t>    依照前款规定不返还专利侵权赔偿金、专利使用费、专利权转让费，明显违反公平原则的，应当全部或者部分返还。 </a:t>
            </a:r>
          </a:p>
        </p:txBody>
      </p:sp>
      <p:sp>
        <p:nvSpPr>
          <p:cNvPr id="125956"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140</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087563"/>
            <a:ext cx="12192000" cy="255905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mn-lt"/>
              <a:ea typeface="+mn-ea"/>
              <a:cs typeface="+mn-cs"/>
            </a:endParaRPr>
          </a:p>
        </p:txBody>
      </p:sp>
      <p:sp>
        <p:nvSpPr>
          <p:cNvPr id="5123" name="标题 1"/>
          <p:cNvSpPr>
            <a:spLocks noGrp="1"/>
          </p:cNvSpPr>
          <p:nvPr>
            <p:ph type="ctrTitle"/>
          </p:nvPr>
        </p:nvSpPr>
        <p:spPr>
          <a:xfrm>
            <a:off x="1524000" y="1933575"/>
            <a:ext cx="9144000" cy="1992313"/>
          </a:xfrm>
        </p:spPr>
        <p:txBody>
          <a:bodyPr vert="horz" wrap="square" lIns="91440" tIns="45720" rIns="91440" bIns="45720" anchor="b"/>
          <a:lstStyle/>
          <a:p>
            <a:pPr eaLnBrk="1" hangingPunct="1">
              <a:buClrTx/>
              <a:buSzTx/>
              <a:buFontTx/>
            </a:pPr>
            <a:r>
              <a:rPr lang="zh-CN" altLang="en-US" sz="5400" b="1" kern="1200" dirty="0">
                <a:latin typeface="+mj-lt"/>
                <a:ea typeface="+mj-ea"/>
                <a:cs typeface="+mj-cs"/>
              </a:rPr>
              <a:t>第二讲    专利（四）</a:t>
            </a:r>
            <a:br>
              <a:rPr lang="zh-CN" altLang="en-US" sz="5400" b="1" kern="1200" dirty="0">
                <a:latin typeface="+mj-lt"/>
                <a:ea typeface="+mj-ea"/>
                <a:cs typeface="+mj-cs"/>
              </a:rPr>
            </a:br>
            <a:endParaRPr lang="zh-CN" altLang="zh-CN" b="1" kern="1200" dirty="0">
              <a:latin typeface="+mj-lt"/>
              <a:ea typeface="+mj-ea"/>
              <a:cs typeface="+mj-cs"/>
            </a:endParaRPr>
          </a:p>
        </p:txBody>
      </p:sp>
      <p:sp>
        <p:nvSpPr>
          <p:cNvPr id="5124" name="副标题 2"/>
          <p:cNvSpPr>
            <a:spLocks noGrp="1"/>
          </p:cNvSpPr>
          <p:nvPr>
            <p:ph type="subTitle" idx="1"/>
          </p:nvPr>
        </p:nvSpPr>
        <p:spPr>
          <a:xfrm>
            <a:off x="1524000" y="4005263"/>
            <a:ext cx="9144000" cy="1971675"/>
          </a:xfrm>
        </p:spPr>
        <p:txBody>
          <a:bodyPr vert="horz" wrap="square" lIns="91440" tIns="45720" rIns="91440" bIns="45720" anchor="t"/>
          <a:lstStyle/>
          <a:p>
            <a:pPr eaLnBrk="1" hangingPunct="1">
              <a:buClrTx/>
              <a:buSzTx/>
            </a:pPr>
            <a:endParaRPr lang="zh-CN" altLang="en-US" sz="2800" kern="1200" dirty="0">
              <a:latin typeface="+mn-lt"/>
              <a:ea typeface="+mn-ea"/>
              <a:cs typeface="+mn-cs"/>
            </a:endParaRPr>
          </a:p>
        </p:txBody>
      </p:sp>
      <p:pic>
        <p:nvPicPr>
          <p:cNvPr id="5125" name="图片 5" descr="横版组合——透明.png"/>
          <p:cNvPicPr>
            <a:picLocks noChangeAspect="1"/>
          </p:cNvPicPr>
          <p:nvPr/>
        </p:nvPicPr>
        <p:blipFill>
          <a:blip r:embed="rId3"/>
          <a:stretch>
            <a:fillRect/>
          </a:stretch>
        </p:blipFill>
        <p:spPr>
          <a:xfrm>
            <a:off x="3524250" y="698500"/>
            <a:ext cx="5143500" cy="1079500"/>
          </a:xfrm>
          <a:prstGeom prst="rect">
            <a:avLst/>
          </a:prstGeom>
          <a:noFill/>
          <a:ln w="9525">
            <a:noFill/>
          </a:ln>
        </p:spPr>
      </p:pic>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1117600" marR="0" lvl="0" indent="-111760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t>五、专利权的效力和行使</a:t>
            </a:r>
          </a:p>
        </p:txBody>
      </p:sp>
      <p:sp>
        <p:nvSpPr>
          <p:cNvPr id="8195" name="Rectangle 3"/>
          <p:cNvSpPr>
            <a:spLocks noGrp="1"/>
          </p:cNvSpPr>
          <p:nvPr>
            <p:ph idx="1"/>
          </p:nvPr>
        </p:nvSpPr>
        <p:spPr>
          <a:xfrm>
            <a:off x="526473" y="1020763"/>
            <a:ext cx="10827327" cy="5381625"/>
          </a:xfrm>
        </p:spPr>
        <p:txBody>
          <a:bodyPr vert="horz" wrap="square" lIns="91440" tIns="45720" rIns="91440" bIns="45720" anchor="t"/>
          <a:lstStyle/>
          <a:p>
            <a:pPr marL="812800" indent="-812800" eaLnBrk="1" hangingPunct="1"/>
            <a:r>
              <a:rPr lang="zh-CN" altLang="en-US" dirty="0"/>
              <a:t>（一）专利权期限和终止</a:t>
            </a:r>
            <a:endParaRPr lang="en-US" altLang="zh-CN" dirty="0"/>
          </a:p>
          <a:p>
            <a:pPr marL="812800" indent="-812800" eaLnBrk="1" hangingPunct="1"/>
            <a:r>
              <a:rPr lang="en-US" altLang="zh-CN" dirty="0"/>
              <a:t>1</a:t>
            </a:r>
            <a:r>
              <a:rPr lang="zh-CN" altLang="en-US" dirty="0"/>
              <a:t>、我国专利权的保护期限</a:t>
            </a:r>
          </a:p>
          <a:p>
            <a:pPr marL="812800" indent="-812800" eaLnBrk="1" hangingPunct="1">
              <a:buNone/>
            </a:pPr>
            <a:r>
              <a:rPr lang="zh-CN" altLang="en-US" dirty="0"/>
              <a:t>专利法第四十二条 </a:t>
            </a:r>
            <a:r>
              <a:rPr lang="zh-CN" altLang="en-US" dirty="0">
                <a:solidFill>
                  <a:srgbClr val="000000"/>
                </a:solidFill>
                <a:latin typeface="楷体" panose="02010609060101010101" pitchFamily="49" charset="-122"/>
                <a:ea typeface="楷体" panose="02010609060101010101" pitchFamily="49" charset="-122"/>
              </a:rPr>
              <a:t> </a:t>
            </a:r>
            <a:endParaRPr lang="en-US" altLang="zh-CN" dirty="0">
              <a:solidFill>
                <a:srgbClr val="000000"/>
              </a:solidFill>
              <a:latin typeface="楷体" panose="02010609060101010101" pitchFamily="49" charset="-122"/>
              <a:ea typeface="楷体" panose="02010609060101010101" pitchFamily="49" charset="-122"/>
            </a:endParaRPr>
          </a:p>
          <a:p>
            <a:pPr marL="812800" indent="-812800" eaLnBrk="1" hangingPunct="1">
              <a:buNone/>
            </a:pPr>
            <a:r>
              <a:rPr lang="zh-CN" altLang="en-US" dirty="0">
                <a:solidFill>
                  <a:srgbClr val="000000"/>
                </a:solidFill>
                <a:latin typeface="楷体" panose="02010609060101010101" pitchFamily="49" charset="-122"/>
                <a:ea typeface="楷体" panose="02010609060101010101" pitchFamily="49" charset="-122"/>
              </a:rPr>
              <a:t>发明专利权的期限为二十年，实用新型专利权的期限为十年，</a:t>
            </a:r>
            <a:r>
              <a:rPr lang="zh-CN" altLang="en-US" dirty="0">
                <a:solidFill>
                  <a:srgbClr val="FF0000"/>
                </a:solidFill>
                <a:latin typeface="楷体" panose="02010609060101010101" pitchFamily="49" charset="-122"/>
                <a:ea typeface="楷体" panose="02010609060101010101" pitchFamily="49" charset="-122"/>
              </a:rPr>
              <a:t>外观设计专利权的期限为十五年</a:t>
            </a:r>
            <a:r>
              <a:rPr lang="zh-CN" altLang="en-US" dirty="0">
                <a:solidFill>
                  <a:srgbClr val="000000"/>
                </a:solidFill>
                <a:latin typeface="楷体" panose="02010609060101010101" pitchFamily="49" charset="-122"/>
                <a:ea typeface="楷体" panose="02010609060101010101" pitchFamily="49" charset="-122"/>
              </a:rPr>
              <a:t>，均自申请日起计算。</a:t>
            </a:r>
            <a:endParaRPr lang="en-US" altLang="zh-CN" dirty="0">
              <a:solidFill>
                <a:srgbClr val="000000"/>
              </a:solidFill>
              <a:latin typeface="楷体" panose="02010609060101010101" pitchFamily="49" charset="-122"/>
              <a:ea typeface="楷体" panose="02010609060101010101" pitchFamily="49" charset="-122"/>
            </a:endParaRPr>
          </a:p>
          <a:p>
            <a:pPr marL="812800" indent="-812800" eaLnBrk="1" hangingPunct="1">
              <a:buNone/>
            </a:pPr>
            <a:r>
              <a:rPr lang="zh-CN" altLang="en-US" dirty="0">
                <a:solidFill>
                  <a:srgbClr val="FF0000"/>
                </a:solidFill>
                <a:latin typeface="楷体" panose="02010609060101010101" pitchFamily="49" charset="-122"/>
                <a:ea typeface="楷体" panose="02010609060101010101" pitchFamily="49" charset="-122"/>
              </a:rPr>
              <a:t>自发明专利申请日起满四年，且自实质审查请求之日起满三年后授予发明专利权的，国务院专利行政部门应专利权人的请求，就发明专利在授权过程中的不合理延迟给予专利权期限补偿，但由申请人引起的不合理延迟除外。 </a:t>
            </a:r>
          </a:p>
          <a:p>
            <a:pPr marL="812800" indent="-812800" eaLnBrk="1" hangingPunct="1">
              <a:buNone/>
            </a:pPr>
            <a:r>
              <a:rPr lang="zh-CN" altLang="en-US" dirty="0">
                <a:solidFill>
                  <a:srgbClr val="FF0000"/>
                </a:solidFill>
                <a:latin typeface="楷体" panose="02010609060101010101" pitchFamily="49" charset="-122"/>
                <a:ea typeface="楷体" panose="02010609060101010101" pitchFamily="49" charset="-122"/>
              </a:rPr>
              <a:t>为补偿新药上市审评审批占用的时间，对在中国获得上市许可的新药相关发明专利，国务院专利行政部门应专利权人的请求给予专利权期限补偿。补偿期限不超过五年，新药批准上市后总有效专利权期限不超过十四年。</a:t>
            </a:r>
            <a:endParaRPr lang="en-US" altLang="zh-CN" dirty="0">
              <a:solidFill>
                <a:srgbClr val="FF0000"/>
              </a:solidFill>
              <a:latin typeface="楷体" panose="02010609060101010101" pitchFamily="49" charset="-122"/>
              <a:ea typeface="楷体" panose="02010609060101010101" pitchFamily="49" charset="-122"/>
            </a:endParaRPr>
          </a:p>
        </p:txBody>
      </p:sp>
      <p:sp>
        <p:nvSpPr>
          <p:cNvPr id="126980"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142</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indefinite"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897" decel="100000" fill="hold"/>
                                        <p:tgtEl>
                                          <p:spTgt spid="8194"/>
                                        </p:tgtEl>
                                        <p:attrNameLst>
                                          <p:attrName>ppt_y</p:attrName>
                                        </p:attrNameLst>
                                      </p:cBhvr>
                                      <p:tavLst>
                                        <p:tav tm="0">
                                          <p:val>
                                            <p:strVal val="#ppt_y+1"/>
                                          </p:val>
                                        </p:tav>
                                        <p:tav tm="100000">
                                          <p:val>
                                            <p:strVal val="#ppt_y-.03"/>
                                          </p:val>
                                        </p:tav>
                                      </p:tavLst>
                                    </p:anim>
                                    <p:anim calcmode="lin" valueType="num">
                                      <p:cBhvr>
                                        <p:cTn id="10" dur="97" accel="100000" fill="hold">
                                          <p:stCondLst>
                                            <p:cond delay="897"/>
                                          </p:stCondLst>
                                        </p:cTn>
                                        <p:tgtEl>
                                          <p:spTgt spid="819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indefinite" fill="hold">
                                          <p:stCondLst>
                                            <p:cond delay="0"/>
                                          </p:stCondLst>
                                        </p:cTn>
                                        <p:tgtEl>
                                          <p:spTgt spid="8195">
                                            <p:txEl>
                                              <p:pRg st="0" end="0"/>
                                            </p:txEl>
                                          </p:spTgt>
                                        </p:tgtEl>
                                        <p:attrNameLst>
                                          <p:attrName>style.visibility</p:attrName>
                                        </p:attrNameLst>
                                      </p:cBhvr>
                                      <p:to>
                                        <p:strVal val="visible"/>
                                      </p:to>
                                    </p:set>
                                    <p:animEffect transition="in" filter="fade">
                                      <p:cBhvr>
                                        <p:cTn id="13" dur="1000"/>
                                        <p:tgtEl>
                                          <p:spTgt spid="8195">
                                            <p:txEl>
                                              <p:pRg st="0" end="0"/>
                                            </p:txEl>
                                          </p:spTgt>
                                        </p:tgtEl>
                                      </p:cBhvr>
                                    </p:animEffect>
                                    <p:anim calcmode="lin" valueType="num">
                                      <p:cBhvr>
                                        <p:cTn id="14" dur="1000" fill="hold"/>
                                        <p:tgtEl>
                                          <p:spTgt spid="8195">
                                            <p:txEl>
                                              <p:pRg st="0" end="0"/>
                                            </p:txEl>
                                          </p:spTgt>
                                        </p:tgtEl>
                                        <p:attrNameLst>
                                          <p:attrName>ppt_x</p:attrName>
                                        </p:attrNameLst>
                                      </p:cBhvr>
                                      <p:tavLst>
                                        <p:tav tm="0">
                                          <p:val>
                                            <p:strVal val="#ppt_x"/>
                                          </p:val>
                                        </p:tav>
                                        <p:tav tm="100000">
                                          <p:val>
                                            <p:strVal val="#ppt_x"/>
                                          </p:val>
                                        </p:tav>
                                      </p:tavLst>
                                    </p:anim>
                                    <p:anim calcmode="lin" valueType="num">
                                      <p:cBhvr>
                                        <p:cTn id="15" dur="897" decel="100000" fill="hold"/>
                                        <p:tgtEl>
                                          <p:spTgt spid="8195">
                                            <p:txEl>
                                              <p:pRg st="0" end="0"/>
                                            </p:txEl>
                                          </p:spTgt>
                                        </p:tgtEl>
                                        <p:attrNameLst>
                                          <p:attrName>ppt_y</p:attrName>
                                        </p:attrNameLst>
                                      </p:cBhvr>
                                      <p:tavLst>
                                        <p:tav tm="0">
                                          <p:val>
                                            <p:strVal val="#ppt_y+1"/>
                                          </p:val>
                                        </p:tav>
                                        <p:tav tm="100000">
                                          <p:val>
                                            <p:strVal val="#ppt_y-.03"/>
                                          </p:val>
                                        </p:tav>
                                      </p:tavLst>
                                    </p:anim>
                                    <p:anim calcmode="lin" valueType="num">
                                      <p:cBhvr>
                                        <p:cTn id="16" dur="97" accel="100000" fill="hold">
                                          <p:stCondLst>
                                            <p:cond delay="897"/>
                                          </p:stCondLst>
                                        </p:cTn>
                                        <p:tgtEl>
                                          <p:spTgt spid="819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indefinite" fill="hold">
                                          <p:stCondLst>
                                            <p:cond delay="0"/>
                                          </p:stCondLst>
                                        </p:cTn>
                                        <p:tgtEl>
                                          <p:spTgt spid="8195">
                                            <p:txEl>
                                              <p:pRg st="1" end="1"/>
                                            </p:txEl>
                                          </p:spTgt>
                                        </p:tgtEl>
                                        <p:attrNameLst>
                                          <p:attrName>style.visibility</p:attrName>
                                        </p:attrNameLst>
                                      </p:cBhvr>
                                      <p:to>
                                        <p:strVal val="visible"/>
                                      </p:to>
                                    </p:set>
                                    <p:animEffect transition="in" filter="fade">
                                      <p:cBhvr>
                                        <p:cTn id="19" dur="1000"/>
                                        <p:tgtEl>
                                          <p:spTgt spid="8195">
                                            <p:txEl>
                                              <p:pRg st="1" end="1"/>
                                            </p:txEl>
                                          </p:spTgt>
                                        </p:tgtEl>
                                      </p:cBhvr>
                                    </p:animEffect>
                                    <p:anim calcmode="lin" valueType="num">
                                      <p:cBhvr>
                                        <p:cTn id="20" dur="1000" fill="hold"/>
                                        <p:tgtEl>
                                          <p:spTgt spid="8195">
                                            <p:txEl>
                                              <p:pRg st="1" end="1"/>
                                            </p:txEl>
                                          </p:spTgt>
                                        </p:tgtEl>
                                        <p:attrNameLst>
                                          <p:attrName>ppt_x</p:attrName>
                                        </p:attrNameLst>
                                      </p:cBhvr>
                                      <p:tavLst>
                                        <p:tav tm="0">
                                          <p:val>
                                            <p:strVal val="#ppt_x"/>
                                          </p:val>
                                        </p:tav>
                                        <p:tav tm="100000">
                                          <p:val>
                                            <p:strVal val="#ppt_x"/>
                                          </p:val>
                                        </p:tav>
                                      </p:tavLst>
                                    </p:anim>
                                    <p:anim calcmode="lin" valueType="num">
                                      <p:cBhvr>
                                        <p:cTn id="21" dur="897" decel="100000" fill="hold"/>
                                        <p:tgtEl>
                                          <p:spTgt spid="8195">
                                            <p:txEl>
                                              <p:pRg st="1" end="1"/>
                                            </p:txEl>
                                          </p:spTgt>
                                        </p:tgtEl>
                                        <p:attrNameLst>
                                          <p:attrName>ppt_y</p:attrName>
                                        </p:attrNameLst>
                                      </p:cBhvr>
                                      <p:tavLst>
                                        <p:tav tm="0">
                                          <p:val>
                                            <p:strVal val="#ppt_y+1"/>
                                          </p:val>
                                        </p:tav>
                                        <p:tav tm="100000">
                                          <p:val>
                                            <p:strVal val="#ppt_y-.03"/>
                                          </p:val>
                                        </p:tav>
                                      </p:tavLst>
                                    </p:anim>
                                    <p:anim calcmode="lin" valueType="num">
                                      <p:cBhvr>
                                        <p:cTn id="22" dur="97" accel="100000" fill="hold">
                                          <p:stCondLst>
                                            <p:cond delay="897"/>
                                          </p:stCondLst>
                                        </p:cTn>
                                        <p:tgtEl>
                                          <p:spTgt spid="8195">
                                            <p:txEl>
                                              <p:pRg st="1" end="1"/>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indefinite" fill="hold">
                                          <p:stCondLst>
                                            <p:cond delay="0"/>
                                          </p:stCondLst>
                                        </p:cTn>
                                        <p:tgtEl>
                                          <p:spTgt spid="8195">
                                            <p:txEl>
                                              <p:pRg st="2" end="2"/>
                                            </p:txEl>
                                          </p:spTgt>
                                        </p:tgtEl>
                                        <p:attrNameLst>
                                          <p:attrName>style.visibility</p:attrName>
                                        </p:attrNameLst>
                                      </p:cBhvr>
                                      <p:to>
                                        <p:strVal val="visible"/>
                                      </p:to>
                                    </p:set>
                                    <p:animEffect transition="in" filter="fade">
                                      <p:cBhvr>
                                        <p:cTn id="25" dur="1000"/>
                                        <p:tgtEl>
                                          <p:spTgt spid="8195">
                                            <p:txEl>
                                              <p:pRg st="2" end="2"/>
                                            </p:txEl>
                                          </p:spTgt>
                                        </p:tgtEl>
                                      </p:cBhvr>
                                    </p:animEffect>
                                    <p:anim calcmode="lin" valueType="num">
                                      <p:cBhvr>
                                        <p:cTn id="26" dur="1000" fill="hold"/>
                                        <p:tgtEl>
                                          <p:spTgt spid="8195">
                                            <p:txEl>
                                              <p:pRg st="2" end="2"/>
                                            </p:txEl>
                                          </p:spTgt>
                                        </p:tgtEl>
                                        <p:attrNameLst>
                                          <p:attrName>ppt_x</p:attrName>
                                        </p:attrNameLst>
                                      </p:cBhvr>
                                      <p:tavLst>
                                        <p:tav tm="0">
                                          <p:val>
                                            <p:strVal val="#ppt_x"/>
                                          </p:val>
                                        </p:tav>
                                        <p:tav tm="100000">
                                          <p:val>
                                            <p:strVal val="#ppt_x"/>
                                          </p:val>
                                        </p:tav>
                                      </p:tavLst>
                                    </p:anim>
                                    <p:anim calcmode="lin" valueType="num">
                                      <p:cBhvr>
                                        <p:cTn id="27" dur="897" decel="100000" fill="hold"/>
                                        <p:tgtEl>
                                          <p:spTgt spid="8195">
                                            <p:txEl>
                                              <p:pRg st="2" end="2"/>
                                            </p:txEl>
                                          </p:spTgt>
                                        </p:tgtEl>
                                        <p:attrNameLst>
                                          <p:attrName>ppt_y</p:attrName>
                                        </p:attrNameLst>
                                      </p:cBhvr>
                                      <p:tavLst>
                                        <p:tav tm="0">
                                          <p:val>
                                            <p:strVal val="#ppt_y+1"/>
                                          </p:val>
                                        </p:tav>
                                        <p:tav tm="100000">
                                          <p:val>
                                            <p:strVal val="#ppt_y-.03"/>
                                          </p:val>
                                        </p:tav>
                                      </p:tavLst>
                                    </p:anim>
                                    <p:anim calcmode="lin" valueType="num">
                                      <p:cBhvr>
                                        <p:cTn id="28" dur="97" accel="100000" fill="hold">
                                          <p:stCondLst>
                                            <p:cond delay="897"/>
                                          </p:stCondLst>
                                        </p:cTn>
                                        <p:tgtEl>
                                          <p:spTgt spid="8195">
                                            <p:txEl>
                                              <p:pRg st="2" end="2"/>
                                            </p:txEl>
                                          </p:spTgt>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indefinite" fill="hold">
                                          <p:stCondLst>
                                            <p:cond delay="0"/>
                                          </p:stCondLst>
                                        </p:cTn>
                                        <p:tgtEl>
                                          <p:spTgt spid="8195">
                                            <p:txEl>
                                              <p:pRg st="3" end="3"/>
                                            </p:txEl>
                                          </p:spTgt>
                                        </p:tgtEl>
                                        <p:attrNameLst>
                                          <p:attrName>style.visibility</p:attrName>
                                        </p:attrNameLst>
                                      </p:cBhvr>
                                      <p:to>
                                        <p:strVal val="visible"/>
                                      </p:to>
                                    </p:set>
                                    <p:animEffect transition="in" filter="fade">
                                      <p:cBhvr>
                                        <p:cTn id="31" dur="1000"/>
                                        <p:tgtEl>
                                          <p:spTgt spid="8195">
                                            <p:txEl>
                                              <p:pRg st="3" end="3"/>
                                            </p:txEl>
                                          </p:spTgt>
                                        </p:tgtEl>
                                      </p:cBhvr>
                                    </p:animEffect>
                                    <p:anim calcmode="lin" valueType="num">
                                      <p:cBhvr>
                                        <p:cTn id="32" dur="1000" fill="hold"/>
                                        <p:tgtEl>
                                          <p:spTgt spid="8195">
                                            <p:txEl>
                                              <p:pRg st="3" end="3"/>
                                            </p:txEl>
                                          </p:spTgt>
                                        </p:tgtEl>
                                        <p:attrNameLst>
                                          <p:attrName>ppt_x</p:attrName>
                                        </p:attrNameLst>
                                      </p:cBhvr>
                                      <p:tavLst>
                                        <p:tav tm="0">
                                          <p:val>
                                            <p:strVal val="#ppt_x"/>
                                          </p:val>
                                        </p:tav>
                                        <p:tav tm="100000">
                                          <p:val>
                                            <p:strVal val="#ppt_x"/>
                                          </p:val>
                                        </p:tav>
                                      </p:tavLst>
                                    </p:anim>
                                    <p:anim calcmode="lin" valueType="num">
                                      <p:cBhvr>
                                        <p:cTn id="33" dur="897" decel="100000" fill="hold"/>
                                        <p:tgtEl>
                                          <p:spTgt spid="8195">
                                            <p:txEl>
                                              <p:pRg st="3" end="3"/>
                                            </p:txEl>
                                          </p:spTgt>
                                        </p:tgtEl>
                                        <p:attrNameLst>
                                          <p:attrName>ppt_y</p:attrName>
                                        </p:attrNameLst>
                                      </p:cBhvr>
                                      <p:tavLst>
                                        <p:tav tm="0">
                                          <p:val>
                                            <p:strVal val="#ppt_y+1"/>
                                          </p:val>
                                        </p:tav>
                                        <p:tav tm="100000">
                                          <p:val>
                                            <p:strVal val="#ppt_y-.03"/>
                                          </p:val>
                                        </p:tav>
                                      </p:tavLst>
                                    </p:anim>
                                    <p:anim calcmode="lin" valueType="num">
                                      <p:cBhvr>
                                        <p:cTn id="34" dur="97" accel="100000" fill="hold">
                                          <p:stCondLst>
                                            <p:cond delay="897"/>
                                          </p:stCondLst>
                                        </p:cTn>
                                        <p:tgtEl>
                                          <p:spTgt spid="8195">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indefinite" fill="hold">
                                          <p:stCondLst>
                                            <p:cond delay="0"/>
                                          </p:stCondLst>
                                        </p:cTn>
                                        <p:tgtEl>
                                          <p:spTgt spid="8195">
                                            <p:txEl>
                                              <p:pRg st="4" end="4"/>
                                            </p:txEl>
                                          </p:spTgt>
                                        </p:tgtEl>
                                        <p:attrNameLst>
                                          <p:attrName>style.visibility</p:attrName>
                                        </p:attrNameLst>
                                      </p:cBhvr>
                                      <p:to>
                                        <p:strVal val="visible"/>
                                      </p:to>
                                    </p:set>
                                    <p:animEffect transition="in" filter="fade">
                                      <p:cBhvr>
                                        <p:cTn id="39" dur="1000"/>
                                        <p:tgtEl>
                                          <p:spTgt spid="8195">
                                            <p:txEl>
                                              <p:pRg st="4" end="4"/>
                                            </p:txEl>
                                          </p:spTgt>
                                        </p:tgtEl>
                                      </p:cBhvr>
                                    </p:animEffect>
                                    <p:anim calcmode="lin" valueType="num">
                                      <p:cBhvr>
                                        <p:cTn id="40" dur="1000" fill="hold"/>
                                        <p:tgtEl>
                                          <p:spTgt spid="8195">
                                            <p:txEl>
                                              <p:pRg st="4" end="4"/>
                                            </p:txEl>
                                          </p:spTgt>
                                        </p:tgtEl>
                                        <p:attrNameLst>
                                          <p:attrName>ppt_x</p:attrName>
                                        </p:attrNameLst>
                                      </p:cBhvr>
                                      <p:tavLst>
                                        <p:tav tm="0">
                                          <p:val>
                                            <p:strVal val="#ppt_x"/>
                                          </p:val>
                                        </p:tav>
                                        <p:tav tm="100000">
                                          <p:val>
                                            <p:strVal val="#ppt_x"/>
                                          </p:val>
                                        </p:tav>
                                      </p:tavLst>
                                    </p:anim>
                                    <p:anim calcmode="lin" valueType="num">
                                      <p:cBhvr>
                                        <p:cTn id="41" dur="897" decel="100000" fill="hold"/>
                                        <p:tgtEl>
                                          <p:spTgt spid="8195">
                                            <p:txEl>
                                              <p:pRg st="4" end="4"/>
                                            </p:txEl>
                                          </p:spTgt>
                                        </p:tgtEl>
                                        <p:attrNameLst>
                                          <p:attrName>ppt_y</p:attrName>
                                        </p:attrNameLst>
                                      </p:cBhvr>
                                      <p:tavLst>
                                        <p:tav tm="0">
                                          <p:val>
                                            <p:strVal val="#ppt_y+1"/>
                                          </p:val>
                                        </p:tav>
                                        <p:tav tm="100000">
                                          <p:val>
                                            <p:strVal val="#ppt_y-.03"/>
                                          </p:val>
                                        </p:tav>
                                      </p:tavLst>
                                    </p:anim>
                                    <p:anim calcmode="lin" valueType="num">
                                      <p:cBhvr>
                                        <p:cTn id="42" dur="97" accel="100000" fill="hold">
                                          <p:stCondLst>
                                            <p:cond delay="897"/>
                                          </p:stCondLst>
                                        </p:cTn>
                                        <p:tgtEl>
                                          <p:spTgt spid="8195">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indefinite" fill="hold">
                                          <p:stCondLst>
                                            <p:cond delay="0"/>
                                          </p:stCondLst>
                                        </p:cTn>
                                        <p:tgtEl>
                                          <p:spTgt spid="8195">
                                            <p:txEl>
                                              <p:pRg st="5" end="5"/>
                                            </p:txEl>
                                          </p:spTgt>
                                        </p:tgtEl>
                                        <p:attrNameLst>
                                          <p:attrName>style.visibility</p:attrName>
                                        </p:attrNameLst>
                                      </p:cBhvr>
                                      <p:to>
                                        <p:strVal val="visible"/>
                                      </p:to>
                                    </p:set>
                                    <p:animEffect transition="in" filter="fade">
                                      <p:cBhvr>
                                        <p:cTn id="47" dur="1000"/>
                                        <p:tgtEl>
                                          <p:spTgt spid="8195">
                                            <p:txEl>
                                              <p:pRg st="5" end="5"/>
                                            </p:txEl>
                                          </p:spTgt>
                                        </p:tgtEl>
                                      </p:cBhvr>
                                    </p:animEffect>
                                    <p:anim calcmode="lin" valueType="num">
                                      <p:cBhvr>
                                        <p:cTn id="48" dur="1000" fill="hold"/>
                                        <p:tgtEl>
                                          <p:spTgt spid="8195">
                                            <p:txEl>
                                              <p:pRg st="5" end="5"/>
                                            </p:txEl>
                                          </p:spTgt>
                                        </p:tgtEl>
                                        <p:attrNameLst>
                                          <p:attrName>ppt_x</p:attrName>
                                        </p:attrNameLst>
                                      </p:cBhvr>
                                      <p:tavLst>
                                        <p:tav tm="0">
                                          <p:val>
                                            <p:strVal val="#ppt_x"/>
                                          </p:val>
                                        </p:tav>
                                        <p:tav tm="100000">
                                          <p:val>
                                            <p:strVal val="#ppt_x"/>
                                          </p:val>
                                        </p:tav>
                                      </p:tavLst>
                                    </p:anim>
                                    <p:anim calcmode="lin" valueType="num">
                                      <p:cBhvr>
                                        <p:cTn id="49" dur="897" decel="100000" fill="hold"/>
                                        <p:tgtEl>
                                          <p:spTgt spid="8195">
                                            <p:txEl>
                                              <p:pRg st="5" end="5"/>
                                            </p:txEl>
                                          </p:spTgt>
                                        </p:tgtEl>
                                        <p:attrNameLst>
                                          <p:attrName>ppt_y</p:attrName>
                                        </p:attrNameLst>
                                      </p:cBhvr>
                                      <p:tavLst>
                                        <p:tav tm="0">
                                          <p:val>
                                            <p:strVal val="#ppt_y+1"/>
                                          </p:val>
                                        </p:tav>
                                        <p:tav tm="100000">
                                          <p:val>
                                            <p:strVal val="#ppt_y-.03"/>
                                          </p:val>
                                        </p:tav>
                                      </p:tavLst>
                                    </p:anim>
                                    <p:anim calcmode="lin" valueType="num">
                                      <p:cBhvr>
                                        <p:cTn id="50" dur="97" accel="100000" fill="hold">
                                          <p:stCondLst>
                                            <p:cond delay="897"/>
                                          </p:stCondLst>
                                        </p:cTn>
                                        <p:tgtEl>
                                          <p:spTgt spid="8195">
                                            <p:txEl>
                                              <p:pRg st="5" end="5"/>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838200" y="155575"/>
            <a:ext cx="6096000" cy="8302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tx1"/>
                </a:solidFill>
                <a:effectLst/>
                <a:uLnTx/>
                <a:uFillTx/>
                <a:latin typeface="+mj-lt"/>
                <a:ea typeface="+mj-ea"/>
                <a:cs typeface="+mj-cs"/>
              </a:rPr>
              <a:t>2</a:t>
            </a:r>
            <a:r>
              <a:rPr kumimoji="0" lang="zh-CN" altLang="en-US" sz="4000" b="1" i="0" u="none" strike="noStrike" kern="1200" cap="none" spc="0" normalizeH="0" baseline="0" noProof="0" dirty="0">
                <a:ln>
                  <a:noFill/>
                </a:ln>
                <a:solidFill>
                  <a:schemeClr val="tx1"/>
                </a:solidFill>
                <a:effectLst/>
                <a:uLnTx/>
                <a:uFillTx/>
                <a:latin typeface="+mj-lt"/>
                <a:ea typeface="+mj-ea"/>
                <a:cs typeface="+mj-cs"/>
              </a:rPr>
              <a:t>、专利权的终止</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128003" name="Rectangle 3"/>
          <p:cNvSpPr>
            <a:spLocks noGrp="1"/>
          </p:cNvSpPr>
          <p:nvPr>
            <p:ph idx="1"/>
          </p:nvPr>
        </p:nvSpPr>
        <p:spPr>
          <a:xfrm>
            <a:off x="838200" y="1341438"/>
            <a:ext cx="10515600" cy="5060950"/>
          </a:xfrm>
        </p:spPr>
        <p:txBody>
          <a:bodyPr vert="horz" wrap="square" lIns="91440" tIns="45720" rIns="91440" bIns="45720" anchor="t"/>
          <a:lstStyle/>
          <a:p>
            <a:pPr marL="609600" indent="-609600" eaLnBrk="1" hangingPunct="1"/>
            <a:r>
              <a:rPr lang="zh-CN" altLang="en-US" dirty="0"/>
              <a:t>（</a:t>
            </a:r>
            <a:r>
              <a:rPr lang="en-US" altLang="zh-CN" dirty="0"/>
              <a:t>1</a:t>
            </a:r>
            <a:r>
              <a:rPr lang="zh-CN" altLang="en-US" dirty="0"/>
              <a:t>）期限届满而终止</a:t>
            </a:r>
          </a:p>
          <a:p>
            <a:pPr marL="609600" indent="-609600" eaLnBrk="1" hangingPunct="1"/>
            <a:r>
              <a:rPr lang="zh-CN" altLang="en-US" dirty="0"/>
              <a:t>（</a:t>
            </a:r>
            <a:r>
              <a:rPr lang="en-US" altLang="zh-CN" dirty="0"/>
              <a:t>2</a:t>
            </a:r>
            <a:r>
              <a:rPr lang="zh-CN" altLang="en-US" dirty="0"/>
              <a:t>）因没有缴纳年费而终止。</a:t>
            </a:r>
          </a:p>
          <a:p>
            <a:pPr marL="609600" indent="-609600" eaLnBrk="1" hangingPunct="1"/>
            <a:r>
              <a:rPr lang="zh-CN" altLang="en-US" dirty="0"/>
              <a:t>（</a:t>
            </a:r>
            <a:r>
              <a:rPr lang="en-US" altLang="zh-CN" dirty="0"/>
              <a:t>3</a:t>
            </a:r>
            <a:r>
              <a:rPr lang="zh-CN" altLang="en-US" dirty="0"/>
              <a:t>）专利权人以书面声明放弃其专利权而终止。</a:t>
            </a:r>
          </a:p>
        </p:txBody>
      </p:sp>
      <p:sp>
        <p:nvSpPr>
          <p:cNvPr id="128004"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143</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p:cNvSpPr>
            <a:spLocks noGrp="1" noChangeArrowheads="1"/>
          </p:cNvSpPr>
          <p:nvPr>
            <p:ph type="title"/>
          </p:nvPr>
        </p:nvSpPr>
        <p:spPr>
          <a:xfrm>
            <a:off x="2874963" y="-171450"/>
            <a:ext cx="7793038" cy="1462088"/>
          </a:xfrm>
        </p:spPr>
        <p:txBody>
          <a:bodyPr vert="horz" wrap="square" lIns="91440" tIns="45720" rIns="91440" bIns="45720" numCol="1" rtlCol="0"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zh-CN" sz="4000" b="1" i="0" u="none" strike="noStrike" kern="1200" cap="none" spc="0" normalizeH="0" baseline="0" noProof="0">
              <a:ln>
                <a:noFill/>
              </a:ln>
              <a:solidFill>
                <a:schemeClr val="accent1">
                  <a:satMod val="150000"/>
                </a:schemeClr>
              </a:solidFill>
              <a:effectLst/>
              <a:uLnTx/>
              <a:uFillTx/>
              <a:latin typeface="+mj-lt"/>
              <a:ea typeface="+mj-ea"/>
              <a:cs typeface="+mj-cs"/>
            </a:endParaRPr>
          </a:p>
        </p:txBody>
      </p:sp>
      <p:sp>
        <p:nvSpPr>
          <p:cNvPr id="129027" name="灯片编号占位符 4"/>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144</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graphicFrame>
        <p:nvGraphicFramePr>
          <p:cNvPr id="238595" name="Group 3"/>
          <p:cNvGraphicFramePr>
            <a:graphicFrameLocks noGrp="1"/>
          </p:cNvGraphicFramePr>
          <p:nvPr/>
        </p:nvGraphicFramePr>
        <p:xfrm>
          <a:off x="3287713" y="476250"/>
          <a:ext cx="5572125" cy="6046788"/>
        </p:xfrm>
        <a:graphic>
          <a:graphicData uri="http://schemas.openxmlformats.org/drawingml/2006/table">
            <a:tbl>
              <a:tblPr/>
              <a:tblGrid>
                <a:gridCol w="3019425">
                  <a:extLst>
                    <a:ext uri="{9D8B030D-6E8A-4147-A177-3AD203B41FA5}">
                      <a16:colId xmlns:a16="http://schemas.microsoft.com/office/drawing/2014/main" val="20000"/>
                    </a:ext>
                  </a:extLst>
                </a:gridCol>
                <a:gridCol w="2552700">
                  <a:extLst>
                    <a:ext uri="{9D8B030D-6E8A-4147-A177-3AD203B41FA5}">
                      <a16:colId xmlns:a16="http://schemas.microsoft.com/office/drawing/2014/main" val="20001"/>
                    </a:ext>
                  </a:extLst>
                </a:gridCol>
              </a:tblGrid>
              <a:tr h="865188">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专利年费</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Arial" panose="020B0604020202020204"/>
                          <a:ea typeface="宋体" panose="02010600030101010101" pitchFamily="2" charset="-122"/>
                        </a:rPr>
                        <a:t>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1450">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Arial" panose="020B0604020202020204"/>
                          <a:ea typeface="宋体" panose="02010600030101010101" pitchFamily="2" charset="-122"/>
                        </a:rPr>
                        <a:t>     </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．发明专利</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Arial" panose="020B0604020202020204"/>
                          <a:ea typeface="宋体" panose="02010600030101010101" pitchFamily="2" charset="-122"/>
                        </a:rPr>
                        <a:t>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1450">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Arial" panose="020B0604020202020204"/>
                          <a:ea typeface="宋体" panose="02010600030101010101" pitchFamily="2" charset="-122"/>
                        </a:rPr>
                        <a:t>        </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 </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年</a:t>
                      </a:r>
                      <a:r>
                        <a:rPr kumimoji="0" lang="zh-CN" altLang="en-US" sz="1400" b="0" i="0" u="none" strike="noStrike" cap="none" normalizeH="0" baseline="0">
                          <a:ln>
                            <a:noFill/>
                          </a:ln>
                          <a:solidFill>
                            <a:schemeClr val="tx1"/>
                          </a:solidFill>
                          <a:effectLst/>
                          <a:latin typeface="Arial" panose="020B0604020202020204"/>
                          <a:ea typeface="宋体" panose="02010600030101010101" pitchFamily="2" charset="-122"/>
                        </a:rPr>
                        <a:t> </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900</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71450">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Arial" panose="020B0604020202020204"/>
                          <a:ea typeface="宋体" panose="02010600030101010101" pitchFamily="2" charset="-122"/>
                        </a:rPr>
                        <a:t>        </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4</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 </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年</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1200</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71450">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Arial" panose="020B0604020202020204"/>
                          <a:ea typeface="宋体" panose="02010600030101010101" pitchFamily="2" charset="-122"/>
                        </a:rPr>
                        <a:t>       </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0" lang="en-US" altLang="zh-CN" sz="1400" b="0" i="0" u="none" strike="noStrike" cap="none" normalizeH="0" baseline="0">
                          <a:ln>
                            <a:noFill/>
                          </a:ln>
                          <a:solidFill>
                            <a:schemeClr val="tx1"/>
                          </a:solidFill>
                          <a:effectLst/>
                          <a:latin typeface="Arial" panose="020B0604020202020204"/>
                          <a:ea typeface="宋体" panose="02010600030101010101" pitchFamily="2" charset="-122"/>
                        </a:rPr>
                        <a:t> </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 </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年 </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2000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71450">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Arial" panose="020B0604020202020204"/>
                          <a:ea typeface="宋体" panose="02010600030101010101" pitchFamily="2" charset="-122"/>
                        </a:rPr>
                        <a:t>        </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10</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年 </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4000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71450">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Arial" panose="020B0604020202020204"/>
                          <a:ea typeface="宋体" panose="02010600030101010101" pitchFamily="2" charset="-122"/>
                        </a:rPr>
                        <a:t>        </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13</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15</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年 </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6000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71450">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Arial" panose="020B0604020202020204"/>
                          <a:ea typeface="宋体" panose="02010600030101010101" pitchFamily="2" charset="-122"/>
                        </a:rPr>
                        <a:t>        </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16</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20</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年 </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8000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71450">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Arial" panose="020B0604020202020204"/>
                          <a:ea typeface="宋体" panose="02010600030101010101" pitchFamily="2" charset="-122"/>
                        </a:rPr>
                        <a:t>     </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2</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．实用新型</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Arial" panose="020B0604020202020204"/>
                          <a:ea typeface="宋体" panose="02010600030101010101" pitchFamily="2" charset="-122"/>
                        </a:rPr>
                        <a:t>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71450">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Arial" panose="020B0604020202020204"/>
                          <a:ea typeface="宋体" panose="02010600030101010101" pitchFamily="2" charset="-122"/>
                        </a:rPr>
                        <a:t>        </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年</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600</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71450">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Arial" panose="020B0604020202020204"/>
                          <a:ea typeface="宋体" panose="02010600030101010101" pitchFamily="2" charset="-122"/>
                        </a:rPr>
                        <a:t>        </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4</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年</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900</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71450">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Arial" panose="020B0604020202020204"/>
                          <a:ea typeface="宋体" panose="02010600030101010101" pitchFamily="2" charset="-122"/>
                        </a:rPr>
                        <a:t>        </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6</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年</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1200</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71450">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Arial" panose="020B0604020202020204"/>
                          <a:ea typeface="宋体" panose="02010600030101010101" pitchFamily="2" charset="-122"/>
                        </a:rPr>
                        <a:t>        </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9</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 </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年</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2000</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171450">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Arial" panose="020B0604020202020204"/>
                          <a:ea typeface="宋体" panose="02010600030101010101" pitchFamily="2" charset="-122"/>
                        </a:rPr>
                        <a:t>     </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3</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．外观设计专利</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Arial" panose="020B0604020202020204"/>
                          <a:ea typeface="宋体" panose="02010600030101010101" pitchFamily="2" charset="-122"/>
                        </a:rPr>
                        <a:t>   </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171450">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Arial" panose="020B0604020202020204"/>
                          <a:ea typeface="宋体" panose="02010600030101010101" pitchFamily="2" charset="-122"/>
                        </a:rPr>
                        <a:t>        </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年</a:t>
                      </a:r>
                      <a:r>
                        <a:rPr kumimoji="0" lang="zh-CN" altLang="en-US" sz="1400" b="0" i="0" u="none" strike="noStrike" cap="none" normalizeH="0" baseline="0">
                          <a:ln>
                            <a:noFill/>
                          </a:ln>
                          <a:solidFill>
                            <a:schemeClr val="tx1"/>
                          </a:solidFill>
                          <a:effectLst/>
                          <a:latin typeface="Arial" panose="020B0604020202020204"/>
                          <a:ea typeface="宋体" panose="02010600030101010101" pitchFamily="2" charset="-122"/>
                        </a:rPr>
                        <a:t> </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600</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171450">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Arial" panose="020B0604020202020204"/>
                          <a:ea typeface="宋体" panose="02010600030101010101" pitchFamily="2" charset="-122"/>
                        </a:rPr>
                        <a:t>       </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4</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年</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900</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171450">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Arial" panose="020B0604020202020204"/>
                          <a:ea typeface="宋体" panose="02010600030101010101" pitchFamily="2" charset="-122"/>
                        </a:rPr>
                        <a:t>       </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6</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年</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1200</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171450">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Arial" panose="020B0604020202020204"/>
                          <a:ea typeface="宋体" panose="02010600030101010101" pitchFamily="2" charset="-122"/>
                        </a:rPr>
                        <a:t>       </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9</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年</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2000</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sp>
        <p:nvSpPr>
          <p:cNvPr id="129087" name="Rectangle 62"/>
          <p:cNvSpPr/>
          <p:nvPr/>
        </p:nvSpPr>
        <p:spPr>
          <a:xfrm>
            <a:off x="1524000" y="5230813"/>
            <a:ext cx="184150" cy="768350"/>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00000"/>
              </a:lnSpc>
              <a:spcBef>
                <a:spcPct val="0"/>
              </a:spcBef>
              <a:buNone/>
            </a:pPr>
            <a:endParaRPr lang="zh-CN" altLang="zh-CN" sz="4400" dirty="0">
              <a:ea typeface="宋体" panose="02010600030101010101" pitchFamily="2" charset="-122"/>
            </a:endParaRPr>
          </a:p>
        </p:txBody>
      </p:sp>
    </p:spTree>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ts val="4800"/>
              </a:lnSpc>
              <a:spcBef>
                <a:spcPct val="0"/>
              </a:spcBef>
              <a:spcAft>
                <a:spcPts val="0"/>
              </a:spcAft>
              <a:buClrTx/>
              <a:buSzTx/>
              <a:buFontTx/>
              <a:buNone/>
              <a:defRPr/>
            </a:pPr>
            <a: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t>（二）专利权的效力</a:t>
            </a:r>
          </a:p>
        </p:txBody>
      </p:sp>
      <p:sp>
        <p:nvSpPr>
          <p:cNvPr id="130051" name="Rectangle 3"/>
          <p:cNvSpPr>
            <a:spLocks noGrp="1"/>
          </p:cNvSpPr>
          <p:nvPr>
            <p:ph idx="1"/>
          </p:nvPr>
        </p:nvSpPr>
        <p:spPr>
          <a:xfrm>
            <a:off x="838200" y="1341438"/>
            <a:ext cx="10515600" cy="5060950"/>
          </a:xfrm>
        </p:spPr>
        <p:txBody>
          <a:bodyPr vert="horz" wrap="square" lIns="91440" tIns="45720" rIns="91440" bIns="45720" anchor="t"/>
          <a:lstStyle/>
          <a:p>
            <a:pPr eaLnBrk="1" hangingPunct="1">
              <a:lnSpc>
                <a:spcPct val="80000"/>
              </a:lnSpc>
            </a:pPr>
            <a:r>
              <a:rPr lang="zh-CN" altLang="en-US" dirty="0"/>
              <a:t>专利法第十一条</a:t>
            </a:r>
          </a:p>
          <a:p>
            <a:pPr eaLnBrk="1" hangingPunct="1">
              <a:lnSpc>
                <a:spcPct val="100000"/>
              </a:lnSpc>
            </a:pPr>
            <a:r>
              <a:rPr lang="zh-CN" altLang="en-US" sz="3200" dirty="0"/>
              <a:t>发明和实用新型专利权被授予后，除</a:t>
            </a:r>
            <a:r>
              <a:rPr lang="zh-CN" altLang="en-US" sz="3200" dirty="0">
                <a:solidFill>
                  <a:srgbClr val="FF0000"/>
                </a:solidFill>
              </a:rPr>
              <a:t>本法另有规定的以外</a:t>
            </a:r>
            <a:r>
              <a:rPr lang="zh-CN" altLang="en-US" sz="3200" dirty="0"/>
              <a:t>，任何单位或者个人</a:t>
            </a:r>
            <a:r>
              <a:rPr lang="zh-CN" altLang="en-US" sz="3200" dirty="0">
                <a:solidFill>
                  <a:srgbClr val="FF0000"/>
                </a:solidFill>
              </a:rPr>
              <a:t>未经专利权人许可</a:t>
            </a:r>
            <a:r>
              <a:rPr lang="zh-CN" altLang="en-US" sz="3200" dirty="0"/>
              <a:t>，都不得实施其专利，即不得</a:t>
            </a:r>
            <a:r>
              <a:rPr lang="zh-CN" altLang="en-US" sz="3200" dirty="0">
                <a:solidFill>
                  <a:srgbClr val="FF0000"/>
                </a:solidFill>
              </a:rPr>
              <a:t>为生产经营目的</a:t>
            </a:r>
            <a:r>
              <a:rPr lang="zh-CN" altLang="en-US" sz="3200" dirty="0">
                <a:solidFill>
                  <a:srgbClr val="0070C0"/>
                </a:solidFill>
              </a:rPr>
              <a:t>制造、使用、许诺销售、销售、进口</a:t>
            </a:r>
            <a:r>
              <a:rPr lang="zh-CN" altLang="en-US" sz="3200" dirty="0"/>
              <a:t>其专利产品，或者</a:t>
            </a:r>
            <a:r>
              <a:rPr lang="zh-CN" altLang="en-US" sz="3200" dirty="0">
                <a:solidFill>
                  <a:srgbClr val="0070C0"/>
                </a:solidFill>
              </a:rPr>
              <a:t>使用其专利方法以及使用、许诺销售、销售、进口依照该专利方法直接获得的产品</a:t>
            </a:r>
            <a:r>
              <a:rPr lang="zh-CN" altLang="en-US" sz="3200" dirty="0"/>
              <a:t>。</a:t>
            </a:r>
            <a:br>
              <a:rPr lang="zh-CN" altLang="en-US" sz="3200" dirty="0"/>
            </a:br>
            <a:r>
              <a:rPr lang="zh-CN" altLang="en-US" sz="3200" dirty="0"/>
              <a:t>    外观设计专利权被授予后，任何单位或者个人未经专利权人许可，都不得实施其专利，即不得为生产经营目的</a:t>
            </a:r>
            <a:r>
              <a:rPr lang="zh-CN" altLang="en-US" sz="3200" dirty="0">
                <a:solidFill>
                  <a:srgbClr val="0070C0"/>
                </a:solidFill>
              </a:rPr>
              <a:t>制造、许诺销售、销售、进口其外观设计专利产品</a:t>
            </a:r>
            <a:r>
              <a:rPr lang="zh-CN" altLang="en-US" sz="3200" dirty="0"/>
              <a:t>。 </a:t>
            </a:r>
          </a:p>
        </p:txBody>
      </p:sp>
      <p:sp>
        <p:nvSpPr>
          <p:cNvPr id="130052"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145</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t>（三）专利权的行使</a:t>
            </a:r>
          </a:p>
        </p:txBody>
      </p:sp>
      <p:sp>
        <p:nvSpPr>
          <p:cNvPr id="131075" name="Rectangle 3"/>
          <p:cNvSpPr>
            <a:spLocks noGrp="1"/>
          </p:cNvSpPr>
          <p:nvPr>
            <p:ph idx="1"/>
          </p:nvPr>
        </p:nvSpPr>
        <p:spPr>
          <a:xfrm>
            <a:off x="838200" y="1341438"/>
            <a:ext cx="10515600" cy="5060950"/>
          </a:xfrm>
        </p:spPr>
        <p:txBody>
          <a:bodyPr vert="horz" wrap="square" lIns="91440" tIns="45720" rIns="91440" bIns="45720" anchor="t"/>
          <a:lstStyle/>
          <a:p>
            <a:pPr eaLnBrk="1" hangingPunct="1">
              <a:lnSpc>
                <a:spcPct val="80000"/>
              </a:lnSpc>
            </a:pPr>
            <a:r>
              <a:rPr lang="en-US" altLang="zh-CN" sz="2400" dirty="0"/>
              <a:t>1</a:t>
            </a:r>
            <a:r>
              <a:rPr lang="zh-CN" altLang="en-US" sz="2400" dirty="0"/>
              <a:t>、自己实施专利</a:t>
            </a:r>
          </a:p>
          <a:p>
            <a:pPr eaLnBrk="1" hangingPunct="1">
              <a:lnSpc>
                <a:spcPct val="80000"/>
              </a:lnSpc>
            </a:pPr>
            <a:r>
              <a:rPr lang="en-US" altLang="zh-CN" sz="2400" dirty="0"/>
              <a:t>2</a:t>
            </a:r>
            <a:r>
              <a:rPr lang="zh-CN" altLang="en-US" sz="2400" dirty="0"/>
              <a:t>、转让（包括专利权转让和专利申请权转让）</a:t>
            </a:r>
          </a:p>
          <a:p>
            <a:pPr eaLnBrk="1" hangingPunct="1">
              <a:lnSpc>
                <a:spcPct val="80000"/>
              </a:lnSpc>
            </a:pPr>
            <a:r>
              <a:rPr lang="zh-CN" altLang="en-US" sz="2400" dirty="0"/>
              <a:t>原则：转让自由。</a:t>
            </a:r>
          </a:p>
          <a:p>
            <a:pPr eaLnBrk="1" hangingPunct="1">
              <a:lnSpc>
                <a:spcPct val="80000"/>
              </a:lnSpc>
            </a:pPr>
            <a:r>
              <a:rPr lang="zh-CN" altLang="en-US" sz="2400" dirty="0"/>
              <a:t>例外：向外国人转让。专利法第十条第二款： </a:t>
            </a:r>
            <a:r>
              <a:rPr lang="zh-CN" altLang="en-US" dirty="0">
                <a:latin typeface="华文楷体" panose="02010600040101010101" pitchFamily="2" charset="-122"/>
                <a:ea typeface="华文楷体" panose="02010600040101010101" pitchFamily="2" charset="-122"/>
              </a:rPr>
              <a:t>中国单位或者个人向外国人、外国企业或者外国其他组织转让专利申请权或者专利权的，应当依照有关法律、行政法规的规定办理手续。</a:t>
            </a:r>
            <a:r>
              <a:rPr lang="zh-CN" altLang="en-US" sz="2400" dirty="0"/>
              <a:t> </a:t>
            </a:r>
          </a:p>
          <a:p>
            <a:pPr eaLnBrk="1" hangingPunct="1">
              <a:lnSpc>
                <a:spcPct val="80000"/>
              </a:lnSpc>
            </a:pPr>
            <a:r>
              <a:rPr lang="zh-CN" altLang="en-US" sz="2400" dirty="0"/>
              <a:t>转让的程序</a:t>
            </a:r>
          </a:p>
          <a:p>
            <a:pPr eaLnBrk="1" hangingPunct="1">
              <a:lnSpc>
                <a:spcPct val="80000"/>
              </a:lnSpc>
            </a:pPr>
            <a:r>
              <a:rPr lang="zh-CN" altLang="en-US" sz="2400" dirty="0"/>
              <a:t>专利法第十条第三款：</a:t>
            </a:r>
            <a:r>
              <a:rPr lang="zh-CN" altLang="en-US" sz="2400" dirty="0">
                <a:latin typeface="华文楷体" panose="02010600040101010101" pitchFamily="2" charset="-122"/>
                <a:ea typeface="华文楷体" panose="02010600040101010101" pitchFamily="2" charset="-122"/>
              </a:rPr>
              <a:t>转让专利申请权或者专利权的，当事人应当订立书面合同，并向国务院专利行政部门登记，由国务院专利行政部门予以公告。专利申请权或者专利权的转让自登记之日起生效。</a:t>
            </a:r>
          </a:p>
        </p:txBody>
      </p:sp>
      <p:sp>
        <p:nvSpPr>
          <p:cNvPr id="131076"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146</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1751013" y="155575"/>
            <a:ext cx="8459788" cy="866775"/>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tx1"/>
                </a:solidFill>
                <a:effectLst/>
                <a:uLnTx/>
                <a:uFillTx/>
                <a:latin typeface="+mj-lt"/>
                <a:ea typeface="+mj-ea"/>
                <a:cs typeface="+mj-cs"/>
              </a:rPr>
              <a:t>3</a:t>
            </a:r>
            <a:r>
              <a:rPr kumimoji="0" lang="zh-CN" altLang="en-US" sz="4000" b="1" i="0" u="none" strike="noStrike" kern="1200" cap="none" spc="0" normalizeH="0" baseline="0" noProof="0" dirty="0">
                <a:ln>
                  <a:noFill/>
                </a:ln>
                <a:solidFill>
                  <a:schemeClr val="tx1"/>
                </a:solidFill>
                <a:effectLst/>
                <a:uLnTx/>
                <a:uFillTx/>
                <a:latin typeface="+mj-lt"/>
                <a:ea typeface="+mj-ea"/>
                <a:cs typeface="+mj-cs"/>
              </a:rPr>
              <a:t>、专利实施许可</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132099" name="Rectangle 3"/>
          <p:cNvSpPr>
            <a:spLocks noGrp="1"/>
          </p:cNvSpPr>
          <p:nvPr>
            <p:ph idx="1"/>
          </p:nvPr>
        </p:nvSpPr>
        <p:spPr>
          <a:xfrm>
            <a:off x="838200" y="1341438"/>
            <a:ext cx="10515600" cy="5060950"/>
          </a:xfrm>
        </p:spPr>
        <p:txBody>
          <a:bodyPr vert="horz" wrap="square" lIns="91440" tIns="45720" rIns="91440" bIns="45720" anchor="t"/>
          <a:lstStyle/>
          <a:p>
            <a:pPr eaLnBrk="1" hangingPunct="1">
              <a:lnSpc>
                <a:spcPct val="80000"/>
              </a:lnSpc>
            </a:pPr>
            <a:r>
              <a:rPr lang="zh-CN" altLang="en-US" dirty="0"/>
              <a:t>实施许可的种类</a:t>
            </a:r>
          </a:p>
          <a:p>
            <a:pPr eaLnBrk="1" hangingPunct="1">
              <a:lnSpc>
                <a:spcPct val="80000"/>
              </a:lnSpc>
            </a:pPr>
            <a:r>
              <a:rPr lang="zh-CN" altLang="en-US" dirty="0"/>
              <a:t>（</a:t>
            </a:r>
            <a:r>
              <a:rPr lang="en-US" altLang="zh-CN" dirty="0"/>
              <a:t>1</a:t>
            </a:r>
            <a:r>
              <a:rPr lang="zh-CN" altLang="en-US" dirty="0"/>
              <a:t>）独占实施许可：有实施权的人只有一家被许可人。</a:t>
            </a:r>
          </a:p>
          <a:p>
            <a:pPr eaLnBrk="1" hangingPunct="1">
              <a:lnSpc>
                <a:spcPct val="80000"/>
              </a:lnSpc>
            </a:pPr>
            <a:r>
              <a:rPr lang="zh-CN" altLang="en-US" dirty="0"/>
              <a:t>（</a:t>
            </a:r>
            <a:r>
              <a:rPr lang="en-US" altLang="zh-CN" dirty="0"/>
              <a:t>2</a:t>
            </a:r>
            <a:r>
              <a:rPr lang="zh-CN" altLang="en-US" dirty="0"/>
              <a:t>）排他实施许可：有实施权的人有一家被许可人和专利权人。</a:t>
            </a:r>
          </a:p>
          <a:p>
            <a:pPr eaLnBrk="1" hangingPunct="1">
              <a:lnSpc>
                <a:spcPct val="80000"/>
              </a:lnSpc>
            </a:pPr>
            <a:r>
              <a:rPr lang="zh-CN" altLang="en-US" dirty="0"/>
              <a:t>（</a:t>
            </a:r>
            <a:r>
              <a:rPr lang="en-US" altLang="zh-CN" dirty="0"/>
              <a:t>3</a:t>
            </a:r>
            <a:r>
              <a:rPr lang="zh-CN" altLang="en-US" dirty="0"/>
              <a:t>）普通实施许可：有实施权人有一家以上被许可人和专利权人。</a:t>
            </a:r>
          </a:p>
          <a:p>
            <a:pPr eaLnBrk="1" hangingPunct="1"/>
            <a:endParaRPr lang="zh-CN" altLang="en-US" dirty="0"/>
          </a:p>
        </p:txBody>
      </p:sp>
      <p:sp>
        <p:nvSpPr>
          <p:cNvPr id="132100"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147</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dirty="0">
                <a:solidFill>
                  <a:srgbClr val="FF0000"/>
                </a:solidFill>
                <a:latin typeface="微软雅黑" panose="020B0503020204020204" pitchFamily="34" charset="-122"/>
                <a:ea typeface="微软雅黑" panose="020B0503020204020204" pitchFamily="34" charset="-122"/>
              </a:rPr>
              <a:t>2020</a:t>
            </a:r>
            <a:r>
              <a:rPr lang="zh-CN" altLang="en-US" b="1" dirty="0">
                <a:solidFill>
                  <a:srgbClr val="FF0000"/>
                </a:solidFill>
                <a:latin typeface="微软雅黑" panose="020B0503020204020204" pitchFamily="34" charset="-122"/>
                <a:ea typeface="微软雅黑" panose="020B0503020204020204" pitchFamily="34" charset="-122"/>
              </a:rPr>
              <a:t>年专利法</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第五十条 </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dirty="0">
                <a:solidFill>
                  <a:srgbClr val="FF0000"/>
                </a:solidFill>
                <a:latin typeface="楷体" panose="02010609060101010101" pitchFamily="49" charset="-122"/>
                <a:ea typeface="楷体" panose="02010609060101010101" pitchFamily="49" charset="-122"/>
              </a:rPr>
              <a:t>专利权人自愿以书面方式向国务院专利行政部门声明愿意许可任何单位或者个人实施其专利，并明确许可使用费支付方式、标准的，由国务院专利行政部门予以公告，实行开放许可。就实用新型、外观设计专利提出开放许可声明的，应当提供专利权评价报告。</a:t>
            </a:r>
            <a:endParaRPr lang="zh-CN" altLang="en-US" dirty="0">
              <a:solidFill>
                <a:srgbClr val="333333"/>
              </a:solidFill>
              <a:latin typeface="楷体" panose="02010609060101010101" pitchFamily="49" charset="-122"/>
              <a:ea typeface="楷体" panose="02010609060101010101" pitchFamily="49" charset="-122"/>
            </a:endParaRPr>
          </a:p>
          <a:p>
            <a:r>
              <a:rPr lang="zh-CN" altLang="en-US" dirty="0">
                <a:solidFill>
                  <a:srgbClr val="FF0000"/>
                </a:solidFill>
                <a:latin typeface="楷体" panose="02010609060101010101" pitchFamily="49" charset="-122"/>
                <a:ea typeface="楷体" panose="02010609060101010101" pitchFamily="49" charset="-122"/>
              </a:rPr>
              <a:t> </a:t>
            </a:r>
            <a:endParaRPr lang="zh-CN" altLang="en-US" dirty="0">
              <a:solidFill>
                <a:srgbClr val="333333"/>
              </a:solidFill>
              <a:latin typeface="楷体" panose="02010609060101010101" pitchFamily="49" charset="-122"/>
              <a:ea typeface="楷体" panose="02010609060101010101" pitchFamily="49" charset="-122"/>
            </a:endParaRPr>
          </a:p>
          <a:p>
            <a:endParaRPr lang="zh-CN" altLang="en-US" dirty="0"/>
          </a:p>
        </p:txBody>
      </p:sp>
      <p:sp>
        <p:nvSpPr>
          <p:cNvPr id="3" name="标题 2"/>
          <p:cNvSpPr>
            <a:spLocks noGrp="1"/>
          </p:cNvSpPr>
          <p:nvPr>
            <p:ph type="title"/>
          </p:nvPr>
        </p:nvSpPr>
        <p:spPr/>
        <p:txBody>
          <a:bodyPr/>
          <a:lstStyle/>
          <a:p>
            <a:r>
              <a:rPr lang="zh-CN" altLang="en-US" dirty="0"/>
              <a:t>专利开放许可</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1981200" y="155575"/>
            <a:ext cx="8229600" cy="708025"/>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4</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、专利权质押</a:t>
            </a:r>
          </a:p>
        </p:txBody>
      </p:sp>
      <p:sp>
        <p:nvSpPr>
          <p:cNvPr id="133123" name="Rectangle 3"/>
          <p:cNvSpPr>
            <a:spLocks noGrp="1"/>
          </p:cNvSpPr>
          <p:nvPr>
            <p:ph idx="1"/>
          </p:nvPr>
        </p:nvSpPr>
        <p:spPr>
          <a:xfrm>
            <a:off x="849313" y="1428750"/>
            <a:ext cx="9361487" cy="5429250"/>
          </a:xfrm>
        </p:spPr>
        <p:txBody>
          <a:bodyPr vert="horz" wrap="square" lIns="91440" tIns="45720" rIns="91440" bIns="45720" anchor="t"/>
          <a:lstStyle/>
          <a:p>
            <a:pPr eaLnBrk="1" hangingPunct="1"/>
            <a:r>
              <a:rPr lang="zh-CN" altLang="en-US" dirty="0"/>
              <a:t>　</a:t>
            </a:r>
            <a:r>
              <a:rPr lang="zh-CN" altLang="en-US" dirty="0">
                <a:solidFill>
                  <a:schemeClr val="accent3"/>
                </a:solidFill>
              </a:rPr>
              <a:t> </a:t>
            </a:r>
            <a:r>
              <a:rPr lang="en-US" altLang="zh-CN" dirty="0">
                <a:solidFill>
                  <a:schemeClr val="accent3"/>
                </a:solidFill>
              </a:rPr>
              <a:t>《</a:t>
            </a:r>
            <a:r>
              <a:rPr lang="zh-CN" altLang="en-US" dirty="0">
                <a:solidFill>
                  <a:schemeClr val="accent3"/>
                </a:solidFill>
              </a:rPr>
              <a:t>中华人民共和国民法典</a:t>
            </a:r>
            <a:r>
              <a:rPr lang="en-US" altLang="zh-CN" dirty="0">
                <a:solidFill>
                  <a:schemeClr val="accent3"/>
                </a:solidFill>
              </a:rPr>
              <a:t>》</a:t>
            </a:r>
            <a:r>
              <a:rPr lang="zh-CN" altLang="en-US" dirty="0">
                <a:solidFill>
                  <a:schemeClr val="accent3"/>
                </a:solidFill>
              </a:rPr>
              <a:t>第四百四十条 </a:t>
            </a:r>
          </a:p>
          <a:p>
            <a:pPr eaLnBrk="1" hangingPunct="1"/>
            <a:r>
              <a:rPr lang="zh-CN" altLang="en-US" dirty="0"/>
              <a:t> 债务人或者第三人有权处分的下列权利可以出质：  </a:t>
            </a:r>
            <a:r>
              <a:rPr lang="en-US" altLang="zh-CN" dirty="0"/>
              <a:t>…… </a:t>
            </a:r>
            <a:br>
              <a:rPr lang="en-US" altLang="zh-CN" dirty="0"/>
            </a:br>
            <a:r>
              <a:rPr lang="zh-CN" altLang="en-US" dirty="0"/>
              <a:t>　　（五）可以转让的注册商标专用权、专利权、著作权等知识产权中的财产权；</a:t>
            </a:r>
            <a:r>
              <a:rPr lang="zh-CN" altLang="en-US" dirty="0">
                <a:sym typeface="+mn-ea"/>
              </a:rPr>
              <a:t> </a:t>
            </a:r>
            <a:r>
              <a:rPr lang="en-US" altLang="zh-CN" dirty="0">
                <a:sym typeface="+mn-ea"/>
              </a:rPr>
              <a:t>…… </a:t>
            </a:r>
            <a:br>
              <a:rPr lang="en-US" altLang="zh-CN" dirty="0">
                <a:sym typeface="+mn-ea"/>
              </a:rPr>
            </a:br>
            <a:endParaRPr lang="zh-CN" altLang="en-US" dirty="0"/>
          </a:p>
          <a:p>
            <a:pPr eaLnBrk="1" hangingPunct="1"/>
            <a:r>
              <a:rPr lang="zh-CN" altLang="en-US" dirty="0">
                <a:solidFill>
                  <a:schemeClr val="accent3"/>
                </a:solidFill>
              </a:rPr>
              <a:t>　</a:t>
            </a:r>
            <a:r>
              <a:rPr lang="en-US" altLang="zh-CN" dirty="0">
                <a:solidFill>
                  <a:schemeClr val="accent3"/>
                </a:solidFill>
              </a:rPr>
              <a:t>《</a:t>
            </a:r>
            <a:r>
              <a:rPr lang="zh-CN" altLang="en-US" dirty="0">
                <a:solidFill>
                  <a:schemeClr val="accent3"/>
                </a:solidFill>
              </a:rPr>
              <a:t>中华人民共和国民法典</a:t>
            </a:r>
            <a:r>
              <a:rPr lang="en-US" altLang="zh-CN" dirty="0">
                <a:solidFill>
                  <a:schemeClr val="accent3"/>
                </a:solidFill>
              </a:rPr>
              <a:t>》</a:t>
            </a:r>
            <a:r>
              <a:rPr lang="zh-CN" altLang="en-US" dirty="0">
                <a:solidFill>
                  <a:schemeClr val="accent3"/>
                </a:solidFill>
              </a:rPr>
              <a:t>第四百四十四条第一款</a:t>
            </a:r>
          </a:p>
          <a:p>
            <a:pPr eaLnBrk="1" hangingPunct="1"/>
            <a:r>
              <a:rPr lang="zh-CN" altLang="en-US" dirty="0"/>
              <a:t>  以注册商标专用权、专利权、著作权等知识产权中的财产权出质的，质权自办理出质登记时设立。</a:t>
            </a:r>
            <a:br>
              <a:rPr lang="zh-CN" altLang="en-US" dirty="0"/>
            </a:br>
            <a:br>
              <a:rPr lang="zh-CN" altLang="en-US" dirty="0"/>
            </a:br>
            <a:endParaRPr lang="zh-CN" altLang="en-US" dirty="0"/>
          </a:p>
        </p:txBody>
      </p:sp>
      <p:sp>
        <p:nvSpPr>
          <p:cNvPr id="133124"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149</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eaLnBrk="1" latinLnBrk="0" hangingPunct="1">
              <a:lnSpc>
                <a:spcPct val="110000"/>
              </a:lnSpc>
            </a:pPr>
            <a:r>
              <a:rPr lang="zh-CN" altLang="en-US" sz="3600" dirty="0"/>
              <a:t>知识产权与知识产权法的关系</a:t>
            </a:r>
          </a:p>
          <a:p>
            <a:pPr lvl="1" eaLnBrk="1" latinLnBrk="0" hangingPunct="1">
              <a:lnSpc>
                <a:spcPct val="110000"/>
              </a:lnSpc>
            </a:pPr>
            <a:r>
              <a:rPr lang="zh-CN" altLang="en-US" sz="3085" dirty="0"/>
              <a:t>知识产权法是调整因创造、使用智力成果而产生的，以及在确认、保护与行使智力成果所有人的知识产权的过程中，所发生的各种社会关系的法律规范之总称。</a:t>
            </a:r>
          </a:p>
          <a:p>
            <a:pPr lvl="1" eaLnBrk="1" latinLnBrk="0" hangingPunct="1">
              <a:lnSpc>
                <a:spcPct val="110000"/>
              </a:lnSpc>
            </a:pPr>
            <a:r>
              <a:rPr lang="zh-CN" altLang="en-US" sz="3085" dirty="0"/>
              <a:t>知识产权法定原则</a:t>
            </a:r>
          </a:p>
          <a:p>
            <a:pPr eaLnBrk="1" latinLnBrk="0" hangingPunct="1">
              <a:lnSpc>
                <a:spcPct val="110000"/>
              </a:lnSpc>
            </a:pPr>
            <a:r>
              <a:rPr lang="zh-CN" altLang="en-US" sz="3600" dirty="0"/>
              <a:t>我国知识产权法的立法概况</a:t>
            </a:r>
          </a:p>
          <a:p>
            <a:pPr lvl="1" eaLnBrk="1" latinLnBrk="0" hangingPunct="1">
              <a:lnSpc>
                <a:spcPct val="110000"/>
              </a:lnSpc>
            </a:pPr>
            <a:r>
              <a:rPr lang="zh-CN" altLang="en-US" sz="3085" dirty="0"/>
              <a:t>  我国于</a:t>
            </a:r>
            <a:r>
              <a:rPr lang="en-US" altLang="zh-CN" sz="3085" dirty="0"/>
              <a:t>80</a:t>
            </a:r>
            <a:r>
              <a:rPr lang="zh-CN" altLang="en-US" sz="3085" dirty="0"/>
              <a:t>年代初开始知识产权立法</a:t>
            </a:r>
            <a:r>
              <a:rPr lang="en-US" altLang="zh-CN" sz="3085" dirty="0"/>
              <a:t>,</a:t>
            </a:r>
            <a:r>
              <a:rPr lang="zh-CN" altLang="en-US" sz="3085" dirty="0"/>
              <a:t>三十多年的时间里走过了其他国家三四百多年的历程</a:t>
            </a:r>
          </a:p>
          <a:p>
            <a:endParaRPr lang="zh-CN" altLang="en-US" dirty="0"/>
          </a:p>
        </p:txBody>
      </p:sp>
      <p:sp>
        <p:nvSpPr>
          <p:cNvPr id="3" name="标题 2"/>
          <p:cNvSpPr>
            <a:spLocks noGrp="1"/>
          </p:cNvSpPr>
          <p:nvPr>
            <p:ph type="title"/>
          </p:nvPr>
        </p:nvSpPr>
        <p:spPr/>
        <p:txBody>
          <a:bodyPr>
            <a:normAutofit/>
          </a:bodyPr>
          <a:lstStyle/>
          <a:p>
            <a:r>
              <a:rPr lang="en-US" altLang="zh-CN" dirty="0">
                <a:sym typeface="+mn-ea"/>
              </a:rPr>
              <a:t>(</a:t>
            </a:r>
            <a:r>
              <a:rPr lang="zh-CN" altLang="en-US" dirty="0">
                <a:sym typeface="+mn-ea"/>
              </a:rPr>
              <a:t>七</a:t>
            </a:r>
            <a:r>
              <a:rPr lang="en-US" altLang="zh-CN" dirty="0">
                <a:sym typeface="+mn-ea"/>
              </a:rPr>
              <a:t>)</a:t>
            </a:r>
            <a:r>
              <a:rPr lang="zh-CN" altLang="en-US" dirty="0">
                <a:sym typeface="+mn-ea"/>
              </a:rPr>
              <a:t>知识产权法</a:t>
            </a:r>
            <a:endParaRPr lang="zh-CN" altLang="en-US"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1981200" y="155575"/>
            <a:ext cx="8229600" cy="771525"/>
          </a:xfrm>
        </p:spPr>
        <p:txBody>
          <a:bodyPr vert="horz" wrap="square" lIns="91440" tIns="45720" rIns="91440" bIns="45720" numCol="1" anchor="b"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800" b="1" i="0" u="none" strike="noStrike" kern="1200" cap="none" spc="0" normalizeH="0" baseline="0" noProof="0" dirty="0">
                <a:ln>
                  <a:noFill/>
                </a:ln>
                <a:solidFill>
                  <a:schemeClr val="tx1"/>
                </a:solidFill>
                <a:effectLst/>
                <a:uLnTx/>
                <a:uFillTx/>
                <a:latin typeface="+mj-lt"/>
                <a:ea typeface="+mj-ea"/>
                <a:cs typeface="+mj-cs"/>
              </a:rPr>
              <a:t>5</a:t>
            </a:r>
            <a:r>
              <a:rPr kumimoji="0" lang="zh-CN" altLang="en-US" sz="4800" b="1" i="0" u="none" strike="noStrike" kern="1200" cap="none" spc="0" normalizeH="0" baseline="0" noProof="0" dirty="0">
                <a:ln>
                  <a:noFill/>
                </a:ln>
                <a:solidFill>
                  <a:schemeClr val="tx1"/>
                </a:solidFill>
                <a:effectLst/>
                <a:uLnTx/>
                <a:uFillTx/>
                <a:latin typeface="+mj-lt"/>
                <a:ea typeface="+mj-ea"/>
                <a:cs typeface="+mj-cs"/>
              </a:rPr>
              <a:t>、专利权出资</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134147" name="Rectangle 3"/>
          <p:cNvSpPr>
            <a:spLocks noGrp="1"/>
          </p:cNvSpPr>
          <p:nvPr>
            <p:ph idx="1"/>
          </p:nvPr>
        </p:nvSpPr>
        <p:spPr>
          <a:xfrm>
            <a:off x="838200" y="1341438"/>
            <a:ext cx="10515600" cy="5060950"/>
          </a:xfrm>
        </p:spPr>
        <p:txBody>
          <a:bodyPr vert="horz" wrap="square" lIns="91440" tIns="45720" rIns="91440" bIns="45720" anchor="t"/>
          <a:lstStyle/>
          <a:p>
            <a:pPr eaLnBrk="1" hangingPunct="1">
              <a:lnSpc>
                <a:spcPct val="80000"/>
              </a:lnSpc>
            </a:pPr>
            <a:r>
              <a:rPr lang="en-US" altLang="zh-CN" dirty="0"/>
              <a:t>《</a:t>
            </a:r>
            <a:r>
              <a:rPr lang="zh-CN" altLang="en-US" dirty="0"/>
              <a:t>中华人民共和国公司法</a:t>
            </a:r>
            <a:r>
              <a:rPr lang="en-US" altLang="zh-CN" dirty="0"/>
              <a:t>》</a:t>
            </a:r>
            <a:r>
              <a:rPr lang="zh-CN" altLang="en-US" dirty="0"/>
              <a:t>第二十七条　</a:t>
            </a:r>
            <a:endParaRPr lang="en-US" altLang="zh-CN" dirty="0"/>
          </a:p>
          <a:p>
            <a:pPr eaLnBrk="1" hangingPunct="1">
              <a:lnSpc>
                <a:spcPct val="80000"/>
              </a:lnSpc>
            </a:pPr>
            <a:r>
              <a:rPr lang="zh-CN" altLang="en-US" dirty="0"/>
              <a:t>    </a:t>
            </a:r>
            <a:r>
              <a:rPr lang="zh-CN" altLang="en-US" dirty="0">
                <a:latin typeface="华文楷体" panose="02010600040101010101" pitchFamily="2" charset="-122"/>
                <a:ea typeface="华文楷体" panose="02010600040101010101" pitchFamily="2" charset="-122"/>
              </a:rPr>
              <a:t>股东可以用货币出资，也可以用实物、</a:t>
            </a:r>
            <a:r>
              <a:rPr lang="zh-CN" altLang="en-US" dirty="0">
                <a:solidFill>
                  <a:schemeClr val="accent3"/>
                </a:solidFill>
                <a:latin typeface="华文楷体" panose="02010600040101010101" pitchFamily="2" charset="-122"/>
                <a:ea typeface="华文楷体" panose="02010600040101010101" pitchFamily="2" charset="-122"/>
              </a:rPr>
              <a:t>知识产权</a:t>
            </a:r>
            <a:r>
              <a:rPr lang="zh-CN" altLang="en-US" dirty="0">
                <a:latin typeface="华文楷体" panose="02010600040101010101" pitchFamily="2" charset="-122"/>
                <a:ea typeface="华文楷体" panose="02010600040101010101" pitchFamily="2" charset="-122"/>
              </a:rPr>
              <a:t>、土地使用权等可以用货币估价并可以依法转让的非货币财产作价出资；但是，法律、行政法规规定不得作为出资的财产除外。</a:t>
            </a:r>
          </a:p>
          <a:p>
            <a:pPr eaLnBrk="1" hangingPunct="1">
              <a:lnSpc>
                <a:spcPct val="80000"/>
              </a:lnSpc>
            </a:pPr>
            <a:r>
              <a:rPr lang="zh-CN" altLang="en-US" dirty="0">
                <a:latin typeface="华文楷体" panose="02010600040101010101" pitchFamily="2" charset="-122"/>
                <a:ea typeface="华文楷体" panose="02010600040101010101" pitchFamily="2" charset="-122"/>
              </a:rPr>
              <a:t>　 对作为出资的非货币财产应当评估作价，核实财产，不得高估或者低估作价。法律、行政法规对评估作价有规定的，从其规定。</a:t>
            </a:r>
          </a:p>
          <a:p>
            <a:pPr eaLnBrk="1" hangingPunct="1">
              <a:lnSpc>
                <a:spcPct val="80000"/>
              </a:lnSpc>
            </a:pPr>
            <a:endParaRPr lang="zh-CN" altLang="en-US" dirty="0"/>
          </a:p>
        </p:txBody>
      </p:sp>
      <p:sp>
        <p:nvSpPr>
          <p:cNvPr id="134148"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150</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1"/>
          <p:cNvSpPr>
            <a:spLocks noGrp="1"/>
          </p:cNvSpPr>
          <p:nvPr>
            <p:ph type="title"/>
          </p:nvPr>
        </p:nvSpPr>
        <p:spPr>
          <a:xfrm>
            <a:off x="1981200" y="155575"/>
            <a:ext cx="8229600" cy="809625"/>
          </a:xfrm>
        </p:spPr>
        <p:txBody>
          <a:bodyPr vert="horz" wrap="square" lIns="91440" tIns="45720" rIns="91440" bIns="45720" anchor="b"/>
          <a:lstStyle/>
          <a:p>
            <a:r>
              <a:rPr lang="en-US" altLang="zh-CN" kern="1200" dirty="0">
                <a:latin typeface="+mj-lt"/>
                <a:ea typeface="+mj-ea"/>
                <a:cs typeface="+mj-cs"/>
              </a:rPr>
              <a:t>6</a:t>
            </a:r>
            <a:r>
              <a:rPr lang="zh-CN" altLang="en-US" kern="1200" dirty="0">
                <a:latin typeface="+mj-lt"/>
                <a:ea typeface="+mj-ea"/>
                <a:cs typeface="+mj-cs"/>
              </a:rPr>
              <a:t>、专利滥用及规制</a:t>
            </a:r>
          </a:p>
        </p:txBody>
      </p:sp>
      <p:sp>
        <p:nvSpPr>
          <p:cNvPr id="137219" name="内容占位符 2"/>
          <p:cNvSpPr>
            <a:spLocks noGrp="1"/>
          </p:cNvSpPr>
          <p:nvPr>
            <p:ph idx="1"/>
          </p:nvPr>
        </p:nvSpPr>
        <p:spPr>
          <a:xfrm>
            <a:off x="0" y="1095375"/>
            <a:ext cx="11964988" cy="4938713"/>
          </a:xfrm>
        </p:spPr>
        <p:txBody>
          <a:bodyPr vert="horz" wrap="square" lIns="91440" tIns="45720" rIns="91440" bIns="45720" anchor="t"/>
          <a:lstStyle/>
          <a:p>
            <a:r>
              <a:rPr lang="zh-CN" altLang="en-US" dirty="0"/>
              <a:t>专利滥用：是指专利权人在行使合法的知识产权过程中超过了法律规定的范围或界限，损害他人利益和公共利益的行为。</a:t>
            </a:r>
            <a:endParaRPr lang="en-US" altLang="zh-CN" dirty="0"/>
          </a:p>
          <a:p>
            <a:r>
              <a:rPr lang="zh-CN" altLang="en-US" b="1" dirty="0">
                <a:solidFill>
                  <a:srgbClr val="FF0000"/>
                </a:solidFill>
                <a:latin typeface="微软雅黑" panose="020B0503020204020204" pitchFamily="34" charset="-122"/>
                <a:ea typeface="微软雅黑" panose="020B0503020204020204" pitchFamily="34" charset="-122"/>
              </a:rPr>
              <a:t>专利法第二十条 </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dirty="0">
                <a:solidFill>
                  <a:srgbClr val="FF0000"/>
                </a:solidFill>
                <a:latin typeface="楷体" panose="02010609060101010101" pitchFamily="49" charset="-122"/>
                <a:ea typeface="楷体" panose="02010609060101010101" pitchFamily="49" charset="-122"/>
              </a:rPr>
              <a:t>申请专利和行使专利权应当遵循诚实信用原则。不得滥用专利权损害公共利益或者他人合法权益。</a:t>
            </a:r>
            <a:endParaRPr lang="zh-CN" altLang="en-US" dirty="0">
              <a:solidFill>
                <a:srgbClr val="333333"/>
              </a:solidFill>
              <a:latin typeface="楷体" panose="02010609060101010101" pitchFamily="49" charset="-122"/>
              <a:ea typeface="楷体" panose="02010609060101010101" pitchFamily="49" charset="-122"/>
            </a:endParaRPr>
          </a:p>
          <a:p>
            <a:r>
              <a:rPr lang="zh-CN" altLang="en-US" dirty="0">
                <a:solidFill>
                  <a:srgbClr val="FF0000"/>
                </a:solidFill>
                <a:latin typeface="楷体" panose="02010609060101010101" pitchFamily="49" charset="-122"/>
                <a:ea typeface="楷体" panose="02010609060101010101" pitchFamily="49" charset="-122"/>
              </a:rPr>
              <a:t> </a:t>
            </a:r>
            <a:endParaRPr lang="zh-CN" altLang="en-US" dirty="0">
              <a:solidFill>
                <a:srgbClr val="333333"/>
              </a:solidFill>
              <a:latin typeface="楷体" panose="02010609060101010101" pitchFamily="49" charset="-122"/>
              <a:ea typeface="楷体" panose="02010609060101010101" pitchFamily="49" charset="-122"/>
            </a:endParaRPr>
          </a:p>
          <a:p>
            <a:r>
              <a:rPr lang="zh-CN" altLang="en-US" dirty="0">
                <a:solidFill>
                  <a:srgbClr val="FF0000"/>
                </a:solidFill>
                <a:latin typeface="楷体" panose="02010609060101010101" pitchFamily="49" charset="-122"/>
                <a:ea typeface="楷体" panose="02010609060101010101" pitchFamily="49" charset="-122"/>
              </a:rPr>
              <a:t>滥用专利权，排除或者限制竞争，构成垄断行为的，依照</a:t>
            </a:r>
            <a:r>
              <a:rPr lang="en-US" altLang="zh-CN" dirty="0">
                <a:solidFill>
                  <a:srgbClr val="FF0000"/>
                </a:solidFill>
                <a:latin typeface="楷体" panose="02010609060101010101" pitchFamily="49" charset="-122"/>
                <a:ea typeface="楷体" panose="02010609060101010101" pitchFamily="49" charset="-122"/>
              </a:rPr>
              <a:t>《</a:t>
            </a:r>
            <a:r>
              <a:rPr lang="zh-CN" altLang="en-US" dirty="0">
                <a:solidFill>
                  <a:srgbClr val="FF0000"/>
                </a:solidFill>
                <a:latin typeface="楷体" panose="02010609060101010101" pitchFamily="49" charset="-122"/>
                <a:ea typeface="楷体" panose="02010609060101010101" pitchFamily="49" charset="-122"/>
              </a:rPr>
              <a:t>中华人民共和国反垄断法</a:t>
            </a:r>
            <a:r>
              <a:rPr lang="en-US" altLang="zh-CN" dirty="0">
                <a:solidFill>
                  <a:srgbClr val="FF0000"/>
                </a:solidFill>
                <a:latin typeface="楷体" panose="02010609060101010101" pitchFamily="49" charset="-122"/>
                <a:ea typeface="楷体" panose="02010609060101010101" pitchFamily="49" charset="-122"/>
              </a:rPr>
              <a:t>》</a:t>
            </a:r>
            <a:r>
              <a:rPr lang="zh-CN" altLang="en-US" dirty="0">
                <a:solidFill>
                  <a:srgbClr val="FF0000"/>
                </a:solidFill>
                <a:latin typeface="楷体" panose="02010609060101010101" pitchFamily="49" charset="-122"/>
                <a:ea typeface="楷体" panose="02010609060101010101" pitchFamily="49" charset="-122"/>
              </a:rPr>
              <a:t>处理。</a:t>
            </a:r>
            <a:endParaRPr lang="zh-CN" altLang="en-US" dirty="0">
              <a:solidFill>
                <a:srgbClr val="333333"/>
              </a:solidFill>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p:txBody>
      </p:sp>
    </p:spTree>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br>
              <a:rPr kumimoji="0" lang="en-US" altLang="zh-CN" sz="4000" b="1" i="0" u="none" strike="noStrike" kern="1200" cap="none" spc="0" normalizeH="0" baseline="0" noProof="0">
                <a:ln>
                  <a:noFill/>
                </a:ln>
                <a:solidFill>
                  <a:schemeClr val="accent1">
                    <a:satMod val="150000"/>
                  </a:schemeClr>
                </a:solidFill>
                <a:effectLst/>
                <a:uLnTx/>
                <a:uFillTx/>
                <a:latin typeface="+mj-lt"/>
                <a:ea typeface="+mj-ea"/>
                <a:cs typeface="+mj-cs"/>
              </a:rPr>
            </a:br>
            <a: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t>六、专利权的保护</a:t>
            </a:r>
          </a:p>
        </p:txBody>
      </p:sp>
      <p:sp>
        <p:nvSpPr>
          <p:cNvPr id="138243" name="Rectangle 3"/>
          <p:cNvSpPr>
            <a:spLocks noGrp="1"/>
          </p:cNvSpPr>
          <p:nvPr>
            <p:ph idx="1"/>
          </p:nvPr>
        </p:nvSpPr>
        <p:spPr>
          <a:xfrm>
            <a:off x="838200" y="1341438"/>
            <a:ext cx="10515600" cy="5060950"/>
          </a:xfrm>
        </p:spPr>
        <p:txBody>
          <a:bodyPr vert="horz" wrap="square" lIns="91440" tIns="45720" rIns="91440" bIns="45720" anchor="t"/>
          <a:lstStyle/>
          <a:p>
            <a:pPr marL="609600" indent="-609600" eaLnBrk="1" hangingPunct="1"/>
            <a:r>
              <a:rPr lang="zh-CN" altLang="en-US" sz="3600" dirty="0"/>
              <a:t>（一）专利侵权判断</a:t>
            </a:r>
          </a:p>
          <a:p>
            <a:pPr marL="609600" indent="-609600" eaLnBrk="1" hangingPunct="1"/>
            <a:r>
              <a:rPr lang="en-US" altLang="zh-CN" sz="3600" dirty="0"/>
              <a:t>1</a:t>
            </a:r>
            <a:r>
              <a:rPr lang="zh-CN" altLang="en-US" sz="3600" dirty="0"/>
              <a:t>、侵权判断的目的和意义</a:t>
            </a:r>
            <a:endParaRPr lang="en-US" altLang="zh-CN" sz="3600" dirty="0"/>
          </a:p>
          <a:p>
            <a:pPr marL="609600" indent="-609600" eaLnBrk="1" hangingPunct="1"/>
            <a:r>
              <a:rPr lang="zh-CN" altLang="en-US" sz="3600" dirty="0"/>
              <a:t>看某一产品或方法是否落入专利保护范围；</a:t>
            </a:r>
            <a:endParaRPr lang="en-US" altLang="zh-CN" sz="3600" dirty="0"/>
          </a:p>
          <a:p>
            <a:pPr marL="609600" indent="-609600" eaLnBrk="1" hangingPunct="1"/>
            <a:endParaRPr lang="en-US" altLang="zh-CN" sz="3600" dirty="0"/>
          </a:p>
          <a:p>
            <a:pPr marL="609600" indent="-609600" eaLnBrk="1" hangingPunct="1"/>
            <a:r>
              <a:rPr lang="zh-CN" altLang="en-US" sz="3600" dirty="0"/>
              <a:t>对于专利权人来说，先进行专利侵权判断，再决定是否主张权利；</a:t>
            </a:r>
            <a:endParaRPr lang="en-US" altLang="zh-CN" sz="3600" dirty="0"/>
          </a:p>
          <a:p>
            <a:pPr marL="609600" indent="-609600" eaLnBrk="1" hangingPunct="1"/>
            <a:r>
              <a:rPr lang="zh-CN" altLang="en-US" sz="3600" dirty="0"/>
              <a:t>对于社会公众来说，先进行专利侵权判断，再决定是否实施专利。</a:t>
            </a:r>
            <a:endParaRPr lang="en-US" altLang="zh-CN" sz="3600" dirty="0"/>
          </a:p>
          <a:p>
            <a:pPr marL="609600" indent="-609600" eaLnBrk="1" hangingPunct="1"/>
            <a:endParaRPr lang="en-US" altLang="zh-CN" sz="3600" dirty="0"/>
          </a:p>
          <a:p>
            <a:pPr marL="609600" indent="-609600" eaLnBrk="1" hangingPunct="1">
              <a:buNone/>
            </a:pPr>
            <a:endParaRPr lang="en-US" altLang="zh-CN" sz="2400" dirty="0"/>
          </a:p>
        </p:txBody>
      </p:sp>
      <p:sp>
        <p:nvSpPr>
          <p:cNvPr id="138244" name="灯片编号占位符 3"/>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zh-CN" altLang="en-US" sz="1100" dirty="0">
                <a:solidFill>
                  <a:srgbClr val="7E889F"/>
                </a:solidFill>
                <a:latin typeface="Corbel" panose="020B0503020204020204" pitchFamily="34" charset="0"/>
                <a:ea typeface="华文楷体" panose="02010600040101010101" pitchFamily="2" charset="-122"/>
              </a:rPr>
              <a:t>152</a:t>
            </a:fld>
            <a:endParaRPr lang="zh-CN" altLang="en-US" sz="1100" dirty="0">
              <a:solidFill>
                <a:srgbClr val="7E889F"/>
              </a:solidFill>
              <a:latin typeface="Corbel" panose="020B0503020204020204" pitchFamily="34" charset="0"/>
              <a:ea typeface="华文楷体" panose="02010600040101010101" pitchFamily="2" charset="-122"/>
            </a:endParaRPr>
          </a:p>
        </p:txBody>
      </p:sp>
      <p:sp>
        <p:nvSpPr>
          <p:cNvPr id="138245" name="灯片编号占位符 4"/>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152</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488950" y="155575"/>
            <a:ext cx="9721850" cy="604838"/>
          </a:xfrm>
        </p:spPr>
        <p:txBody>
          <a:bodyPr vert="horz" wrap="square" lIns="91440" tIns="45720" rIns="91440" bIns="45720" numCol="1" anchor="b"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tx1"/>
                </a:solidFill>
                <a:effectLst/>
                <a:uLnTx/>
                <a:uFillTx/>
                <a:latin typeface="+mj-lt"/>
                <a:ea typeface="+mj-ea"/>
                <a:cs typeface="+mj-cs"/>
              </a:rPr>
              <a:t>2</a:t>
            </a:r>
            <a:r>
              <a:rPr kumimoji="0" lang="zh-CN" altLang="en-US" sz="4000" b="1" i="0" u="none" strike="noStrike" kern="1200" cap="none" spc="0" normalizeH="0" baseline="0" noProof="0" dirty="0">
                <a:ln>
                  <a:noFill/>
                </a:ln>
                <a:solidFill>
                  <a:schemeClr val="tx1"/>
                </a:solidFill>
                <a:effectLst/>
                <a:uLnTx/>
                <a:uFillTx/>
                <a:latin typeface="+mj-lt"/>
                <a:ea typeface="+mj-ea"/>
                <a:cs typeface="+mj-cs"/>
              </a:rPr>
              <a:t>、发明和实用新型专利保护范围的规定</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139267" name="Rectangle 3"/>
          <p:cNvSpPr>
            <a:spLocks noGrp="1"/>
          </p:cNvSpPr>
          <p:nvPr>
            <p:ph idx="1"/>
          </p:nvPr>
        </p:nvSpPr>
        <p:spPr>
          <a:xfrm>
            <a:off x="103188" y="1428750"/>
            <a:ext cx="10107612" cy="4857750"/>
          </a:xfrm>
        </p:spPr>
        <p:txBody>
          <a:bodyPr vert="horz" wrap="square" lIns="91440" tIns="45720" rIns="91440" bIns="45720" anchor="t"/>
          <a:lstStyle/>
          <a:p>
            <a:pPr marL="609600" indent="-609600" eaLnBrk="1" hangingPunct="1"/>
            <a:endParaRPr lang="zh-CN" altLang="en-US" dirty="0"/>
          </a:p>
          <a:p>
            <a:pPr marL="609600" indent="-609600" eaLnBrk="1" hangingPunct="1"/>
            <a:r>
              <a:rPr lang="zh-CN" altLang="en-US" sz="3600" dirty="0"/>
              <a:t>专利法第</a:t>
            </a:r>
            <a:r>
              <a:rPr lang="en-US" altLang="zh-CN" sz="3600" dirty="0"/>
              <a:t>64</a:t>
            </a:r>
            <a:r>
              <a:rPr lang="zh-CN" altLang="en-US" sz="3600" dirty="0"/>
              <a:t>条第</a:t>
            </a:r>
            <a:r>
              <a:rPr lang="en-US" altLang="zh-CN" sz="3600" dirty="0"/>
              <a:t>1</a:t>
            </a:r>
            <a:r>
              <a:rPr lang="zh-CN" altLang="en-US" sz="3600" dirty="0"/>
              <a:t>款</a:t>
            </a:r>
          </a:p>
          <a:p>
            <a:pPr marL="609600" indent="-609600" eaLnBrk="1" hangingPunct="1"/>
            <a:endParaRPr lang="zh-CN" altLang="en-US" sz="3600" dirty="0"/>
          </a:p>
          <a:p>
            <a:pPr marL="609600" indent="-609600" eaLnBrk="1" hangingPunct="1">
              <a:buNone/>
            </a:pPr>
            <a:r>
              <a:rPr lang="zh-CN" altLang="en-US" sz="4400" b="1" dirty="0">
                <a:latin typeface="华文楷体" panose="02010600040101010101" pitchFamily="2" charset="-122"/>
                <a:ea typeface="华文楷体" panose="02010600040101010101" pitchFamily="2" charset="-122"/>
              </a:rPr>
              <a:t>    发明或者实用新型专利权的保护范围以其</a:t>
            </a:r>
            <a:r>
              <a:rPr lang="zh-CN" altLang="en-US" sz="4400" b="1" dirty="0">
                <a:solidFill>
                  <a:srgbClr val="FF0000"/>
                </a:solidFill>
                <a:latin typeface="华文楷体" panose="02010600040101010101" pitchFamily="2" charset="-122"/>
                <a:ea typeface="华文楷体" panose="02010600040101010101" pitchFamily="2" charset="-122"/>
              </a:rPr>
              <a:t>权利要求</a:t>
            </a:r>
            <a:r>
              <a:rPr lang="zh-CN" altLang="en-US" sz="4400" b="1" dirty="0">
                <a:latin typeface="华文楷体" panose="02010600040101010101" pitchFamily="2" charset="-122"/>
                <a:ea typeface="华文楷体" panose="02010600040101010101" pitchFamily="2" charset="-122"/>
              </a:rPr>
              <a:t>的内容为准，</a:t>
            </a:r>
            <a:r>
              <a:rPr lang="zh-CN" altLang="en-US" sz="4400" b="1" dirty="0">
                <a:solidFill>
                  <a:srgbClr val="00B0F0"/>
                </a:solidFill>
                <a:latin typeface="华文楷体" panose="02010600040101010101" pitchFamily="2" charset="-122"/>
                <a:ea typeface="华文楷体" panose="02010600040101010101" pitchFamily="2" charset="-122"/>
              </a:rPr>
              <a:t>说明书及附图</a:t>
            </a:r>
            <a:r>
              <a:rPr lang="zh-CN" altLang="en-US" sz="4400" b="1" dirty="0">
                <a:latin typeface="华文楷体" panose="02010600040101010101" pitchFamily="2" charset="-122"/>
                <a:ea typeface="华文楷体" panose="02010600040101010101" pitchFamily="2" charset="-122"/>
              </a:rPr>
              <a:t>可以用于解释权利要求的内容。 </a:t>
            </a:r>
          </a:p>
          <a:p>
            <a:pPr marL="609600" indent="-609600" eaLnBrk="1" hangingPunct="1">
              <a:buNone/>
            </a:pPr>
            <a:endParaRPr lang="en-US" altLang="zh-CN" sz="4400" b="1" dirty="0">
              <a:latin typeface="华文楷体" panose="02010600040101010101" pitchFamily="2" charset="-122"/>
              <a:ea typeface="华文楷体" panose="02010600040101010101" pitchFamily="2" charset="-122"/>
            </a:endParaRPr>
          </a:p>
        </p:txBody>
      </p:sp>
      <p:sp>
        <p:nvSpPr>
          <p:cNvPr id="139268" name="灯片编号占位符 3"/>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zh-CN" altLang="en-US" sz="1100" dirty="0">
                <a:solidFill>
                  <a:srgbClr val="7E889F"/>
                </a:solidFill>
                <a:latin typeface="Corbel" panose="020B0503020204020204" pitchFamily="34" charset="0"/>
                <a:ea typeface="华文楷体" panose="02010600040101010101" pitchFamily="2" charset="-122"/>
              </a:rPr>
              <a:t>153</a:t>
            </a:fld>
            <a:endParaRPr lang="zh-CN" altLang="en-US" sz="1100" dirty="0">
              <a:solidFill>
                <a:srgbClr val="7E889F"/>
              </a:solidFill>
              <a:latin typeface="Corbel" panose="020B0503020204020204" pitchFamily="34" charset="0"/>
              <a:ea typeface="华文楷体" panose="02010600040101010101" pitchFamily="2" charset="-122"/>
            </a:endParaRPr>
          </a:p>
        </p:txBody>
      </p:sp>
      <p:sp>
        <p:nvSpPr>
          <p:cNvPr id="139269" name="灯片编号占位符 4"/>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153</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标题 1"/>
          <p:cNvSpPr>
            <a:spLocks noGrp="1"/>
          </p:cNvSpPr>
          <p:nvPr>
            <p:ph type="title"/>
          </p:nvPr>
        </p:nvSpPr>
        <p:spPr>
          <a:xfrm>
            <a:off x="604838" y="155575"/>
            <a:ext cx="9605963" cy="668338"/>
          </a:xfrm>
        </p:spPr>
        <p:txBody>
          <a:bodyPr vert="horz" wrap="square" lIns="91440" tIns="45720" rIns="91440" bIns="45720" numCol="1" anchor="b"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tx1"/>
                </a:solidFill>
                <a:effectLst/>
                <a:uLnTx/>
                <a:uFillTx/>
                <a:latin typeface="+mj-lt"/>
                <a:ea typeface="+mj-ea"/>
                <a:cs typeface="+mj-cs"/>
              </a:rPr>
              <a:t>3</a:t>
            </a:r>
            <a:r>
              <a:rPr kumimoji="0" lang="zh-CN" altLang="en-US" sz="4000" b="1" i="0" u="none" strike="noStrike" kern="1200" cap="none" spc="0" normalizeH="0" baseline="0" noProof="0" dirty="0">
                <a:ln>
                  <a:noFill/>
                </a:ln>
                <a:solidFill>
                  <a:schemeClr val="tx1"/>
                </a:solidFill>
                <a:effectLst/>
                <a:uLnTx/>
                <a:uFillTx/>
                <a:latin typeface="+mj-lt"/>
                <a:ea typeface="+mj-ea"/>
                <a:cs typeface="+mj-cs"/>
              </a:rPr>
              <a:t>、侵权判断对比</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3" name="内容占位符 2"/>
          <p:cNvSpPr>
            <a:spLocks noGrp="1"/>
          </p:cNvSpPr>
          <p:nvPr>
            <p:ph idx="1"/>
          </p:nvPr>
        </p:nvSpPr>
        <p:spPr>
          <a:xfrm>
            <a:off x="838200" y="1341438"/>
            <a:ext cx="10515600" cy="5060950"/>
          </a:xfrm>
        </p:spPr>
        <p:txBody>
          <a:bodyPr vert="horz" wrap="square" lIns="91440" tIns="45720" rIns="91440" bIns="45720" numCol="1" rtlCol="0" anchor="t" anchorCtr="0" compatLnSpc="1">
            <a:normAutofit/>
          </a:bodyPr>
          <a:lstStyle/>
          <a:p>
            <a:pPr marL="609600" marR="0" lvl="0" indent="-609600" algn="l" defTabSz="914400" rtl="0" eaLnBrk="1" fontAlgn="auto" latinLnBrk="0" hangingPunct="1">
              <a:lnSpc>
                <a:spcPct val="90000"/>
              </a:lnSpc>
              <a:spcBef>
                <a:spcPts val="0"/>
              </a:spcBef>
              <a:spcAft>
                <a:spcPts val="0"/>
              </a:spcAft>
              <a:buClrTx/>
              <a:buSzTx/>
              <a:buFont typeface="Wingdings 2" panose="05020102010507070707"/>
              <a:buChar char="ß"/>
              <a:defRPr/>
            </a:pPr>
            <a:r>
              <a:rPr kumimoji="0" lang="zh-CN" altLang="en-US" sz="4400" b="0" i="0" u="none" strike="noStrike" kern="1200" cap="none" spc="0" normalizeH="0" baseline="0" noProof="0" dirty="0">
                <a:ln>
                  <a:noFill/>
                </a:ln>
                <a:solidFill>
                  <a:schemeClr val="tx1"/>
                </a:solidFill>
                <a:effectLst/>
                <a:uLnTx/>
                <a:uFillTx/>
                <a:latin typeface="+mn-lt"/>
                <a:ea typeface="+mn-ea"/>
                <a:cs typeface="+mn-cs"/>
              </a:rPr>
              <a:t>将专利权利要求的必要技术特征与被控侵权物的全部技术特征进行对比 </a:t>
            </a:r>
          </a:p>
          <a:p>
            <a:pPr marL="609600" marR="0" lvl="0" indent="-609600" algn="l" defTabSz="914400" rtl="0" eaLnBrk="1" fontAlgn="auto" latinLnBrk="0" hangingPunct="1">
              <a:lnSpc>
                <a:spcPct val="90000"/>
              </a:lnSpc>
              <a:spcBef>
                <a:spcPts val="0"/>
              </a:spcBef>
              <a:spcAft>
                <a:spcPts val="0"/>
              </a:spcAft>
              <a:buClrTx/>
              <a:buSzTx/>
              <a:buFont typeface="Wingdings 2" panose="05020102010507070707"/>
              <a:buChar char="ß"/>
              <a:defRPr/>
            </a:pPr>
            <a:r>
              <a:rPr kumimoji="0" lang="zh-CN" altLang="en-US" sz="4400" b="0" i="0" u="none" strike="noStrike" kern="1200" cap="none" spc="0" normalizeH="0" baseline="0" noProof="0" dirty="0">
                <a:ln>
                  <a:noFill/>
                </a:ln>
                <a:solidFill>
                  <a:schemeClr val="tx1"/>
                </a:solidFill>
                <a:effectLst/>
                <a:uLnTx/>
                <a:uFillTx/>
                <a:latin typeface="+mn-lt"/>
                <a:ea typeface="+mn-ea"/>
                <a:cs typeface="+mn-cs"/>
              </a:rPr>
              <a:t>步骤：</a:t>
            </a:r>
            <a:endParaRPr kumimoji="0" lang="en-US" altLang="zh-CN" sz="4400" b="0" i="0" u="none" strike="noStrike" kern="1200" cap="none" spc="0" normalizeH="0" baseline="0" noProof="0" dirty="0">
              <a:ln>
                <a:noFill/>
              </a:ln>
              <a:solidFill>
                <a:schemeClr val="tx1"/>
              </a:solidFill>
              <a:effectLst/>
              <a:uLnTx/>
              <a:uFillTx/>
              <a:latin typeface="+mn-lt"/>
              <a:ea typeface="+mn-ea"/>
              <a:cs typeface="+mn-cs"/>
            </a:endParaRPr>
          </a:p>
          <a:p>
            <a:pPr marL="1066800" marR="0" lvl="1" indent="-609600" algn="l" defTabSz="914400" rtl="0" eaLnBrk="1" fontAlgn="auto" latinLnBrk="0" hangingPunct="1">
              <a:lnSpc>
                <a:spcPct val="90000"/>
              </a:lnSpc>
              <a:spcBef>
                <a:spcPts val="0"/>
              </a:spcBef>
              <a:spcAft>
                <a:spcPts val="0"/>
              </a:spcAft>
              <a:buClrTx/>
              <a:buSzTx/>
              <a:buFont typeface="Wingdings 2" panose="05020102010507070707"/>
              <a:buChar char="ß"/>
              <a:defRPr/>
            </a:pPr>
            <a:r>
              <a:rPr kumimoji="0" lang="zh-CN" altLang="en-US" sz="4000" b="0" i="0" u="none" strike="noStrike" kern="1200" cap="none" spc="0" normalizeH="0" baseline="0" noProof="0" dirty="0">
                <a:ln>
                  <a:noFill/>
                </a:ln>
                <a:solidFill>
                  <a:schemeClr val="tx1"/>
                </a:solidFill>
                <a:effectLst/>
                <a:uLnTx/>
                <a:uFillTx/>
                <a:latin typeface="+mn-lt"/>
                <a:ea typeface="+mn-ea"/>
                <a:cs typeface="+mn-cs"/>
              </a:rPr>
              <a:t>分解权利要求；</a:t>
            </a:r>
            <a:endParaRPr kumimoji="0" lang="en-US" altLang="zh-CN" sz="4000" b="0" i="0" u="none" strike="noStrike" kern="1200" cap="none" spc="0" normalizeH="0" baseline="0" noProof="0" dirty="0">
              <a:ln>
                <a:noFill/>
              </a:ln>
              <a:solidFill>
                <a:schemeClr val="tx1"/>
              </a:solidFill>
              <a:effectLst/>
              <a:uLnTx/>
              <a:uFillTx/>
              <a:latin typeface="+mn-lt"/>
              <a:ea typeface="+mn-ea"/>
              <a:cs typeface="+mn-cs"/>
            </a:endParaRPr>
          </a:p>
          <a:p>
            <a:pPr marL="1066800" marR="0" lvl="1" indent="-609600" algn="l" defTabSz="914400" rtl="0" eaLnBrk="1" fontAlgn="auto" latinLnBrk="0" hangingPunct="1">
              <a:lnSpc>
                <a:spcPct val="90000"/>
              </a:lnSpc>
              <a:spcBef>
                <a:spcPts val="0"/>
              </a:spcBef>
              <a:spcAft>
                <a:spcPts val="0"/>
              </a:spcAft>
              <a:buClrTx/>
              <a:buSzTx/>
              <a:buFont typeface="Wingdings 2" panose="05020102010507070707"/>
              <a:buChar char="ß"/>
              <a:defRPr/>
            </a:pPr>
            <a:r>
              <a:rPr kumimoji="0" lang="zh-CN" altLang="en-US" sz="4000" b="0" i="0" u="none" strike="noStrike" kern="1200" cap="none" spc="0" normalizeH="0" baseline="0" noProof="0" dirty="0">
                <a:ln>
                  <a:noFill/>
                </a:ln>
                <a:solidFill>
                  <a:schemeClr val="tx1"/>
                </a:solidFill>
                <a:effectLst/>
                <a:uLnTx/>
                <a:uFillTx/>
                <a:latin typeface="+mn-lt"/>
                <a:ea typeface="+mn-ea"/>
                <a:cs typeface="+mn-cs"/>
              </a:rPr>
              <a:t>寻找相应技术特征；</a:t>
            </a:r>
            <a:endParaRPr kumimoji="0" lang="en-US" altLang="zh-CN" sz="4000" b="0" i="0" u="none" strike="noStrike" kern="1200" cap="none" spc="0" normalizeH="0" baseline="0" noProof="0" dirty="0">
              <a:ln>
                <a:noFill/>
              </a:ln>
              <a:solidFill>
                <a:schemeClr val="tx1"/>
              </a:solidFill>
              <a:effectLst/>
              <a:uLnTx/>
              <a:uFillTx/>
              <a:latin typeface="+mn-lt"/>
              <a:ea typeface="+mn-ea"/>
              <a:cs typeface="+mn-cs"/>
            </a:endParaRPr>
          </a:p>
          <a:p>
            <a:pPr marL="1066800" marR="0" lvl="1" indent="-609600" algn="l" defTabSz="914400" rtl="0" eaLnBrk="1" fontAlgn="auto" latinLnBrk="0" hangingPunct="1">
              <a:lnSpc>
                <a:spcPct val="90000"/>
              </a:lnSpc>
              <a:spcBef>
                <a:spcPts val="0"/>
              </a:spcBef>
              <a:spcAft>
                <a:spcPts val="0"/>
              </a:spcAft>
              <a:buClrTx/>
              <a:buSzTx/>
              <a:buFont typeface="Wingdings 2" panose="05020102010507070707"/>
              <a:buChar char="ß"/>
              <a:defRPr/>
            </a:pPr>
            <a:r>
              <a:rPr kumimoji="0" lang="zh-CN" altLang="en-US" sz="4000" b="0" i="0" u="none" strike="noStrike" kern="1200" cap="none" spc="0" normalizeH="0" baseline="0" noProof="0" dirty="0">
                <a:ln>
                  <a:noFill/>
                </a:ln>
                <a:solidFill>
                  <a:schemeClr val="tx1"/>
                </a:solidFill>
                <a:effectLst/>
                <a:uLnTx/>
                <a:uFillTx/>
                <a:latin typeface="+mn-lt"/>
                <a:ea typeface="+mn-ea"/>
                <a:cs typeface="+mn-cs"/>
              </a:rPr>
              <a:t>对比</a:t>
            </a:r>
          </a:p>
          <a:p>
            <a:pPr marL="609600" marR="0" lvl="0" indent="-609600" algn="l" defTabSz="914400" rtl="0" eaLnBrk="1" fontAlgn="auto" latinLnBrk="0" hangingPunct="1">
              <a:lnSpc>
                <a:spcPct val="90000"/>
              </a:lnSpc>
              <a:spcBef>
                <a:spcPts val="0"/>
              </a:spcBef>
              <a:spcAft>
                <a:spcPts val="0"/>
              </a:spcAft>
              <a:buClrTx/>
              <a:buSzTx/>
              <a:buFont typeface="Wingdings 2" panose="05020102010507070707"/>
              <a:buChar char="ß"/>
              <a:defRPr/>
            </a:pPr>
            <a:endParaRPr kumimoji="0" lang="zh-CN" altLang="en-US" sz="4400" b="0" i="0" u="none" strike="noStrike" kern="1200" cap="none" spc="0" normalizeH="0" baseline="0" noProof="0" dirty="0">
              <a:ln>
                <a:noFill/>
              </a:ln>
              <a:solidFill>
                <a:schemeClr val="tx1"/>
              </a:solidFill>
              <a:effectLst/>
              <a:uLnTx/>
              <a:uFillTx/>
              <a:latin typeface="+mn-lt"/>
              <a:ea typeface="+mn-ea"/>
              <a:cs typeface="+mn-cs"/>
            </a:endParaRPr>
          </a:p>
          <a:p>
            <a:pPr marL="438785" marR="0" lvl="0" indent="-320040" algn="l" defTabSz="914400" rtl="0" eaLnBrk="1" fontAlgn="auto" latinLnBrk="0" hangingPunct="1">
              <a:lnSpc>
                <a:spcPct val="90000"/>
              </a:lnSpc>
              <a:spcBef>
                <a:spcPts val="0"/>
              </a:spcBef>
              <a:spcAft>
                <a:spcPts val="0"/>
              </a:spcAft>
              <a:buClrTx/>
              <a:buSzTx/>
              <a:buFont typeface="Wingdings 2" panose="05020102010507070707"/>
              <a:buChar char="ß"/>
              <a:defRPr/>
            </a:pP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40292" name="灯片编号占位符 3"/>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zh-CN" altLang="en-US" sz="1100" dirty="0">
                <a:solidFill>
                  <a:srgbClr val="7E889F"/>
                </a:solidFill>
                <a:latin typeface="Corbel" panose="020B0503020204020204" pitchFamily="34" charset="0"/>
                <a:ea typeface="华文楷体" panose="02010600040101010101" pitchFamily="2" charset="-122"/>
              </a:rPr>
              <a:t>154</a:t>
            </a:fld>
            <a:endParaRPr lang="zh-CN" altLang="en-US" sz="1100" dirty="0">
              <a:solidFill>
                <a:srgbClr val="7E889F"/>
              </a:solidFill>
              <a:latin typeface="Corbel" panose="020B0503020204020204" pitchFamily="34" charset="0"/>
              <a:ea typeface="华文楷体" panose="02010600040101010101" pitchFamily="2" charset="-122"/>
            </a:endParaRPr>
          </a:p>
        </p:txBody>
      </p:sp>
      <p:sp>
        <p:nvSpPr>
          <p:cNvPr id="140293" name="灯片编号占位符 4"/>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154</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4</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、发明和实用新型专利侵权判断的规则 </a:t>
            </a:r>
          </a:p>
        </p:txBody>
      </p:sp>
      <p:sp>
        <p:nvSpPr>
          <p:cNvPr id="141315" name="Rectangle 3"/>
          <p:cNvSpPr>
            <a:spLocks noGrp="1"/>
          </p:cNvSpPr>
          <p:nvPr>
            <p:ph idx="1"/>
          </p:nvPr>
        </p:nvSpPr>
        <p:spPr>
          <a:xfrm>
            <a:off x="838200" y="1341438"/>
            <a:ext cx="10515600" cy="5060950"/>
          </a:xfrm>
        </p:spPr>
        <p:txBody>
          <a:bodyPr vert="horz" wrap="square" lIns="91440" tIns="45720" rIns="91440" bIns="45720" anchor="t"/>
          <a:lstStyle/>
          <a:p>
            <a:pPr marL="609600" indent="-609600" eaLnBrk="1" hangingPunct="1"/>
            <a:r>
              <a:rPr lang="zh-CN" altLang="en-US" dirty="0"/>
              <a:t>（</a:t>
            </a:r>
            <a:r>
              <a:rPr lang="en-US" altLang="zh-CN" dirty="0"/>
              <a:t>1</a:t>
            </a:r>
            <a:r>
              <a:rPr lang="zh-CN" altLang="en-US" dirty="0"/>
              <a:t>）被控侵权物的技术特征与专利的技术特征完全相同，侵权成立；</a:t>
            </a:r>
          </a:p>
          <a:p>
            <a:pPr marL="609600" indent="-609600" eaLnBrk="1" hangingPunct="1"/>
            <a:r>
              <a:rPr lang="zh-CN" altLang="en-US" dirty="0"/>
              <a:t>（</a:t>
            </a:r>
            <a:r>
              <a:rPr lang="en-US" altLang="zh-CN" dirty="0"/>
              <a:t>2</a:t>
            </a:r>
            <a:r>
              <a:rPr lang="zh-CN" altLang="en-US" dirty="0"/>
              <a:t>）被控侵权物的技术特征多于专利的技术特征，侵权成立；</a:t>
            </a:r>
          </a:p>
          <a:p>
            <a:pPr marL="609600" indent="-609600" eaLnBrk="1" hangingPunct="1"/>
            <a:r>
              <a:rPr lang="zh-CN" altLang="en-US" dirty="0"/>
              <a:t>（</a:t>
            </a:r>
            <a:r>
              <a:rPr lang="en-US" altLang="zh-CN" dirty="0"/>
              <a:t>3</a:t>
            </a:r>
            <a:r>
              <a:rPr lang="zh-CN" altLang="en-US" dirty="0"/>
              <a:t>）被控侵权物的技术特征与专利技术特征不同，但不同的技术特征属于等同的特征，侵权成立。</a:t>
            </a:r>
          </a:p>
          <a:p>
            <a:pPr marL="609600" indent="-609600" eaLnBrk="1" hangingPunct="1"/>
            <a:r>
              <a:rPr lang="zh-CN" altLang="en-US" dirty="0"/>
              <a:t>（</a:t>
            </a:r>
            <a:r>
              <a:rPr lang="en-US" altLang="zh-CN" dirty="0"/>
              <a:t>4</a:t>
            </a:r>
            <a:r>
              <a:rPr lang="zh-CN" altLang="en-US" dirty="0"/>
              <a:t>）被控侵权物缺少专利权利要求一个或者一个以上的必要技术特征，不构成侵权。</a:t>
            </a:r>
          </a:p>
          <a:p>
            <a:pPr marL="609600" indent="-609600" eaLnBrk="1" hangingPunct="1"/>
            <a:r>
              <a:rPr lang="zh-CN" altLang="en-US" dirty="0"/>
              <a:t>（</a:t>
            </a:r>
            <a:r>
              <a:rPr lang="en-US" altLang="zh-CN" dirty="0"/>
              <a:t>5</a:t>
            </a:r>
            <a:r>
              <a:rPr lang="zh-CN" altLang="en-US" dirty="0"/>
              <a:t>）被控侵权物有一项以上的技术特征与专利权利要求不同，又不属于等同特征，不构成侵权。</a:t>
            </a:r>
          </a:p>
        </p:txBody>
      </p:sp>
      <p:sp>
        <p:nvSpPr>
          <p:cNvPr id="141316" name="灯片编号占位符 3"/>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zh-CN" altLang="en-US" sz="1100" dirty="0">
                <a:solidFill>
                  <a:srgbClr val="7E889F"/>
                </a:solidFill>
                <a:latin typeface="Corbel" panose="020B0503020204020204" pitchFamily="34" charset="0"/>
                <a:ea typeface="华文楷体" panose="02010600040101010101" pitchFamily="2" charset="-122"/>
              </a:rPr>
              <a:t>155</a:t>
            </a:fld>
            <a:endParaRPr lang="zh-CN" altLang="en-US" sz="1100" dirty="0">
              <a:solidFill>
                <a:srgbClr val="7E889F"/>
              </a:solidFill>
              <a:latin typeface="Corbel" panose="020B0503020204020204" pitchFamily="34" charset="0"/>
              <a:ea typeface="华文楷体" panose="02010600040101010101" pitchFamily="2" charset="-122"/>
            </a:endParaRPr>
          </a:p>
        </p:txBody>
      </p:sp>
      <p:sp>
        <p:nvSpPr>
          <p:cNvPr id="141317" name="灯片编号占位符 4"/>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155</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p:cNvSpPr>
            <a:spLocks noGrp="1"/>
          </p:cNvSpPr>
          <p:nvPr>
            <p:ph type="title"/>
          </p:nvPr>
        </p:nvSpPr>
        <p:spPr>
          <a:xfrm>
            <a:off x="2403475" y="31750"/>
            <a:ext cx="8229600" cy="1143000"/>
          </a:xfrm>
        </p:spPr>
        <p:txBody>
          <a:bodyPr vert="horz" wrap="square" lIns="91440" tIns="45720" rIns="91440" bIns="45720" anchor="b"/>
          <a:lstStyle/>
          <a:p>
            <a:endParaRPr lang="zh-CN" altLang="en-US" kern="1200" dirty="0">
              <a:latin typeface="+mj-lt"/>
              <a:ea typeface="+mj-ea"/>
              <a:cs typeface="+mj-cs"/>
            </a:endParaRPr>
          </a:p>
        </p:txBody>
      </p:sp>
      <p:graphicFrame>
        <p:nvGraphicFramePr>
          <p:cNvPr id="4" name="内容占位符 3"/>
          <p:cNvGraphicFramePr>
            <a:graphicFrameLocks noGrp="1"/>
          </p:cNvGraphicFramePr>
          <p:nvPr>
            <p:ph idx="4294967295"/>
            <p:custDataLst>
              <p:tags r:id="rId1"/>
            </p:custDataLst>
          </p:nvPr>
        </p:nvGraphicFramePr>
        <p:xfrm>
          <a:off x="933450" y="0"/>
          <a:ext cx="10005060" cy="6851650"/>
        </p:xfrm>
        <a:graphic>
          <a:graphicData uri="http://schemas.openxmlformats.org/drawingml/2006/table">
            <a:tbl>
              <a:tblPr firstRow="1" bandRow="1">
                <a:tableStyleId>{5C22544A-7EE6-4342-B048-85BDC9FD1C3A}</a:tableStyleId>
              </a:tblPr>
              <a:tblGrid>
                <a:gridCol w="268986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095178">
                <a:tc>
                  <a:txBody>
                    <a:bodyPr/>
                    <a:lstStyle/>
                    <a:p>
                      <a:r>
                        <a:rPr lang="zh-CN" altLang="en-US" sz="1800" dirty="0"/>
                        <a:t>专利权利要求</a:t>
                      </a:r>
                    </a:p>
                  </a:txBody>
                  <a:tcPr marT="45713" marB="45713">
                    <a:lnB w="38100" cmpd="sng">
                      <a:noFill/>
                    </a:lnB>
                  </a:tcPr>
                </a:tc>
                <a:tc>
                  <a:txBody>
                    <a:bodyPr/>
                    <a:lstStyle/>
                    <a:p>
                      <a:r>
                        <a:rPr lang="zh-CN" altLang="en-US" sz="1800" dirty="0"/>
                        <a:t>涉嫌侵权物</a:t>
                      </a:r>
                    </a:p>
                  </a:txBody>
                  <a:tcPr marT="45713" marB="45713"/>
                </a:tc>
                <a:tc>
                  <a:txBody>
                    <a:bodyPr/>
                    <a:lstStyle/>
                    <a:p>
                      <a:r>
                        <a:rPr lang="zh-CN" altLang="en-US" sz="1800" dirty="0"/>
                        <a:t>与权利要求对比</a:t>
                      </a:r>
                    </a:p>
                  </a:txBody>
                  <a:tcPr marT="45713" marB="45713"/>
                </a:tc>
                <a:tc>
                  <a:txBody>
                    <a:bodyPr/>
                    <a:lstStyle/>
                    <a:p>
                      <a:r>
                        <a:rPr lang="zh-CN" altLang="en-US" sz="1800" dirty="0"/>
                        <a:t>判断</a:t>
                      </a:r>
                    </a:p>
                  </a:txBody>
                  <a:tcPr marT="45713" marB="45713"/>
                </a:tc>
                <a:tc>
                  <a:txBody>
                    <a:bodyPr/>
                    <a:lstStyle/>
                    <a:p>
                      <a:r>
                        <a:rPr lang="zh-CN" altLang="en-US" sz="1800" dirty="0"/>
                        <a:t>结论</a:t>
                      </a:r>
                    </a:p>
                  </a:txBody>
                  <a:tcPr marT="45713" marB="45713"/>
                </a:tc>
                <a:extLst>
                  <a:ext uri="{0D108BD9-81ED-4DB2-BD59-A6C34878D82A}">
                    <a16:rowId xmlns:a16="http://schemas.microsoft.com/office/drawing/2014/main" val="10000"/>
                  </a:ext>
                </a:extLst>
              </a:tr>
              <a:tr h="1095178">
                <a:tc rowSpan="5">
                  <a:txBody>
                    <a:bodyPr/>
                    <a:lstStyle/>
                    <a:p>
                      <a:r>
                        <a:rPr lang="zh-CN" altLang="en-US" sz="1800" dirty="0"/>
                        <a:t>四个技术特征：</a:t>
                      </a:r>
                      <a:endParaRPr lang="en-US" altLang="zh-CN" sz="1800" dirty="0"/>
                    </a:p>
                    <a:p>
                      <a:endParaRPr lang="en-US" altLang="zh-CN" sz="1800" dirty="0"/>
                    </a:p>
                    <a:p>
                      <a:r>
                        <a:rPr lang="zh-CN" altLang="en-US" sz="1800" dirty="0"/>
                        <a:t>杯体（</a:t>
                      </a:r>
                      <a:r>
                        <a:rPr lang="en-US" altLang="zh-CN" sz="1800" dirty="0"/>
                        <a:t>A</a:t>
                      </a:r>
                      <a:r>
                        <a:rPr lang="zh-CN" altLang="en-US" sz="1800" dirty="0"/>
                        <a:t>）</a:t>
                      </a:r>
                      <a:endParaRPr lang="en-US" altLang="zh-CN" sz="1800" dirty="0"/>
                    </a:p>
                    <a:p>
                      <a:endParaRPr lang="en-US" altLang="zh-CN" sz="1800" dirty="0"/>
                    </a:p>
                    <a:p>
                      <a:endParaRPr lang="en-US" altLang="zh-CN" sz="1800" dirty="0"/>
                    </a:p>
                    <a:p>
                      <a:r>
                        <a:rPr lang="zh-CN" altLang="en-US" sz="1800" dirty="0"/>
                        <a:t>杯盖（</a:t>
                      </a:r>
                      <a:r>
                        <a:rPr lang="en-US" altLang="zh-CN" sz="1800" dirty="0"/>
                        <a:t>B</a:t>
                      </a:r>
                      <a:r>
                        <a:rPr lang="zh-CN" altLang="en-US" sz="1800" dirty="0"/>
                        <a:t>）</a:t>
                      </a:r>
                      <a:endParaRPr lang="en-US" altLang="zh-CN" sz="1800" dirty="0"/>
                    </a:p>
                    <a:p>
                      <a:endParaRPr lang="en-US" altLang="zh-CN" sz="1800" dirty="0"/>
                    </a:p>
                    <a:p>
                      <a:endParaRPr lang="en-US" altLang="zh-CN" sz="1800" dirty="0"/>
                    </a:p>
                    <a:p>
                      <a:r>
                        <a:rPr lang="zh-CN" altLang="en-US" sz="1800" dirty="0"/>
                        <a:t>把手（</a:t>
                      </a:r>
                      <a:r>
                        <a:rPr lang="en-US" altLang="zh-CN" sz="1800" dirty="0"/>
                        <a:t>C</a:t>
                      </a:r>
                      <a:r>
                        <a:rPr lang="zh-CN" altLang="en-US" sz="1800" dirty="0"/>
                        <a:t>）</a:t>
                      </a:r>
                      <a:endParaRPr lang="en-US" altLang="zh-CN" sz="1800" dirty="0"/>
                    </a:p>
                    <a:p>
                      <a:endParaRPr lang="en-US" altLang="zh-CN" sz="1800" dirty="0"/>
                    </a:p>
                    <a:p>
                      <a:endParaRPr lang="en-US" altLang="zh-CN" sz="1800" dirty="0"/>
                    </a:p>
                    <a:p>
                      <a:r>
                        <a:rPr lang="zh-CN" altLang="en-US" sz="1800" dirty="0"/>
                        <a:t>把手上的塑料套</a:t>
                      </a:r>
                      <a:endParaRPr lang="en-US" altLang="zh-CN" sz="1800" dirty="0"/>
                    </a:p>
                    <a:p>
                      <a:r>
                        <a:rPr lang="zh-CN" altLang="en-US" sz="1800" dirty="0"/>
                        <a:t>（</a:t>
                      </a:r>
                      <a:r>
                        <a:rPr lang="en-US" altLang="zh-CN" sz="1800" dirty="0"/>
                        <a:t>D )</a:t>
                      </a:r>
                    </a:p>
                    <a:p>
                      <a:endParaRPr lang="en-US" altLang="zh-CN" sz="1800" dirty="0"/>
                    </a:p>
                    <a:p>
                      <a:r>
                        <a:rPr lang="zh-CN" altLang="en-US" sz="1800" dirty="0"/>
                        <a:t>保护范围：</a:t>
                      </a:r>
                      <a:endParaRPr lang="en-US" altLang="zh-CN" sz="1800" dirty="0"/>
                    </a:p>
                    <a:p>
                      <a:r>
                        <a:rPr lang="en-US" altLang="zh-CN" sz="1800" dirty="0"/>
                        <a:t>A+B+C+D</a:t>
                      </a:r>
                      <a:endParaRPr lang="zh-CN" altLang="en-US" sz="1800" dirty="0"/>
                    </a:p>
                  </a:txBody>
                  <a:tcPr marT="45713" marB="45713">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r>
                        <a:rPr lang="zh-CN" altLang="en-US" sz="1800" dirty="0"/>
                        <a:t>杯体、杯盖、把手、把手上塑料套</a:t>
                      </a:r>
                    </a:p>
                  </a:txBody>
                  <a:tcPr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l" defTabSz="952500" rtl="0" eaLnBrk="1" fontAlgn="b" latinLnBrk="0" hangingPunct="1">
                        <a:lnSpc>
                          <a:spcPct val="100000"/>
                        </a:lnSpc>
                        <a:spcBef>
                          <a:spcPct val="0"/>
                        </a:spcBef>
                        <a:spcAft>
                          <a:spcPct val="0"/>
                        </a:spcAft>
                        <a:buClrTx/>
                        <a:buSzTx/>
                        <a:buFontTx/>
                        <a:buNone/>
                        <a:defRPr/>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A+B+C+D</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CN" altLang="en-US" sz="1800" dirty="0"/>
                        <a:t>完全相同</a:t>
                      </a:r>
                    </a:p>
                  </a:txBody>
                  <a:tcPr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CN" altLang="en-US" sz="1800" dirty="0"/>
                        <a:t>侵权</a:t>
                      </a:r>
                    </a:p>
                  </a:txBody>
                  <a:tcPr marT="45713" marB="45713">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188706">
                <a:tc vMerge="1">
                  <a:txBody>
                    <a:bodyPr/>
                    <a:lstStyle/>
                    <a:p>
                      <a:endParaRPr lang="zh-CN"/>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t>杯体、杯盖、把手、把手上有塑料套，杯体中有过滤网</a:t>
                      </a:r>
                    </a:p>
                  </a:txBody>
                  <a:tcPr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A+B+C+D+E</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endParaRPr lang="zh-CN" altLang="en-US" sz="1800" dirty="0"/>
                    </a:p>
                  </a:txBody>
                  <a:tcPr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增加一个技术持征</a:t>
                      </a:r>
                    </a:p>
                  </a:txBody>
                  <a:tcPr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侵权</a:t>
                      </a:r>
                    </a:p>
                  </a:txBody>
                  <a:tcPr marT="45713" marB="4571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188706">
                <a:tc vMerge="1">
                  <a:txBody>
                    <a:bodyPr/>
                    <a:lstStyle/>
                    <a:p>
                      <a:endParaRPr lang="zh-CN"/>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t>杯体、杯盖、把手、把手上尼龙套</a:t>
                      </a:r>
                    </a:p>
                    <a:p>
                      <a:endParaRPr lang="zh-CN" altLang="en-US" sz="1800" dirty="0"/>
                    </a:p>
                  </a:txBody>
                  <a:tcPr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A+B+C+D’</a:t>
                      </a:r>
                      <a:endParaRPr lang="zh-CN" altLang="en-US" sz="1800" dirty="0"/>
                    </a:p>
                  </a:txBody>
                  <a:tcPr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一个技术特征不相同，但等同</a:t>
                      </a:r>
                    </a:p>
                  </a:txBody>
                  <a:tcPr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侵权</a:t>
                      </a:r>
                    </a:p>
                  </a:txBody>
                  <a:tcPr marT="45713" marB="4571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095178">
                <a:tc vMerge="1">
                  <a:txBody>
                    <a:bodyPr/>
                    <a:lstStyle/>
                    <a:p>
                      <a:endParaRPr lang="zh-CN"/>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t>杯体、杯盖、把手</a:t>
                      </a:r>
                    </a:p>
                    <a:p>
                      <a:endParaRPr lang="zh-CN" altLang="en-US" sz="1800" dirty="0"/>
                    </a:p>
                  </a:txBody>
                  <a:tcPr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A+B+C</a:t>
                      </a:r>
                      <a:endParaRPr lang="zh-CN" altLang="en-US" sz="1800" dirty="0"/>
                    </a:p>
                  </a:txBody>
                  <a:tcPr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缺少 一个技术特征</a:t>
                      </a:r>
                    </a:p>
                  </a:txBody>
                  <a:tcPr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不侵权</a:t>
                      </a:r>
                    </a:p>
                  </a:txBody>
                  <a:tcPr marT="45713" marB="4571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188706">
                <a:tc vMerge="1">
                  <a:txBody>
                    <a:bodyPr/>
                    <a:lstStyle/>
                    <a:p>
                      <a:endParaRPr lang="zh-CN"/>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t>杯体、杯盖、提手，提手上有塑料套</a:t>
                      </a:r>
                    </a:p>
                  </a:txBody>
                  <a:tcPr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A+B+F+D</a:t>
                      </a:r>
                      <a:endParaRPr lang="zh-CN" altLang="en-US" sz="1800" dirty="0"/>
                    </a:p>
                    <a:p>
                      <a:endParaRPr lang="zh-CN" altLang="en-US" sz="1800" dirty="0"/>
                    </a:p>
                  </a:txBody>
                  <a:tcPr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zh-CN" altLang="en-US" sz="1800" dirty="0"/>
                        <a:t>把手与提手不等同，至少有一个技术特征不相同也不等同</a:t>
                      </a:r>
                    </a:p>
                  </a:txBody>
                  <a:tcPr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zh-CN" altLang="en-US" sz="1800" dirty="0"/>
                        <a:t>不侵权</a:t>
                      </a:r>
                    </a:p>
                  </a:txBody>
                  <a:tcPr marT="45713" marB="4571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bl>
          </a:graphicData>
        </a:graphic>
      </p:graphicFrame>
      <p:sp>
        <p:nvSpPr>
          <p:cNvPr id="142383" name="灯片编号占位符 4"/>
          <p:cNvSpPr txBox="1">
            <a:spLocks noGrp="1"/>
          </p:cNvSpPr>
          <p:nvPr>
            <p:ph type="sldNum" sz="quarter" idx="4"/>
          </p:nvPr>
        </p:nvSpPr>
        <p:spPr>
          <a:xfrm>
            <a:off x="4164013" y="6477000"/>
            <a:ext cx="5508625" cy="274638"/>
          </a:xfrm>
          <a:noFill/>
          <a:ln>
            <a:noFill/>
          </a:ln>
        </p:spPr>
        <p:txBody>
          <a:bodyPr lIns="45720" rIns="45720" anchor="ctr"/>
          <a:lstStyle/>
          <a:p>
            <a:pPr marL="0" indent="0" algn="r">
              <a:lnSpc>
                <a:spcPct val="100000"/>
              </a:lnSpc>
              <a:spcBef>
                <a:spcPct val="0"/>
              </a:spcBef>
              <a:buNone/>
            </a:pPr>
            <a:fld id="{9A0DB2DC-4C9A-4742-B13C-FB6460FD3503}" type="slidenum">
              <a:rPr lang="zh-CN" altLang="en-US" sz="1200" b="1" kern="1200" dirty="0">
                <a:solidFill>
                  <a:srgbClr val="3F3F3F"/>
                </a:solidFill>
                <a:latin typeface="Tahoma" panose="020B0604030504040204" pitchFamily="34" charset="0"/>
                <a:ea typeface="宋体" panose="02010600030101010101" pitchFamily="2" charset="-122"/>
                <a:cs typeface="+mn-cs"/>
              </a:rPr>
              <a:t>156</a:t>
            </a:fld>
            <a:endParaRPr lang="zh-CN" altLang="en-US"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indent="304800" algn="just">
              <a:spcAft>
                <a:spcPts val="0"/>
              </a:spcAft>
            </a:pPr>
            <a:r>
              <a:rPr lang="zh-CN" altLang="zh-CN" kern="100" dirty="0">
                <a:latin typeface="等线" panose="02010600030101010101" pitchFamily="2" charset="-122"/>
                <a:ea typeface="楷体" panose="02010609060101010101" pitchFamily="49" charset="-122"/>
                <a:cs typeface="Times New Roman" panose="02020603050405020304" pitchFamily="18" charset="0"/>
              </a:rPr>
              <a:t>《最高人民法院关于审理专利纠纷案件适用法律问题的若干规定》（</a:t>
            </a:r>
            <a:r>
              <a:rPr lang="en-US" altLang="zh-CN" kern="100" dirty="0">
                <a:latin typeface="等线" panose="02010600030101010101" pitchFamily="2" charset="-122"/>
                <a:ea typeface="楷体" panose="02010609060101010101" pitchFamily="49" charset="-122"/>
                <a:cs typeface="Times New Roman" panose="02020603050405020304" pitchFamily="18" charset="0"/>
              </a:rPr>
              <a:t>2021</a:t>
            </a:r>
            <a:r>
              <a:rPr lang="zh-CN" altLang="zh-CN" kern="100" dirty="0">
                <a:latin typeface="等线" panose="02010600030101010101" pitchFamily="2" charset="-122"/>
                <a:ea typeface="楷体" panose="02010609060101010101" pitchFamily="49" charset="-122"/>
                <a:cs typeface="Times New Roman" panose="02020603050405020304" pitchFamily="18" charset="0"/>
              </a:rPr>
              <a:t>年修订）第十三条</a:t>
            </a:r>
            <a:endParaRPr lang="zh-CN" altLang="zh-CN" sz="2000" kern="100" dirty="0">
              <a:latin typeface="等线" panose="02010600030101010101" pitchFamily="2" charset="-122"/>
              <a:ea typeface="等线" panose="02010600030101010101" pitchFamily="2" charset="-122"/>
              <a:cs typeface="Times New Roman" panose="02020603050405020304" pitchFamily="18" charset="0"/>
            </a:endParaRPr>
          </a:p>
          <a:p>
            <a:r>
              <a:rPr lang="zh-CN" altLang="zh-CN" kern="100" dirty="0">
                <a:ea typeface="楷体" panose="02010609060101010101" pitchFamily="49" charset="-122"/>
                <a:cs typeface="Times New Roman" panose="02020603050405020304" pitchFamily="18" charset="0"/>
              </a:rPr>
              <a:t>专利法第</a:t>
            </a:r>
            <a:r>
              <a:rPr lang="zh-CN" altLang="en-US" kern="100" dirty="0">
                <a:ea typeface="楷体" panose="02010609060101010101" pitchFamily="49" charset="-122"/>
                <a:cs typeface="Times New Roman" panose="02020603050405020304" pitchFamily="18" charset="0"/>
              </a:rPr>
              <a:t>六十四</a:t>
            </a:r>
            <a:r>
              <a:rPr lang="zh-CN" altLang="zh-CN" kern="100" dirty="0">
                <a:ea typeface="楷体" panose="02010609060101010101" pitchFamily="49" charset="-122"/>
                <a:cs typeface="Times New Roman" panose="02020603050405020304" pitchFamily="18" charset="0"/>
              </a:rPr>
              <a:t>条第一款所称的“发明或者实用新型专利权的保护范围以其权利要求的内容为准，说明书及附图可以用于解释权利要求的内容”，是指专利权的保护范围应当以权利要求记载的全部技术特征所确定的范围为准，也包括与该技术特征相等同的特征所确定的范围。</a:t>
            </a:r>
            <a:br>
              <a:rPr lang="en-US" altLang="zh-CN" kern="100" dirty="0">
                <a:ea typeface="楷体" panose="02010609060101010101" pitchFamily="49" charset="-122"/>
                <a:cs typeface="Times New Roman" panose="02020603050405020304" pitchFamily="18" charset="0"/>
              </a:rPr>
            </a:br>
            <a:r>
              <a:rPr lang="zh-CN" altLang="zh-CN" kern="100" dirty="0">
                <a:ea typeface="楷体" panose="02010609060101010101" pitchFamily="49" charset="-122"/>
                <a:cs typeface="Times New Roman" panose="02020603050405020304" pitchFamily="18" charset="0"/>
              </a:rPr>
              <a:t>　　等同特征，是指与所记载的技术特征以基本相同的手段，实现基本相同的功能，达到基本相同的效果，并且本领域普通技术人员在被诉侵权行为发生时无需经过创造性劳动就能够联想到的特征。</a:t>
            </a:r>
            <a:endParaRPr lang="zh-CN" altLang="en-US" dirty="0"/>
          </a:p>
        </p:txBody>
      </p:sp>
      <p:sp>
        <p:nvSpPr>
          <p:cNvPr id="3" name="标题 2"/>
          <p:cNvSpPr>
            <a:spLocks noGrp="1"/>
          </p:cNvSpPr>
          <p:nvPr>
            <p:ph type="title"/>
          </p:nvPr>
        </p:nvSpPr>
        <p:spPr/>
        <p:txBody>
          <a:bodyPr/>
          <a:lstStyle/>
          <a:p>
            <a:r>
              <a:rPr lang="zh-CN" altLang="en-US" dirty="0"/>
              <a:t>等同原则</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t>发明专利侵权案例讲解</a:t>
            </a:r>
          </a:p>
        </p:txBody>
      </p:sp>
      <p:sp>
        <p:nvSpPr>
          <p:cNvPr id="143363"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dirty="0"/>
              <a:t>武汉晶源环境工程有限公司与日本富士化水工业株式会社、华阳电业有限公司专利侵权案（福建省高级人民法院（</a:t>
            </a:r>
            <a:r>
              <a:rPr lang="en-US" altLang="zh-CN" dirty="0"/>
              <a:t>2001</a:t>
            </a:r>
            <a:r>
              <a:rPr lang="zh-CN" altLang="en-US" dirty="0"/>
              <a:t>）闽知初字第</a:t>
            </a:r>
            <a:r>
              <a:rPr lang="en-US" altLang="zh-CN" dirty="0"/>
              <a:t>4</a:t>
            </a:r>
            <a:r>
              <a:rPr lang="zh-CN" altLang="en-US" dirty="0"/>
              <a:t>号民事判决，最高人民法院（</a:t>
            </a:r>
            <a:r>
              <a:rPr lang="en-US" altLang="zh-CN" dirty="0"/>
              <a:t>2008</a:t>
            </a:r>
            <a:r>
              <a:rPr lang="zh-CN" altLang="en-US" dirty="0"/>
              <a:t>）民三终字第</a:t>
            </a:r>
            <a:r>
              <a:rPr lang="en-US" altLang="zh-CN" dirty="0"/>
              <a:t>8</a:t>
            </a:r>
            <a:r>
              <a:rPr lang="zh-CN" altLang="en-US" dirty="0"/>
              <a:t>号民事判决。</a:t>
            </a:r>
          </a:p>
          <a:p>
            <a:pPr eaLnBrk="1" hangingPunct="1"/>
            <a:r>
              <a:rPr lang="zh-CN" altLang="en-US" dirty="0"/>
              <a:t>日本富士化水工业株式会社通过技术转让帮助华阳电业有限公司安装了海水脱硫装置，武汉晶源认为该装置以及使用的方法使用了其专利，向福建省高级人民法院起诉。</a:t>
            </a:r>
          </a:p>
          <a:p>
            <a:pPr eaLnBrk="1" hangingPunct="1"/>
            <a:endParaRPr lang="zh-CN" altLang="en-US" dirty="0"/>
          </a:p>
        </p:txBody>
      </p:sp>
      <p:sp>
        <p:nvSpPr>
          <p:cNvPr id="143364"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zh-CN" altLang="en-US" sz="1200" b="1" kern="1200" dirty="0">
                <a:solidFill>
                  <a:srgbClr val="3F3F3F"/>
                </a:solidFill>
                <a:latin typeface="Tahoma" panose="020B0604030504040204" pitchFamily="34" charset="0"/>
                <a:ea typeface="宋体" panose="02010600030101010101" pitchFamily="2" charset="-122"/>
                <a:cs typeface="+mn-cs"/>
              </a:rPr>
              <a:t>158</a:t>
            </a:fld>
            <a:endParaRPr lang="zh-CN" altLang="en-US"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p:cNvSpPr>
          <p:nvPr>
            <p:ph type="title"/>
          </p:nvPr>
        </p:nvSpPr>
        <p:spPr>
          <a:xfrm>
            <a:off x="1981200" y="155575"/>
            <a:ext cx="8229600" cy="1252538"/>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endParaRPr>
          </a:p>
        </p:txBody>
      </p:sp>
      <p:sp>
        <p:nvSpPr>
          <p:cNvPr id="144387" name="Rectangle 3"/>
          <p:cNvSpPr>
            <a:spLocks noGrp="1"/>
          </p:cNvSpPr>
          <p:nvPr>
            <p:ph idx="1"/>
          </p:nvPr>
        </p:nvSpPr>
        <p:spPr>
          <a:xfrm>
            <a:off x="480291" y="1428750"/>
            <a:ext cx="10187709" cy="4857750"/>
          </a:xfrm>
        </p:spPr>
        <p:txBody>
          <a:bodyPr vert="horz" wrap="square" lIns="91440" tIns="45720" rIns="91440" bIns="45720" anchor="t"/>
          <a:lstStyle/>
          <a:p>
            <a:pPr eaLnBrk="1" hangingPunct="1"/>
            <a:r>
              <a:rPr lang="zh-CN" altLang="en-US" dirty="0"/>
              <a:t>案中专利名为“曝气法海水烟气脱硫方法及一种曝气装置” 。</a:t>
            </a:r>
          </a:p>
          <a:p>
            <a:pPr eaLnBrk="1" hangingPunct="1"/>
            <a:r>
              <a:rPr lang="zh-CN" altLang="en-US" dirty="0"/>
              <a:t>本案专利权权利要求</a:t>
            </a:r>
            <a:r>
              <a:rPr lang="en-US" altLang="zh-CN" dirty="0"/>
              <a:t>1</a:t>
            </a:r>
            <a:r>
              <a:rPr lang="zh-CN" altLang="en-US" dirty="0"/>
              <a:t>记载：一种曝气法海水烟气脱硫方法，其特征在于，它包括下述步骤：</a:t>
            </a:r>
            <a:r>
              <a:rPr lang="en-US" altLang="zh-CN" dirty="0"/>
              <a:t>1</a:t>
            </a:r>
            <a:r>
              <a:rPr lang="zh-CN" altLang="en-US" dirty="0"/>
              <a:t>）提取海水；</a:t>
            </a:r>
            <a:r>
              <a:rPr lang="en-US" altLang="zh-CN" dirty="0"/>
              <a:t>2</a:t>
            </a:r>
            <a:r>
              <a:rPr lang="zh-CN" altLang="en-US" dirty="0"/>
              <a:t>）用海水在洗涤塔中洗涤烟气中的</a:t>
            </a:r>
            <a:r>
              <a:rPr lang="en-US" altLang="zh-CN" dirty="0"/>
              <a:t>SO2</a:t>
            </a:r>
            <a:r>
              <a:rPr lang="zh-CN" altLang="en-US" dirty="0"/>
              <a:t>；</a:t>
            </a:r>
            <a:r>
              <a:rPr lang="en-US" altLang="zh-CN" dirty="0"/>
              <a:t>3</a:t>
            </a:r>
            <a:r>
              <a:rPr lang="zh-CN" altLang="en-US" dirty="0"/>
              <a:t>）将吸收了</a:t>
            </a:r>
            <a:r>
              <a:rPr lang="en-US" altLang="zh-CN" dirty="0"/>
              <a:t>SO2</a:t>
            </a:r>
            <a:r>
              <a:rPr lang="zh-CN" altLang="en-US" dirty="0"/>
              <a:t>的酸性海水与未吸收</a:t>
            </a:r>
            <a:r>
              <a:rPr lang="en-US" altLang="zh-CN" dirty="0"/>
              <a:t>SO2</a:t>
            </a:r>
            <a:r>
              <a:rPr lang="zh-CN" altLang="en-US" dirty="0"/>
              <a:t>的海水掺混；</a:t>
            </a:r>
            <a:r>
              <a:rPr lang="en-US" altLang="zh-CN" dirty="0"/>
              <a:t>4</a:t>
            </a:r>
            <a:r>
              <a:rPr lang="zh-CN" altLang="en-US" dirty="0"/>
              <a:t>）对该混合的海水鼓入空气来进行曝气，向混合海水中鼓入空气的数量，可以是空气以标准立方米／小时、海水以立方米／小时来计量，其空气与混合后的海水的比例是：空气为从</a:t>
            </a:r>
            <a:r>
              <a:rPr lang="en-US" altLang="zh-CN" dirty="0"/>
              <a:t>0.1</a:t>
            </a:r>
            <a:r>
              <a:rPr lang="zh-CN" altLang="en-US" dirty="0"/>
              <a:t>到</a:t>
            </a:r>
            <a:r>
              <a:rPr lang="en-US" altLang="zh-CN" dirty="0"/>
              <a:t>1.5</a:t>
            </a:r>
            <a:r>
              <a:rPr lang="zh-CN" altLang="en-US" dirty="0"/>
              <a:t>，海水为</a:t>
            </a:r>
            <a:r>
              <a:rPr lang="en-US" altLang="zh-CN" dirty="0"/>
              <a:t>1</a:t>
            </a:r>
            <a:r>
              <a:rPr lang="zh-CN" altLang="en-US" dirty="0"/>
              <a:t>；曝气时间为从</a:t>
            </a:r>
            <a:r>
              <a:rPr lang="en-US" altLang="zh-CN" dirty="0"/>
              <a:t>2</a:t>
            </a:r>
            <a:r>
              <a:rPr lang="zh-CN" altLang="en-US" dirty="0"/>
              <a:t>分钟到</a:t>
            </a:r>
            <a:r>
              <a:rPr lang="en-US" altLang="zh-CN" dirty="0"/>
              <a:t>20</a:t>
            </a:r>
            <a:r>
              <a:rPr lang="zh-CN" altLang="en-US" dirty="0"/>
              <a:t>分钟；</a:t>
            </a:r>
            <a:r>
              <a:rPr lang="en-US" altLang="zh-CN" dirty="0"/>
              <a:t>5</a:t>
            </a:r>
            <a:r>
              <a:rPr lang="zh-CN" altLang="en-US" dirty="0"/>
              <a:t>）将曝气处理后的海水排往海域。</a:t>
            </a:r>
            <a:br>
              <a:rPr lang="zh-CN" altLang="en-US" dirty="0"/>
            </a:br>
            <a:endParaRPr lang="zh-CN" altLang="en-US" dirty="0"/>
          </a:p>
        </p:txBody>
      </p:sp>
      <p:sp>
        <p:nvSpPr>
          <p:cNvPr id="144388"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zh-CN" altLang="en-US" sz="1200" b="1" kern="1200" dirty="0">
                <a:solidFill>
                  <a:srgbClr val="3F3F3F"/>
                </a:solidFill>
                <a:latin typeface="Tahoma" panose="020B0604030504040204" pitchFamily="34" charset="0"/>
                <a:ea typeface="宋体" panose="02010600030101010101" pitchFamily="2" charset="-122"/>
                <a:cs typeface="+mn-cs"/>
              </a:rPr>
              <a:t>159</a:t>
            </a:fld>
            <a:endParaRPr lang="zh-CN" altLang="en-US"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a:bodyPr>
          <a:lstStyle/>
          <a:p>
            <a:pPr eaLnBrk="1" hangingPunct="1"/>
            <a:r>
              <a:rPr lang="zh-CN" altLang="en-US" dirty="0"/>
              <a:t>二、知识产权的重要性</a:t>
            </a:r>
          </a:p>
        </p:txBody>
      </p:sp>
      <p:sp>
        <p:nvSpPr>
          <p:cNvPr id="21507" name="Rectangle 3"/>
          <p:cNvSpPr>
            <a:spLocks noGrp="1" noChangeArrowheads="1"/>
          </p:cNvSpPr>
          <p:nvPr>
            <p:ph idx="1"/>
          </p:nvPr>
        </p:nvSpPr>
        <p:spPr/>
        <p:txBody>
          <a:bodyPr/>
          <a:lstStyle/>
          <a:p>
            <a:pPr eaLnBrk="1" hangingPunct="1"/>
            <a:r>
              <a:rPr lang="zh-CN" altLang="en-US" sz="4400" dirty="0"/>
              <a:t>（一）</a:t>
            </a:r>
            <a:r>
              <a:rPr lang="zh-CN" altLang="en-US" sz="4000" dirty="0"/>
              <a:t>从经济形态看知识的重要性</a:t>
            </a:r>
            <a:endParaRPr lang="en-US" altLang="zh-CN" sz="4000" dirty="0"/>
          </a:p>
          <a:p>
            <a:pPr eaLnBrk="1" hangingPunct="1"/>
            <a:endParaRPr lang="zh-CN" altLang="en-US" sz="4000" dirty="0"/>
          </a:p>
          <a:p>
            <a:pPr lvl="1" eaLnBrk="1" hangingPunct="1"/>
            <a:r>
              <a:rPr lang="zh-CN" altLang="en-US" sz="4000" dirty="0"/>
              <a:t>原始经济：自然资源和个人体能</a:t>
            </a:r>
          </a:p>
          <a:p>
            <a:pPr lvl="1" eaLnBrk="1" hangingPunct="1"/>
            <a:r>
              <a:rPr lang="zh-CN" altLang="en-US" sz="4000" dirty="0"/>
              <a:t>农业经济：土地和农民</a:t>
            </a:r>
          </a:p>
          <a:p>
            <a:pPr lvl="1" eaLnBrk="1" hangingPunct="1"/>
            <a:r>
              <a:rPr lang="zh-CN" altLang="en-US" sz="4000" dirty="0"/>
              <a:t>工业经济：资本和工人</a:t>
            </a:r>
          </a:p>
          <a:p>
            <a:pPr lvl="1" eaLnBrk="1" hangingPunct="1"/>
            <a:r>
              <a:rPr lang="zh-CN" altLang="en-US" sz="4000" dirty="0"/>
              <a:t>知识经济：人才和知识</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p:cNvSpPr>
          <p:nvPr>
            <p:ph type="title"/>
          </p:nvPr>
        </p:nvSpPr>
        <p:spPr>
          <a:xfrm>
            <a:off x="1981200" y="155575"/>
            <a:ext cx="8229600" cy="1252538"/>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endParaRPr>
          </a:p>
        </p:txBody>
      </p:sp>
      <p:sp>
        <p:nvSpPr>
          <p:cNvPr id="145411" name="Rectangle 3"/>
          <p:cNvSpPr>
            <a:spLocks noGrp="1"/>
          </p:cNvSpPr>
          <p:nvPr>
            <p:ph idx="1"/>
          </p:nvPr>
        </p:nvSpPr>
        <p:spPr>
          <a:xfrm>
            <a:off x="849745" y="1428750"/>
            <a:ext cx="9818255" cy="4857750"/>
          </a:xfrm>
        </p:spPr>
        <p:txBody>
          <a:bodyPr vert="horz" wrap="square" lIns="91440" tIns="45720" rIns="91440" bIns="45720" anchor="t"/>
          <a:lstStyle/>
          <a:p>
            <a:pPr eaLnBrk="1" hangingPunct="1"/>
            <a:r>
              <a:rPr lang="zh-CN" altLang="en-US" dirty="0"/>
              <a:t>权利要求</a:t>
            </a:r>
            <a:r>
              <a:rPr lang="en-US" altLang="zh-CN" dirty="0"/>
              <a:t>1</a:t>
            </a:r>
            <a:r>
              <a:rPr lang="zh-CN" altLang="en-US" dirty="0"/>
              <a:t>所述的脱硫方法技术方案所包含的技术特征为：</a:t>
            </a:r>
            <a:r>
              <a:rPr lang="en-US" altLang="zh-CN" dirty="0"/>
              <a:t>a</a:t>
            </a:r>
            <a:r>
              <a:rPr lang="zh-CN" altLang="en-US" dirty="0"/>
              <a:t>、提取海水；</a:t>
            </a:r>
            <a:r>
              <a:rPr lang="en-US" altLang="zh-CN" dirty="0"/>
              <a:t>b</a:t>
            </a:r>
            <a:r>
              <a:rPr lang="zh-CN" altLang="en-US" dirty="0"/>
              <a:t>、用海水在洗涤塔中洗涤烟气中的</a:t>
            </a:r>
            <a:r>
              <a:rPr lang="en-US" altLang="zh-CN" dirty="0"/>
              <a:t>SO2</a:t>
            </a:r>
            <a:r>
              <a:rPr lang="zh-CN" altLang="en-US" dirty="0"/>
              <a:t>；</a:t>
            </a:r>
            <a:r>
              <a:rPr lang="en-US" altLang="zh-CN" dirty="0"/>
              <a:t>c</a:t>
            </a:r>
            <a:r>
              <a:rPr lang="zh-CN" altLang="en-US" dirty="0"/>
              <a:t>、将吸收了</a:t>
            </a:r>
            <a:r>
              <a:rPr lang="en-US" altLang="zh-CN" dirty="0"/>
              <a:t>SO2</a:t>
            </a:r>
            <a:r>
              <a:rPr lang="zh-CN" altLang="en-US" dirty="0"/>
              <a:t>的酸性海水与未吸收</a:t>
            </a:r>
            <a:r>
              <a:rPr lang="en-US" altLang="zh-CN" dirty="0"/>
              <a:t>SO2</a:t>
            </a:r>
            <a:r>
              <a:rPr lang="zh-CN" altLang="en-US" dirty="0"/>
              <a:t>的海水掺混；</a:t>
            </a:r>
            <a:r>
              <a:rPr lang="en-US" altLang="zh-CN" dirty="0"/>
              <a:t>d</a:t>
            </a:r>
            <a:r>
              <a:rPr lang="zh-CN" altLang="en-US" dirty="0"/>
              <a:t>、对该混合的海水鼓入空气来进行曝气；</a:t>
            </a:r>
            <a:r>
              <a:rPr lang="en-US" altLang="zh-CN" dirty="0"/>
              <a:t>e</a:t>
            </a:r>
            <a:r>
              <a:rPr lang="zh-CN" altLang="en-US" dirty="0"/>
              <a:t>、向混合海水中鼓入空气的数量，可以是空气以标准立方米</a:t>
            </a:r>
            <a:r>
              <a:rPr lang="en-US" altLang="zh-CN" dirty="0"/>
              <a:t>/</a:t>
            </a:r>
            <a:r>
              <a:rPr lang="zh-CN" altLang="en-US" dirty="0"/>
              <a:t>小时、海水以立方米 </a:t>
            </a:r>
            <a:r>
              <a:rPr lang="en-US" altLang="zh-CN" dirty="0"/>
              <a:t>/</a:t>
            </a:r>
            <a:r>
              <a:rPr lang="zh-CN" altLang="en-US" dirty="0"/>
              <a:t>小时来计量，其空气与混合后的海水比例是：空气为从</a:t>
            </a:r>
            <a:r>
              <a:rPr lang="en-US" altLang="zh-CN" dirty="0"/>
              <a:t>0.1</a:t>
            </a:r>
            <a:r>
              <a:rPr lang="zh-CN" altLang="en-US" dirty="0"/>
              <a:t>到</a:t>
            </a:r>
            <a:r>
              <a:rPr lang="en-US" altLang="zh-CN" dirty="0"/>
              <a:t>1.5</a:t>
            </a:r>
            <a:r>
              <a:rPr lang="zh-CN" altLang="en-US" dirty="0"/>
              <a:t>，海水为</a:t>
            </a:r>
            <a:r>
              <a:rPr lang="en-US" altLang="zh-CN" dirty="0"/>
              <a:t>1</a:t>
            </a:r>
            <a:r>
              <a:rPr lang="zh-CN" altLang="en-US" dirty="0"/>
              <a:t>；曝气时间为从</a:t>
            </a:r>
            <a:r>
              <a:rPr lang="en-US" altLang="zh-CN" dirty="0"/>
              <a:t>2</a:t>
            </a:r>
            <a:r>
              <a:rPr lang="zh-CN" altLang="en-US" dirty="0"/>
              <a:t>分钟到</a:t>
            </a:r>
            <a:r>
              <a:rPr lang="en-US" altLang="zh-CN" dirty="0"/>
              <a:t>20</a:t>
            </a:r>
            <a:r>
              <a:rPr lang="zh-CN" altLang="en-US" dirty="0"/>
              <a:t>分钟；</a:t>
            </a:r>
            <a:r>
              <a:rPr lang="en-US" altLang="zh-CN" dirty="0"/>
              <a:t>f</a:t>
            </a:r>
            <a:r>
              <a:rPr lang="zh-CN" altLang="en-US" dirty="0"/>
              <a:t>、将曝气处理后的海水排往海域。</a:t>
            </a:r>
            <a:br>
              <a:rPr lang="zh-CN" altLang="en-US" dirty="0"/>
            </a:br>
            <a:endParaRPr lang="zh-CN" altLang="en-US" dirty="0"/>
          </a:p>
        </p:txBody>
      </p:sp>
      <p:sp>
        <p:nvSpPr>
          <p:cNvPr id="145412"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zh-CN" altLang="en-US" sz="1200" b="1" kern="1200" dirty="0">
                <a:solidFill>
                  <a:srgbClr val="3F3F3F"/>
                </a:solidFill>
                <a:latin typeface="Tahoma" panose="020B0604030504040204" pitchFamily="34" charset="0"/>
                <a:ea typeface="宋体" panose="02010600030101010101" pitchFamily="2" charset="-122"/>
                <a:cs typeface="+mn-cs"/>
              </a:rPr>
              <a:t>160</a:t>
            </a:fld>
            <a:endParaRPr lang="zh-CN" altLang="en-US"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p:cNvSpPr>
          <p:nvPr>
            <p:ph type="title"/>
          </p:nvPr>
        </p:nvSpPr>
        <p:spPr>
          <a:xfrm>
            <a:off x="1981200" y="155575"/>
            <a:ext cx="8229600" cy="1252538"/>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146435" name="Rectangle 3"/>
          <p:cNvSpPr>
            <a:spLocks noGrp="1"/>
          </p:cNvSpPr>
          <p:nvPr>
            <p:ph idx="1"/>
          </p:nvPr>
        </p:nvSpPr>
        <p:spPr>
          <a:xfrm>
            <a:off x="1524000" y="1484313"/>
            <a:ext cx="9144000" cy="4802187"/>
          </a:xfrm>
        </p:spPr>
        <p:txBody>
          <a:bodyPr vert="horz" wrap="square" lIns="91440" tIns="45720" rIns="91440" bIns="45720" anchor="t"/>
          <a:lstStyle/>
          <a:p>
            <a:pPr eaLnBrk="1" hangingPunct="1">
              <a:lnSpc>
                <a:spcPct val="80000"/>
              </a:lnSpc>
            </a:pPr>
            <a:r>
              <a:rPr lang="zh-CN" altLang="en-US" dirty="0"/>
              <a:t>海水烟气脱硫方法方案可对应概括为包括以下技术特征：</a:t>
            </a:r>
            <a:r>
              <a:rPr lang="en-US" altLang="zh-CN" dirty="0"/>
              <a:t>a'</a:t>
            </a:r>
            <a:r>
              <a:rPr lang="zh-CN" altLang="en-US" dirty="0"/>
              <a:t>、提取海水；</a:t>
            </a:r>
            <a:r>
              <a:rPr lang="en-US" altLang="zh-CN" dirty="0"/>
              <a:t>b'</a:t>
            </a:r>
            <a:r>
              <a:rPr lang="zh-CN" altLang="en-US" dirty="0"/>
              <a:t>、用海水在洗涤塔中洗涤烟气中的</a:t>
            </a:r>
            <a:r>
              <a:rPr lang="en-US" altLang="zh-CN" dirty="0"/>
              <a:t>SO2</a:t>
            </a:r>
            <a:r>
              <a:rPr lang="zh-CN" altLang="en-US" dirty="0"/>
              <a:t>；</a:t>
            </a:r>
            <a:r>
              <a:rPr lang="en-US" altLang="zh-CN" dirty="0"/>
              <a:t>c'</a:t>
            </a:r>
            <a:r>
              <a:rPr lang="zh-CN" altLang="en-US" dirty="0"/>
              <a:t>、将吸收了</a:t>
            </a:r>
            <a:r>
              <a:rPr lang="en-US" altLang="zh-CN" dirty="0"/>
              <a:t>SO2</a:t>
            </a:r>
            <a:r>
              <a:rPr lang="zh-CN" altLang="en-US" dirty="0"/>
              <a:t>的酸性海水与未吸收</a:t>
            </a:r>
            <a:r>
              <a:rPr lang="en-US" altLang="zh-CN" dirty="0"/>
              <a:t>SO2</a:t>
            </a:r>
            <a:r>
              <a:rPr lang="zh-CN" altLang="en-US" dirty="0"/>
              <a:t>的海水掺混；</a:t>
            </a:r>
            <a:r>
              <a:rPr lang="en-US" altLang="zh-CN" dirty="0"/>
              <a:t>d'</a:t>
            </a:r>
            <a:r>
              <a:rPr lang="zh-CN" altLang="en-US" dirty="0"/>
              <a:t>、对该混合的海水鼓入空气来进行曝气；</a:t>
            </a:r>
            <a:r>
              <a:rPr lang="en-US" altLang="zh-CN" dirty="0"/>
              <a:t>e'</a:t>
            </a:r>
            <a:r>
              <a:rPr lang="zh-CN" altLang="en-US" dirty="0"/>
              <a:t>、向混合海水中鼓入空气的数量，将空气以标准立方米</a:t>
            </a:r>
            <a:r>
              <a:rPr lang="en-US" altLang="zh-CN" dirty="0"/>
              <a:t>/</a:t>
            </a:r>
            <a:r>
              <a:rPr lang="zh-CN" altLang="en-US" dirty="0"/>
              <a:t>小时、海水以立方米</a:t>
            </a:r>
            <a:r>
              <a:rPr lang="en-US" altLang="zh-CN" dirty="0"/>
              <a:t>/</a:t>
            </a:r>
            <a:r>
              <a:rPr lang="zh-CN" altLang="en-US" dirty="0"/>
              <a:t>小时来计算，经公式计算，可得：其空气与混合后的海水比例是：空气</a:t>
            </a:r>
            <a:r>
              <a:rPr lang="en-US" altLang="zh-CN" dirty="0"/>
              <a:t>0.29</a:t>
            </a:r>
            <a:r>
              <a:rPr lang="zh-CN" altLang="en-US" dirty="0"/>
              <a:t>，海水为</a:t>
            </a:r>
            <a:r>
              <a:rPr lang="en-US" altLang="zh-CN" dirty="0"/>
              <a:t>1</a:t>
            </a:r>
            <a:r>
              <a:rPr lang="zh-CN" altLang="en-US" dirty="0"/>
              <a:t>；曝气时间为</a:t>
            </a:r>
            <a:r>
              <a:rPr lang="en-US" altLang="zh-CN" dirty="0"/>
              <a:t>13</a:t>
            </a:r>
            <a:r>
              <a:rPr lang="zh-CN" altLang="en-US" dirty="0"/>
              <a:t>分钟；其中，空气鼓入量的计算依据：设备明细表中列明鼓风机</a:t>
            </a:r>
            <a:r>
              <a:rPr lang="en-US" altLang="zh-CN" dirty="0"/>
              <a:t>2</a:t>
            </a:r>
            <a:r>
              <a:rPr lang="zh-CN" altLang="en-US" dirty="0"/>
              <a:t>＋</a:t>
            </a:r>
            <a:r>
              <a:rPr lang="en-US" altLang="zh-CN" dirty="0"/>
              <a:t>1</a:t>
            </a:r>
            <a:r>
              <a:rPr lang="zh-CN" altLang="en-US" dirty="0"/>
              <a:t>台，规格（每台风量）</a:t>
            </a:r>
            <a:r>
              <a:rPr lang="en-US" altLang="zh-CN" dirty="0"/>
              <a:t>190</a:t>
            </a:r>
            <a:r>
              <a:rPr lang="zh-CN" altLang="en-US" dirty="0"/>
              <a:t>标准立方米</a:t>
            </a:r>
            <a:r>
              <a:rPr lang="en-US" altLang="zh-CN" dirty="0"/>
              <a:t>/</a:t>
            </a:r>
            <a:r>
              <a:rPr lang="zh-CN" altLang="en-US" dirty="0"/>
              <a:t>分钟，按</a:t>
            </a:r>
            <a:r>
              <a:rPr lang="en-US" altLang="zh-CN" dirty="0"/>
              <a:t>2</a:t>
            </a:r>
            <a:r>
              <a:rPr lang="zh-CN" altLang="en-US" dirty="0"/>
              <a:t>台正常运行，每小时鼓风量为</a:t>
            </a:r>
            <a:r>
              <a:rPr lang="en-US" altLang="zh-CN" dirty="0"/>
              <a:t>190</a:t>
            </a:r>
            <a:r>
              <a:rPr lang="zh-CN" altLang="en-US" dirty="0"/>
              <a:t>标准立方米</a:t>
            </a:r>
            <a:r>
              <a:rPr lang="en-US" altLang="zh-CN" dirty="0"/>
              <a:t>/</a:t>
            </a:r>
            <a:r>
              <a:rPr lang="zh-CN" altLang="en-US" dirty="0"/>
              <a:t>分钟</a:t>
            </a:r>
            <a:r>
              <a:rPr lang="en-US" altLang="zh-CN" dirty="0"/>
              <a:t>7d00uzen00T%</a:t>
            </a:r>
            <a:r>
              <a:rPr lang="zh-CN" altLang="en-US" dirty="0"/>
              <a:t>分钟）</a:t>
            </a:r>
            <a:r>
              <a:rPr lang="en-US" altLang="zh-CN" dirty="0"/>
              <a:t>×2</a:t>
            </a:r>
            <a:r>
              <a:rPr lang="zh-CN" altLang="en-US" dirty="0"/>
              <a:t>（台）＝</a:t>
            </a:r>
            <a:r>
              <a:rPr lang="en-US" altLang="zh-CN" dirty="0"/>
              <a:t>22800</a:t>
            </a:r>
            <a:r>
              <a:rPr lang="zh-CN" altLang="en-US" dirty="0"/>
              <a:t>标准立方米，海水流量</a:t>
            </a:r>
            <a:r>
              <a:rPr lang="en-US" altLang="zh-CN" dirty="0"/>
              <a:t>78500</a:t>
            </a:r>
            <a:r>
              <a:rPr lang="zh-CN" altLang="en-US" dirty="0"/>
              <a:t>立方米</a:t>
            </a:r>
            <a:r>
              <a:rPr lang="en-US" altLang="zh-CN" dirty="0"/>
              <a:t>/</a:t>
            </a:r>
            <a:r>
              <a:rPr lang="zh-CN" altLang="en-US" dirty="0"/>
              <a:t>小时，空气与海水的比例为</a:t>
            </a:r>
            <a:r>
              <a:rPr lang="en-US" altLang="zh-CN" dirty="0"/>
              <a:t>22800/78500</a:t>
            </a:r>
            <a:r>
              <a:rPr lang="zh-CN" altLang="en-US" dirty="0"/>
              <a:t>＝</a:t>
            </a:r>
            <a:r>
              <a:rPr lang="en-US" altLang="zh-CN" dirty="0"/>
              <a:t>0.29:1</a:t>
            </a:r>
            <a:r>
              <a:rPr lang="zh-CN" altLang="en-US" dirty="0"/>
              <a:t>；曝气时间：</a:t>
            </a:r>
            <a:r>
              <a:rPr lang="en-US" altLang="zh-CN" dirty="0"/>
              <a:t>17100</a:t>
            </a:r>
            <a:r>
              <a:rPr lang="zh-CN" altLang="en-US" dirty="0"/>
              <a:t>立方米（曝气池容积）</a:t>
            </a:r>
            <a:r>
              <a:rPr lang="en-US" altLang="zh-CN" dirty="0"/>
              <a:t>÷78500</a:t>
            </a:r>
            <a:r>
              <a:rPr lang="zh-CN" altLang="en-US" dirty="0"/>
              <a:t>立方米</a:t>
            </a:r>
            <a:r>
              <a:rPr lang="en-US" altLang="zh-CN" dirty="0"/>
              <a:t>/60</a:t>
            </a:r>
            <a:r>
              <a:rPr lang="zh-CN" altLang="en-US" dirty="0"/>
              <a:t>分钟＝</a:t>
            </a:r>
            <a:r>
              <a:rPr lang="en-US" altLang="zh-CN" dirty="0"/>
              <a:t>13</a:t>
            </a:r>
            <a:r>
              <a:rPr lang="zh-CN" altLang="en-US" dirty="0"/>
              <a:t>分钟。</a:t>
            </a:r>
            <a:r>
              <a:rPr lang="en-US" altLang="zh-CN" dirty="0"/>
              <a:t>f'</a:t>
            </a:r>
            <a:r>
              <a:rPr lang="zh-CN" altLang="en-US" dirty="0"/>
              <a:t>、将曝气处理后的海水排往海域。 </a:t>
            </a:r>
          </a:p>
        </p:txBody>
      </p:sp>
      <p:sp>
        <p:nvSpPr>
          <p:cNvPr id="146436"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zh-CN" altLang="en-US" sz="1200" b="1" kern="1200" dirty="0">
                <a:solidFill>
                  <a:srgbClr val="3F3F3F"/>
                </a:solidFill>
                <a:latin typeface="Tahoma" panose="020B0604030504040204" pitchFamily="34" charset="0"/>
                <a:ea typeface="宋体" panose="02010600030101010101" pitchFamily="2" charset="-122"/>
                <a:cs typeface="+mn-cs"/>
              </a:rPr>
              <a:t>161</a:t>
            </a:fld>
            <a:endParaRPr lang="zh-CN" altLang="en-US"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p:cNvSpPr>
          <p:nvPr>
            <p:ph type="title"/>
          </p:nvPr>
        </p:nvSpPr>
        <p:spPr>
          <a:xfrm>
            <a:off x="1981200" y="155575"/>
            <a:ext cx="8229600" cy="595630"/>
          </a:xfrm>
        </p:spPr>
        <p:txBody>
          <a:bodyPr vert="horz" wrap="square" lIns="91440" tIns="45720" rIns="91440" bIns="45720" numCol="1" anchor="b"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147459" name="Rectangle 3"/>
          <p:cNvSpPr>
            <a:spLocks noGrp="1"/>
          </p:cNvSpPr>
          <p:nvPr>
            <p:ph idx="1"/>
          </p:nvPr>
        </p:nvSpPr>
        <p:spPr>
          <a:xfrm>
            <a:off x="692150" y="1482725"/>
            <a:ext cx="10729595" cy="4873625"/>
          </a:xfrm>
        </p:spPr>
        <p:txBody>
          <a:bodyPr vert="horz" wrap="square" lIns="91440" tIns="45720" rIns="91440" bIns="45720" anchor="t"/>
          <a:lstStyle/>
          <a:p>
            <a:pPr eaLnBrk="1" hangingPunct="1">
              <a:lnSpc>
                <a:spcPct val="80000"/>
              </a:lnSpc>
            </a:pPr>
            <a:r>
              <a:rPr lang="zh-CN" altLang="en-US" dirty="0"/>
              <a:t>脱硫方法中对应技术特征对比</a:t>
            </a:r>
            <a:br>
              <a:rPr lang="zh-CN" altLang="en-US" dirty="0"/>
            </a:br>
            <a:r>
              <a:rPr lang="en-US" altLang="zh-CN" dirty="0"/>
              <a:t>a‘-a</a:t>
            </a:r>
            <a:r>
              <a:rPr lang="zh-CN" altLang="en-US" dirty="0"/>
              <a:t>相同，均为提取海水。</a:t>
            </a:r>
            <a:br>
              <a:rPr lang="zh-CN" altLang="en-US" dirty="0"/>
            </a:br>
            <a:r>
              <a:rPr lang="en-US" altLang="zh-CN" dirty="0"/>
              <a:t>b’-b</a:t>
            </a:r>
            <a:r>
              <a:rPr lang="zh-CN" altLang="en-US" dirty="0"/>
              <a:t>相同，均为用海水洗涤烟气中的</a:t>
            </a:r>
            <a:r>
              <a:rPr lang="en-US" altLang="zh-CN" dirty="0"/>
              <a:t>SO2</a:t>
            </a:r>
            <a:r>
              <a:rPr lang="zh-CN" altLang="en-US" dirty="0"/>
              <a:t>。</a:t>
            </a:r>
            <a:br>
              <a:rPr lang="zh-CN" altLang="en-US" dirty="0"/>
            </a:br>
            <a:r>
              <a:rPr lang="en-US" altLang="zh-CN" dirty="0"/>
              <a:t>c‘-c</a:t>
            </a:r>
            <a:r>
              <a:rPr lang="zh-CN" altLang="en-US" dirty="0"/>
              <a:t>相同，均为将吸收了</a:t>
            </a:r>
            <a:r>
              <a:rPr lang="en-US" altLang="zh-CN" dirty="0"/>
              <a:t>SO2</a:t>
            </a:r>
            <a:r>
              <a:rPr lang="zh-CN" altLang="en-US" dirty="0"/>
              <a:t>的酸性海水与未吸收</a:t>
            </a:r>
            <a:r>
              <a:rPr lang="en-US" altLang="zh-CN" dirty="0"/>
              <a:t>SO2</a:t>
            </a:r>
            <a:r>
              <a:rPr lang="zh-CN" altLang="en-US" dirty="0"/>
              <a:t>的海水掺混。</a:t>
            </a:r>
            <a:br>
              <a:rPr lang="zh-CN" altLang="en-US" dirty="0"/>
            </a:br>
            <a:r>
              <a:rPr lang="en-US" altLang="zh-CN" dirty="0"/>
              <a:t>d’-d</a:t>
            </a:r>
            <a:r>
              <a:rPr lang="zh-CN" altLang="en-US" dirty="0"/>
              <a:t>相同，均为对该混合的海水鼓入空气进行曝气。</a:t>
            </a:r>
            <a:br>
              <a:rPr lang="zh-CN" altLang="en-US" dirty="0"/>
            </a:br>
            <a:r>
              <a:rPr lang="en-US" altLang="zh-CN" dirty="0"/>
              <a:t>f‘-f</a:t>
            </a:r>
            <a:r>
              <a:rPr lang="zh-CN" altLang="en-US" dirty="0"/>
              <a:t>相同，均为将曝气处理后的海水排往海域。</a:t>
            </a:r>
            <a:br>
              <a:rPr lang="zh-CN" altLang="en-US" dirty="0"/>
            </a:br>
            <a:r>
              <a:rPr lang="en-US" altLang="zh-CN" dirty="0"/>
              <a:t>e’- e</a:t>
            </a:r>
            <a:r>
              <a:rPr lang="zh-CN" altLang="en-US" dirty="0"/>
              <a:t>相比较，专利的</a:t>
            </a:r>
            <a:r>
              <a:rPr lang="en-US" altLang="zh-CN" dirty="0"/>
              <a:t>e</a:t>
            </a:r>
            <a:r>
              <a:rPr lang="zh-CN" altLang="en-US" dirty="0"/>
              <a:t>技术特征体现的是鼓入空气与海水的体积比，即（</a:t>
            </a:r>
            <a:r>
              <a:rPr lang="en-US" altLang="zh-CN" dirty="0"/>
              <a:t>0.1-1.5</a:t>
            </a:r>
            <a:r>
              <a:rPr lang="zh-CN" altLang="en-US" dirty="0"/>
              <a:t>）</a:t>
            </a:r>
            <a:r>
              <a:rPr lang="en-US" altLang="zh-CN" dirty="0"/>
              <a:t>:1</a:t>
            </a:r>
            <a:r>
              <a:rPr lang="zh-CN" altLang="en-US" dirty="0"/>
              <a:t>，曝气时间为（</a:t>
            </a:r>
            <a:r>
              <a:rPr lang="en-US" altLang="zh-CN" dirty="0"/>
              <a:t>2-20</a:t>
            </a:r>
            <a:r>
              <a:rPr lang="zh-CN" altLang="en-US" dirty="0"/>
              <a:t>）分钟；华阳公司的</a:t>
            </a:r>
            <a:r>
              <a:rPr lang="en-US" altLang="zh-CN" dirty="0"/>
              <a:t>e‘</a:t>
            </a:r>
            <a:r>
              <a:rPr lang="zh-CN" altLang="en-US" dirty="0"/>
              <a:t>技术特征经计算得出对应值，即空气与海水的比例为</a:t>
            </a:r>
            <a:r>
              <a:rPr lang="en-US" altLang="zh-CN" dirty="0"/>
              <a:t>0.29:1</a:t>
            </a:r>
            <a:r>
              <a:rPr lang="zh-CN" altLang="en-US" dirty="0"/>
              <a:t>，曝气时间为</a:t>
            </a:r>
            <a:r>
              <a:rPr lang="en-US" altLang="zh-CN" dirty="0"/>
              <a:t>13</a:t>
            </a:r>
            <a:r>
              <a:rPr lang="zh-CN" altLang="en-US" dirty="0"/>
              <a:t>分钟。数值</a:t>
            </a:r>
            <a:r>
              <a:rPr lang="en-US" altLang="zh-CN" dirty="0"/>
              <a:t>0.29</a:t>
            </a:r>
            <a:r>
              <a:rPr lang="zh-CN" altLang="en-US" dirty="0"/>
              <a:t>处于（</a:t>
            </a:r>
            <a:r>
              <a:rPr lang="en-US" altLang="zh-CN" dirty="0"/>
              <a:t>0.1-1.5</a:t>
            </a:r>
            <a:r>
              <a:rPr lang="zh-CN" altLang="en-US" dirty="0"/>
              <a:t>）的范围内，</a:t>
            </a:r>
            <a:r>
              <a:rPr lang="en-US" altLang="zh-CN" dirty="0"/>
              <a:t>13</a:t>
            </a:r>
            <a:r>
              <a:rPr lang="zh-CN" altLang="en-US" dirty="0"/>
              <a:t>分钟处于（</a:t>
            </a:r>
            <a:r>
              <a:rPr lang="en-US" altLang="zh-CN" dirty="0"/>
              <a:t>2-20</a:t>
            </a:r>
            <a:r>
              <a:rPr lang="zh-CN" altLang="en-US" dirty="0"/>
              <a:t>）分钟的范围内，因此，对应特征</a:t>
            </a:r>
            <a:r>
              <a:rPr lang="en-US" altLang="zh-CN" dirty="0"/>
              <a:t>e’-e</a:t>
            </a:r>
            <a:r>
              <a:rPr lang="zh-CN" altLang="en-US" dirty="0"/>
              <a:t>属于专利法意义上的相同。</a:t>
            </a:r>
            <a:br>
              <a:rPr lang="zh-CN" altLang="en-US" dirty="0"/>
            </a:br>
            <a:r>
              <a:rPr lang="zh-CN" altLang="en-US" dirty="0"/>
              <a:t>结论：被告使用的方法落入原告专利保护范围</a:t>
            </a:r>
          </a:p>
        </p:txBody>
      </p:sp>
      <p:sp>
        <p:nvSpPr>
          <p:cNvPr id="147460"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zh-CN" altLang="en-US" sz="1200" b="1" kern="1200" dirty="0">
                <a:solidFill>
                  <a:srgbClr val="3F3F3F"/>
                </a:solidFill>
                <a:latin typeface="Tahoma" panose="020B0604030504040204" pitchFamily="34" charset="0"/>
                <a:ea typeface="宋体" panose="02010600030101010101" pitchFamily="2" charset="-122"/>
                <a:cs typeface="+mn-cs"/>
              </a:rPr>
              <a:t>162</a:t>
            </a:fld>
            <a:endParaRPr lang="zh-CN" altLang="en-US"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p:cNvSpPr>
          <p:nvPr>
            <p:ph type="title"/>
          </p:nvPr>
        </p:nvSpPr>
        <p:spPr>
          <a:xfrm>
            <a:off x="814388" y="0"/>
            <a:ext cx="10539412" cy="1020763"/>
          </a:xfrm>
        </p:spPr>
        <p:txBody>
          <a:bodyPr vert="horz" wrap="square" lIns="91440" tIns="45720" rIns="91440" bIns="45720" anchor="b"/>
          <a:lstStyle/>
          <a:p>
            <a:pPr eaLnBrk="1" hangingPunct="1"/>
            <a:r>
              <a:rPr lang="en-US" altLang="zh-CN" sz="3600" kern="1200" dirty="0">
                <a:solidFill>
                  <a:srgbClr val="FFC000"/>
                </a:solidFill>
                <a:latin typeface="+mj-lt"/>
                <a:ea typeface="+mj-ea"/>
                <a:cs typeface="+mj-cs"/>
              </a:rPr>
              <a:t>5</a:t>
            </a:r>
            <a:r>
              <a:rPr lang="zh-CN" altLang="en-US" sz="3600" kern="1200" dirty="0">
                <a:solidFill>
                  <a:srgbClr val="FFC000"/>
                </a:solidFill>
                <a:latin typeface="+mj-lt"/>
                <a:ea typeface="+mj-ea"/>
                <a:cs typeface="+mj-cs"/>
              </a:rPr>
              <a:t>、外观设计专利侵权判断</a:t>
            </a:r>
          </a:p>
        </p:txBody>
      </p:sp>
      <p:sp>
        <p:nvSpPr>
          <p:cNvPr id="148483" name="Rectangle 3"/>
          <p:cNvSpPr>
            <a:spLocks noGrp="1"/>
          </p:cNvSpPr>
          <p:nvPr>
            <p:ph idx="1"/>
          </p:nvPr>
        </p:nvSpPr>
        <p:spPr>
          <a:xfrm>
            <a:off x="269875" y="1341438"/>
            <a:ext cx="11083925" cy="5060950"/>
          </a:xfrm>
        </p:spPr>
        <p:txBody>
          <a:bodyPr vert="horz" wrap="square" lIns="91440" tIns="45720" rIns="91440" bIns="45720" anchor="t"/>
          <a:lstStyle/>
          <a:p>
            <a:pPr marL="609600" indent="-609600" eaLnBrk="1" hangingPunct="1"/>
            <a:r>
              <a:rPr lang="zh-CN" altLang="en-US" sz="3600" dirty="0"/>
              <a:t>法律规定：专利法第</a:t>
            </a:r>
            <a:r>
              <a:rPr lang="en-US" altLang="zh-CN" sz="3600" dirty="0"/>
              <a:t>64</a:t>
            </a:r>
            <a:r>
              <a:rPr lang="zh-CN" altLang="en-US" sz="3600" dirty="0"/>
              <a:t>条第</a:t>
            </a:r>
            <a:r>
              <a:rPr lang="en-US" altLang="zh-CN" sz="3600" dirty="0"/>
              <a:t>2</a:t>
            </a:r>
            <a:r>
              <a:rPr lang="zh-CN" altLang="en-US" sz="3600" dirty="0"/>
              <a:t>款的规定：</a:t>
            </a:r>
            <a:r>
              <a:rPr lang="zh-CN" altLang="en-US" sz="3600" dirty="0">
                <a:latin typeface="楷体" panose="02010609060101010101" pitchFamily="49" charset="-122"/>
                <a:ea typeface="楷体" panose="02010609060101010101" pitchFamily="49" charset="-122"/>
              </a:rPr>
              <a:t>外观设计专利权的保护范围以表示在图片或者照片中的该产品的外观设计为准，简要说明可以用于解释图片或者照片所表示的该产品的外观设计。</a:t>
            </a:r>
          </a:p>
          <a:p>
            <a:pPr marL="609600" indent="-609600" eaLnBrk="1" hangingPunct="1"/>
            <a:r>
              <a:rPr lang="zh-CN" altLang="en-US" sz="3600" dirty="0"/>
              <a:t>侵权对比方法：在与外观设计专利产品相同或者相近种类产品上，采用与授权外观设计相同或者近似的外观设计的，应当认定被诉侵权设计落入专利法第五十九条第二款规定的外观设计专利权的保护范围。</a:t>
            </a:r>
            <a:endParaRPr lang="en-US" altLang="zh-CN" sz="3600" dirty="0"/>
          </a:p>
          <a:p>
            <a:pPr marL="609600" indent="-609600" eaLnBrk="1" hangingPunct="1"/>
            <a:endParaRPr lang="en-US" altLang="zh-CN" sz="2400" dirty="0"/>
          </a:p>
        </p:txBody>
      </p:sp>
      <p:sp>
        <p:nvSpPr>
          <p:cNvPr id="148484"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163</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chemeClr val="accent1">
                    <a:satMod val="150000"/>
                  </a:schemeClr>
                </a:solidFill>
                <a:effectLst/>
                <a:uLnTx/>
                <a:uFillTx/>
                <a:latin typeface="+mj-lt"/>
                <a:ea typeface="+mj-ea"/>
                <a:cs typeface="+mj-cs"/>
              </a:rPr>
              <a:t>沈阳华晨金杯汽车有限公司 诉秦皇岛金程自动车工业有限公司外观设计专利侵权</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 </a:t>
            </a:r>
          </a:p>
        </p:txBody>
      </p:sp>
      <p:sp>
        <p:nvSpPr>
          <p:cNvPr id="149507" name="Rectangle 3"/>
          <p:cNvSpPr>
            <a:spLocks noGrp="1"/>
          </p:cNvSpPr>
          <p:nvPr>
            <p:ph idx="1"/>
          </p:nvPr>
        </p:nvSpPr>
        <p:spPr>
          <a:xfrm>
            <a:off x="838200" y="1341438"/>
            <a:ext cx="10515600" cy="5060950"/>
          </a:xfrm>
        </p:spPr>
        <p:txBody>
          <a:bodyPr vert="horz" wrap="square" lIns="91440" tIns="45720" rIns="91440" bIns="45720" anchor="t"/>
          <a:lstStyle/>
          <a:p>
            <a:pPr eaLnBrk="1" hangingPunct="1"/>
            <a:endParaRPr lang="en-US" altLang="zh-CN" dirty="0"/>
          </a:p>
          <a:p>
            <a:pPr eaLnBrk="1" hangingPunct="1"/>
            <a:endParaRPr lang="en-US" altLang="zh-CN" dirty="0"/>
          </a:p>
          <a:p>
            <a:pPr eaLnBrk="1" hangingPunct="1"/>
            <a:endParaRPr lang="en-US" altLang="zh-CN" dirty="0"/>
          </a:p>
          <a:p>
            <a:pPr eaLnBrk="1" hangingPunct="1"/>
            <a:endParaRPr lang="en-US" altLang="zh-CN" dirty="0"/>
          </a:p>
        </p:txBody>
      </p:sp>
      <p:pic>
        <p:nvPicPr>
          <p:cNvPr id="149508" name="Picture 5" descr="点击浏览大图"/>
          <p:cNvPicPr>
            <a:picLocks noChangeAspect="1"/>
          </p:cNvPicPr>
          <p:nvPr/>
        </p:nvPicPr>
        <p:blipFill>
          <a:blip r:embed="rId2"/>
          <a:stretch>
            <a:fillRect/>
          </a:stretch>
        </p:blipFill>
        <p:spPr>
          <a:xfrm>
            <a:off x="2782888" y="2133600"/>
            <a:ext cx="1524000" cy="1647825"/>
          </a:xfrm>
          <a:prstGeom prst="rect">
            <a:avLst/>
          </a:prstGeom>
          <a:noFill/>
          <a:ln w="9525">
            <a:noFill/>
          </a:ln>
        </p:spPr>
      </p:pic>
      <p:pic>
        <p:nvPicPr>
          <p:cNvPr id="149509" name="Picture 7" descr="点击浏览大图"/>
          <p:cNvPicPr>
            <a:picLocks noChangeAspect="1"/>
          </p:cNvPicPr>
          <p:nvPr/>
        </p:nvPicPr>
        <p:blipFill>
          <a:blip r:embed="rId3"/>
          <a:stretch>
            <a:fillRect/>
          </a:stretch>
        </p:blipFill>
        <p:spPr>
          <a:xfrm>
            <a:off x="5016500" y="1916113"/>
            <a:ext cx="1905000" cy="1019175"/>
          </a:xfrm>
          <a:prstGeom prst="rect">
            <a:avLst/>
          </a:prstGeom>
          <a:noFill/>
          <a:ln w="9525">
            <a:noFill/>
          </a:ln>
        </p:spPr>
      </p:pic>
      <p:pic>
        <p:nvPicPr>
          <p:cNvPr id="149510" name="Picture 9" descr="点击浏览大图"/>
          <p:cNvPicPr>
            <a:picLocks noChangeAspect="1"/>
          </p:cNvPicPr>
          <p:nvPr/>
        </p:nvPicPr>
        <p:blipFill>
          <a:blip r:embed="rId4"/>
          <a:stretch>
            <a:fillRect/>
          </a:stretch>
        </p:blipFill>
        <p:spPr>
          <a:xfrm>
            <a:off x="7391400" y="2205038"/>
            <a:ext cx="1524000" cy="1647825"/>
          </a:xfrm>
          <a:prstGeom prst="rect">
            <a:avLst/>
          </a:prstGeom>
          <a:noFill/>
          <a:ln w="9525">
            <a:noFill/>
          </a:ln>
        </p:spPr>
      </p:pic>
      <p:pic>
        <p:nvPicPr>
          <p:cNvPr id="149511" name="Picture 11" descr="点击浏览大图"/>
          <p:cNvPicPr>
            <a:picLocks noChangeAspect="1"/>
          </p:cNvPicPr>
          <p:nvPr/>
        </p:nvPicPr>
        <p:blipFill>
          <a:blip r:embed="rId5"/>
          <a:stretch>
            <a:fillRect/>
          </a:stretch>
        </p:blipFill>
        <p:spPr>
          <a:xfrm>
            <a:off x="4943475" y="3068638"/>
            <a:ext cx="1905000" cy="1019175"/>
          </a:xfrm>
          <a:prstGeom prst="rect">
            <a:avLst/>
          </a:prstGeom>
          <a:noFill/>
          <a:ln w="9525">
            <a:noFill/>
          </a:ln>
        </p:spPr>
      </p:pic>
      <p:pic>
        <p:nvPicPr>
          <p:cNvPr id="149512" name="Picture 12" descr="2004031316141283-1"/>
          <p:cNvPicPr>
            <a:picLocks noChangeAspect="1"/>
          </p:cNvPicPr>
          <p:nvPr/>
        </p:nvPicPr>
        <p:blipFill>
          <a:blip r:embed="rId6"/>
          <a:stretch>
            <a:fillRect/>
          </a:stretch>
        </p:blipFill>
        <p:spPr>
          <a:xfrm>
            <a:off x="2927350" y="4149725"/>
            <a:ext cx="3175000" cy="2133600"/>
          </a:xfrm>
          <a:prstGeom prst="rect">
            <a:avLst/>
          </a:prstGeom>
          <a:noFill/>
          <a:ln w="9525">
            <a:noFill/>
          </a:ln>
        </p:spPr>
      </p:pic>
      <p:sp>
        <p:nvSpPr>
          <p:cNvPr id="149513" name="灯片编号占位符 8"/>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164</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1981200" y="155575"/>
            <a:ext cx="8229600" cy="708025"/>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zh-CN"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150531" name="Rectangle 3"/>
          <p:cNvSpPr>
            <a:spLocks noGrp="1"/>
          </p:cNvSpPr>
          <p:nvPr>
            <p:ph idx="1"/>
          </p:nvPr>
        </p:nvSpPr>
        <p:spPr>
          <a:xfrm>
            <a:off x="733425" y="1158875"/>
            <a:ext cx="9934575" cy="5562600"/>
          </a:xfrm>
        </p:spPr>
        <p:txBody>
          <a:bodyPr vert="horz" wrap="square" lIns="91440" tIns="45720" rIns="91440" bIns="45720" anchor="t"/>
          <a:lstStyle/>
          <a:p>
            <a:pPr eaLnBrk="1" hangingPunct="1"/>
            <a:r>
              <a:rPr lang="zh-CN" altLang="en-US" dirty="0"/>
              <a:t>法院认为，金程公司生产并销售的涉案轻型客车的车身前部前围板带有明显向前伸出并带有折边的凸台、前散热器格栅为带有短横梁的宽格栅，车身各部棱角及导角均采用圆弧大</a:t>
            </a:r>
            <a:r>
              <a:rPr lang="en-US" altLang="zh-CN" dirty="0"/>
              <a:t>R</a:t>
            </a:r>
            <a:r>
              <a:rPr lang="zh-CN" altLang="en-US" dirty="0"/>
              <a:t>过度，左右两侧的下围板与整个围板形成完整连续的过渡型曲面，靠近轮胎部位的裙围板是带有突起的下围板。该款车型的外观包含了华晨金杯公司外观设计专利的主要设计要点，虽然在前散热器格栅格栅和尾灯处略有不同，但仍然构成相同或相近似，故法院认定金程公司生产并销售的型号为</a:t>
            </a:r>
            <a:r>
              <a:rPr lang="en-US" altLang="zh-CN" dirty="0"/>
              <a:t>GDQ6480A</a:t>
            </a:r>
            <a:r>
              <a:rPr lang="zh-CN" altLang="en-US" dirty="0"/>
              <a:t>的涉案轻型客车构成对华晨金杯公司外观设计专利权的侵害，金程公司应就此承担停止侵权行为并赔偿华晨金杯公司经济损失的法律责任。 </a:t>
            </a:r>
          </a:p>
        </p:txBody>
      </p:sp>
      <p:sp>
        <p:nvSpPr>
          <p:cNvPr id="150532"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165</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t>（二）专利侵权抗辩</a:t>
            </a:r>
          </a:p>
        </p:txBody>
      </p:sp>
      <p:sp>
        <p:nvSpPr>
          <p:cNvPr id="151555"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en-US" altLang="zh-CN" sz="3200" dirty="0"/>
              <a:t>1</a:t>
            </a:r>
            <a:r>
              <a:rPr lang="zh-CN" altLang="en-US" sz="3200" dirty="0"/>
              <a:t>、专利权用尽</a:t>
            </a:r>
          </a:p>
          <a:p>
            <a:pPr eaLnBrk="1" hangingPunct="1"/>
            <a:r>
              <a:rPr lang="zh-CN" altLang="en-US" sz="3200" dirty="0"/>
              <a:t>我国专利法第</a:t>
            </a:r>
            <a:r>
              <a:rPr lang="en-US" altLang="zh-CN" sz="3200" dirty="0"/>
              <a:t>75</a:t>
            </a:r>
            <a:r>
              <a:rPr lang="zh-CN" altLang="en-US" sz="3200" dirty="0"/>
              <a:t>条规定了不视为侵犯专利权的五种情况，其中第</a:t>
            </a:r>
            <a:r>
              <a:rPr lang="en-US" altLang="zh-CN" sz="3200" dirty="0"/>
              <a:t>1</a:t>
            </a:r>
            <a:r>
              <a:rPr lang="zh-CN" altLang="en-US" sz="3200" dirty="0"/>
              <a:t>项规定，</a:t>
            </a:r>
            <a:endParaRPr lang="en-US" altLang="zh-CN" sz="3200" dirty="0"/>
          </a:p>
          <a:p>
            <a:pPr eaLnBrk="1" hangingPunct="1"/>
            <a:endParaRPr lang="en-US" altLang="zh-CN" dirty="0"/>
          </a:p>
          <a:p>
            <a:pPr eaLnBrk="1" hangingPunct="1"/>
            <a:r>
              <a:rPr lang="zh-CN" altLang="en-US" sz="4800" dirty="0">
                <a:latin typeface="华文楷体" panose="02010600040101010101" pitchFamily="2" charset="-122"/>
                <a:ea typeface="华文楷体" panose="02010600040101010101" pitchFamily="2" charset="-122"/>
              </a:rPr>
              <a:t>专利产品或者依照专利方法直接获得的产品，由专利权人或者经其许可的单位、个人售出后，使用、许诺销售、销售、进口该产品的 。 </a:t>
            </a:r>
          </a:p>
        </p:txBody>
      </p:sp>
      <p:sp>
        <p:nvSpPr>
          <p:cNvPr id="151556"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166</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1981200" y="-230187"/>
            <a:ext cx="8229600" cy="1252538"/>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800" b="1" i="0" u="none" strike="noStrike" kern="1200" cap="none" spc="0" normalizeH="0" baseline="0" noProof="0" dirty="0">
                <a:ln>
                  <a:noFill/>
                </a:ln>
                <a:solidFill>
                  <a:schemeClr val="tx1"/>
                </a:solidFill>
                <a:effectLst/>
                <a:uLnTx/>
                <a:uFillTx/>
                <a:latin typeface="+mj-lt"/>
                <a:ea typeface="+mj-ea"/>
                <a:cs typeface="+mj-cs"/>
              </a:rPr>
              <a:t>2</a:t>
            </a:r>
            <a:r>
              <a:rPr kumimoji="0" lang="zh-CN" altLang="en-US" sz="4800" b="1" i="0" u="none" strike="noStrike" kern="1200" cap="none" spc="0" normalizeH="0" baseline="0" noProof="0" dirty="0">
                <a:ln>
                  <a:noFill/>
                </a:ln>
                <a:solidFill>
                  <a:schemeClr val="tx1"/>
                </a:solidFill>
                <a:effectLst/>
                <a:uLnTx/>
                <a:uFillTx/>
                <a:latin typeface="+mj-lt"/>
                <a:ea typeface="+mj-ea"/>
                <a:cs typeface="+mj-cs"/>
              </a:rPr>
              <a:t>、先用权</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152579" name="Rectangle 3"/>
          <p:cNvSpPr>
            <a:spLocks noGrp="1"/>
          </p:cNvSpPr>
          <p:nvPr>
            <p:ph idx="1"/>
          </p:nvPr>
        </p:nvSpPr>
        <p:spPr>
          <a:xfrm>
            <a:off x="838200" y="1341438"/>
            <a:ext cx="10515600" cy="5060950"/>
          </a:xfrm>
        </p:spPr>
        <p:txBody>
          <a:bodyPr vert="horz" wrap="square" lIns="91440" tIns="45720" rIns="91440" bIns="45720" anchor="t"/>
          <a:lstStyle/>
          <a:p>
            <a:pPr eaLnBrk="1" hangingPunct="1">
              <a:lnSpc>
                <a:spcPct val="80000"/>
              </a:lnSpc>
            </a:pPr>
            <a:r>
              <a:rPr lang="zh-CN" altLang="en-US" sz="3600" dirty="0"/>
              <a:t>专利法第</a:t>
            </a:r>
            <a:r>
              <a:rPr lang="en-US" altLang="zh-CN" sz="3600" dirty="0"/>
              <a:t>75</a:t>
            </a:r>
            <a:r>
              <a:rPr lang="zh-CN" altLang="en-US" sz="3600" dirty="0"/>
              <a:t>条规定的不视为侵犯专利权的第</a:t>
            </a:r>
            <a:r>
              <a:rPr lang="en-US" altLang="zh-CN" sz="3600" dirty="0"/>
              <a:t>2</a:t>
            </a:r>
            <a:r>
              <a:rPr lang="zh-CN" altLang="en-US" sz="3600" dirty="0"/>
              <a:t>种情形：</a:t>
            </a:r>
            <a:endParaRPr lang="en-US" altLang="zh-CN" sz="3600" dirty="0"/>
          </a:p>
          <a:p>
            <a:pPr eaLnBrk="1" hangingPunct="1">
              <a:lnSpc>
                <a:spcPct val="80000"/>
              </a:lnSpc>
            </a:pPr>
            <a:r>
              <a:rPr lang="zh-CN" altLang="en-US" sz="4800" dirty="0">
                <a:latin typeface="华文楷体" panose="02010600040101010101" pitchFamily="2" charset="-122"/>
                <a:ea typeface="华文楷体" panose="02010600040101010101" pitchFamily="2" charset="-122"/>
              </a:rPr>
              <a:t>在专利申请日前已经制造相同产品、使用相同方法或者已经作好制造、使用的必要准备，并且仅在原有范围内继续制造、使用的；</a:t>
            </a:r>
          </a:p>
        </p:txBody>
      </p:sp>
      <p:sp>
        <p:nvSpPr>
          <p:cNvPr id="152580"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167</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1981200" y="155575"/>
            <a:ext cx="8229600" cy="660400"/>
          </a:xfrm>
        </p:spPr>
        <p:txBody>
          <a:bodyPr vert="horz" wrap="square" lIns="91440" tIns="45720" rIns="91440" bIns="45720" numCol="1" anchor="b"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tx1"/>
                </a:solidFill>
                <a:effectLst/>
                <a:uLnTx/>
                <a:uFillTx/>
                <a:latin typeface="+mj-lt"/>
                <a:ea typeface="+mj-ea"/>
                <a:cs typeface="+mj-cs"/>
              </a:rPr>
              <a:t>3</a:t>
            </a:r>
            <a:r>
              <a:rPr kumimoji="0" lang="zh-CN" altLang="en-US" sz="4000" b="1" i="0" u="none" strike="noStrike" kern="1200" cap="none" spc="0" normalizeH="0" baseline="0" noProof="0" dirty="0">
                <a:ln>
                  <a:noFill/>
                </a:ln>
                <a:solidFill>
                  <a:schemeClr val="tx1"/>
                </a:solidFill>
                <a:effectLst/>
                <a:uLnTx/>
                <a:uFillTx/>
                <a:latin typeface="+mj-lt"/>
                <a:ea typeface="+mj-ea"/>
                <a:cs typeface="+mj-cs"/>
              </a:rPr>
              <a:t>、临时过境</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153603" name="Rectangle 3"/>
          <p:cNvSpPr>
            <a:spLocks noGrp="1"/>
          </p:cNvSpPr>
          <p:nvPr>
            <p:ph idx="1"/>
          </p:nvPr>
        </p:nvSpPr>
        <p:spPr>
          <a:xfrm>
            <a:off x="838200" y="1412875"/>
            <a:ext cx="10515600" cy="4989513"/>
          </a:xfrm>
        </p:spPr>
        <p:txBody>
          <a:bodyPr vert="horz" wrap="square" lIns="91440" tIns="45720" rIns="91440" bIns="45720" anchor="t"/>
          <a:lstStyle/>
          <a:p>
            <a:pPr eaLnBrk="1" hangingPunct="1"/>
            <a:r>
              <a:rPr lang="zh-CN" altLang="en-US" dirty="0"/>
              <a:t>专利法第</a:t>
            </a:r>
            <a:r>
              <a:rPr lang="en-US" altLang="zh-CN" dirty="0"/>
              <a:t>75</a:t>
            </a:r>
            <a:r>
              <a:rPr lang="zh-CN" altLang="en-US" dirty="0"/>
              <a:t>条规定的不视为侵犯专利权的第三种情形：</a:t>
            </a:r>
            <a:endParaRPr lang="en-US" altLang="zh-CN" dirty="0"/>
          </a:p>
          <a:p>
            <a:pPr eaLnBrk="1" hangingPunct="1"/>
            <a:endParaRPr lang="en-US" altLang="zh-CN" dirty="0"/>
          </a:p>
          <a:p>
            <a:pPr eaLnBrk="1" hangingPunct="1"/>
            <a:r>
              <a:rPr lang="zh-CN" altLang="en-US" sz="4800" dirty="0">
                <a:latin typeface="华文楷体" panose="02010600040101010101" pitchFamily="2" charset="-122"/>
                <a:ea typeface="华文楷体" panose="02010600040101010101" pitchFamily="2" charset="-122"/>
              </a:rPr>
              <a:t>临时通过中国领陆、领水、领空的外国运输工具，依照其所属国同中国签订的协议或者共同参加的国际条约，或者依照互惠原则，为运输工具自身需要而在其装置和设备中使用有关专利的； </a:t>
            </a:r>
          </a:p>
        </p:txBody>
      </p:sp>
      <p:sp>
        <p:nvSpPr>
          <p:cNvPr id="153604"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168</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1981200" y="155575"/>
            <a:ext cx="8229600" cy="844550"/>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tx1"/>
                </a:solidFill>
                <a:effectLst/>
                <a:uLnTx/>
                <a:uFillTx/>
                <a:latin typeface="+mj-lt"/>
                <a:ea typeface="+mj-ea"/>
                <a:cs typeface="+mj-cs"/>
              </a:rPr>
              <a:t>4</a:t>
            </a:r>
            <a:r>
              <a:rPr kumimoji="0" lang="zh-CN" altLang="en-US" sz="4000" b="1" i="0" u="none" strike="noStrike" kern="1200" cap="none" spc="0" normalizeH="0" baseline="0" noProof="0" dirty="0">
                <a:ln>
                  <a:noFill/>
                </a:ln>
                <a:solidFill>
                  <a:schemeClr val="tx1"/>
                </a:solidFill>
                <a:effectLst/>
                <a:uLnTx/>
                <a:uFillTx/>
                <a:latin typeface="+mj-lt"/>
                <a:ea typeface="+mj-ea"/>
                <a:cs typeface="+mj-cs"/>
              </a:rPr>
              <a:t>、专为科学试验而使用</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154627"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dirty="0"/>
              <a:t>专利法第</a:t>
            </a:r>
            <a:r>
              <a:rPr lang="en-US" altLang="zh-CN" dirty="0"/>
              <a:t>75</a:t>
            </a:r>
            <a:r>
              <a:rPr lang="zh-CN" altLang="en-US" dirty="0"/>
              <a:t>条规定的不侵犯专利权的第</a:t>
            </a:r>
            <a:r>
              <a:rPr lang="en-US" altLang="zh-CN" dirty="0"/>
              <a:t>4</a:t>
            </a:r>
            <a:r>
              <a:rPr lang="zh-CN" altLang="en-US" dirty="0"/>
              <a:t>种情形：</a:t>
            </a:r>
            <a:endParaRPr lang="en-US" altLang="zh-CN" dirty="0"/>
          </a:p>
          <a:p>
            <a:pPr eaLnBrk="1" hangingPunct="1"/>
            <a:endParaRPr lang="en-US" altLang="zh-CN" dirty="0"/>
          </a:p>
          <a:p>
            <a:pPr eaLnBrk="1" hangingPunct="1"/>
            <a:endParaRPr lang="en-US" altLang="zh-CN" sz="4800" dirty="0"/>
          </a:p>
          <a:p>
            <a:pPr eaLnBrk="1" hangingPunct="1"/>
            <a:r>
              <a:rPr lang="zh-CN" altLang="en-US" sz="4800" dirty="0"/>
              <a:t>专为科学研究和实验而使用有关专利的。 </a:t>
            </a:r>
          </a:p>
          <a:p>
            <a:pPr eaLnBrk="1" hangingPunct="1">
              <a:buFont typeface="Wingdings" panose="05000000000000000000" pitchFamily="2" charset="2"/>
              <a:buNone/>
            </a:pPr>
            <a:endParaRPr lang="en-US" altLang="zh-CN" dirty="0"/>
          </a:p>
        </p:txBody>
      </p:sp>
      <p:sp>
        <p:nvSpPr>
          <p:cNvPr id="154628"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169</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defRPr/>
            </a:pPr>
            <a:r>
              <a:rPr lang="zh-CN" altLang="en-US" sz="2800" dirty="0">
                <a:sym typeface="+mn-ea"/>
              </a:rPr>
              <a:t>（二）从国家看知识产权的重要性：</a:t>
            </a:r>
            <a:endParaRPr lang="en-US" altLang="zh-CN" sz="2800" dirty="0"/>
          </a:p>
          <a:p>
            <a:pPr lvl="1">
              <a:defRPr/>
            </a:pPr>
            <a:r>
              <a:rPr lang="zh-CN" altLang="en-US" sz="2800" dirty="0">
                <a:sym typeface="+mn-ea"/>
              </a:rPr>
              <a:t>国家知识产权战略</a:t>
            </a:r>
          </a:p>
          <a:p>
            <a:pPr lvl="1">
              <a:defRPr/>
            </a:pPr>
            <a:r>
              <a:rPr lang="zh-CN" altLang="en-US" sz="2800" b="1" dirty="0">
                <a:solidFill>
                  <a:srgbClr val="0070C0"/>
                </a:solidFill>
                <a:latin typeface="仿宋" panose="02010609060101010101" charset="-122"/>
                <a:ea typeface="仿宋" panose="02010609060101010101" charset="-122"/>
                <a:cs typeface="仿宋" panose="02010609060101010101" charset="-122"/>
                <a:sym typeface="+mn-ea"/>
              </a:rPr>
              <a:t>2008年6月，国务院公布《国家知识产权战略纲要》</a:t>
            </a:r>
            <a:endParaRPr lang="en-US" altLang="zh-CN" sz="2800" b="1" dirty="0">
              <a:solidFill>
                <a:srgbClr val="0070C0"/>
              </a:solidFill>
              <a:latin typeface="仿宋" panose="02010609060101010101" charset="-122"/>
              <a:ea typeface="仿宋" panose="02010609060101010101" charset="-122"/>
              <a:cs typeface="仿宋" panose="02010609060101010101" charset="-122"/>
            </a:endParaRPr>
          </a:p>
          <a:p>
            <a:pPr lvl="1">
              <a:defRPr/>
            </a:pPr>
            <a:endParaRPr lang="zh-CN" altLang="en-US" sz="2800" dirty="0"/>
          </a:p>
          <a:p>
            <a:endParaRPr lang="zh-CN" altLang="en-US"/>
          </a:p>
          <a:p>
            <a:endParaRPr lang="zh-CN" altLang="en-US"/>
          </a:p>
          <a:p>
            <a:r>
              <a:rPr lang="zh-CN" altLang="en-US" b="1" dirty="0">
                <a:solidFill>
                  <a:srgbClr val="0070C0"/>
                </a:solidFill>
                <a:latin typeface="仿宋" panose="02010609060101010101" charset="-122"/>
                <a:ea typeface="仿宋" panose="02010609060101010101" charset="-122"/>
                <a:cs typeface="仿宋" panose="02010609060101010101" charset="-122"/>
              </a:rPr>
              <a:t>2021年9月，国务院发布《知识产权强国建设纲要（2021－2035年）》</a:t>
            </a:r>
          </a:p>
        </p:txBody>
      </p:sp>
      <p:sp>
        <p:nvSpPr>
          <p:cNvPr id="3" name="标题 2"/>
          <p:cNvSpPr>
            <a:spLocks noGrp="1"/>
          </p:cNvSpPr>
          <p:nvPr>
            <p:ph type="title"/>
          </p:nvPr>
        </p:nvSpPr>
        <p:spPr/>
        <p:txBody>
          <a:bodyPr/>
          <a:lstStyle/>
          <a:p>
            <a:r>
              <a:rPr lang="zh-CN" altLang="en-US"/>
              <a:t>二、知识产权的重要性</a:t>
            </a:r>
          </a:p>
        </p:txBody>
      </p:sp>
      <p:sp>
        <p:nvSpPr>
          <p:cNvPr id="4" name="圆角矩形 3"/>
          <p:cNvSpPr/>
          <p:nvPr/>
        </p:nvSpPr>
        <p:spPr>
          <a:xfrm>
            <a:off x="721360" y="2623820"/>
            <a:ext cx="10838815" cy="1304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lnSpc>
                <a:spcPct val="130000"/>
              </a:lnSpc>
            </a:pPr>
            <a:r>
              <a:rPr lang="zh-CN" altLang="en-US" sz="2400" b="1" dirty="0">
                <a:solidFill>
                  <a:srgbClr val="FF0000"/>
                </a:solidFill>
                <a:latin typeface="仿宋" panose="02010609060101010101" charset="-122"/>
                <a:ea typeface="仿宋" panose="02010609060101010101" charset="-122"/>
                <a:cs typeface="仿宋" panose="02010609060101010101" charset="-122"/>
              </a:rPr>
              <a:t>知识产权日益成为国家发展的战略性资源和国际竞争力的核心要素，成为建设创新型国家的重要支撑和掌握发展主动权的关键。</a:t>
            </a:r>
          </a:p>
        </p:txBody>
      </p:sp>
      <p:sp>
        <p:nvSpPr>
          <p:cNvPr id="5" name="圆角矩形 4"/>
          <p:cNvSpPr/>
          <p:nvPr/>
        </p:nvSpPr>
        <p:spPr>
          <a:xfrm>
            <a:off x="838200" y="5220970"/>
            <a:ext cx="10271760" cy="888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latin typeface="仿宋" panose="02010609060101010101" charset="-122"/>
                <a:ea typeface="仿宋" panose="02010609060101010101" charset="-122"/>
                <a:cs typeface="仿宋" panose="02010609060101010101" charset="-122"/>
              </a:rPr>
              <a:t>知识产权作为国家发展战略性资源和国际竞争力核心要素的作用更加凸显</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1981200" y="155575"/>
            <a:ext cx="8229600" cy="819150"/>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tx1"/>
                </a:solidFill>
                <a:effectLst/>
                <a:uLnTx/>
                <a:uFillTx/>
                <a:latin typeface="+mj-lt"/>
                <a:ea typeface="+mj-ea"/>
                <a:cs typeface="+mj-cs"/>
              </a:rPr>
              <a:t>5</a:t>
            </a:r>
            <a:r>
              <a:rPr kumimoji="0" lang="zh-CN" altLang="en-US" sz="4000" b="1" i="0" u="none" strike="noStrike" kern="1200" cap="none" spc="0" normalizeH="0" baseline="0" noProof="0" dirty="0">
                <a:ln>
                  <a:noFill/>
                </a:ln>
                <a:solidFill>
                  <a:schemeClr val="tx1"/>
                </a:solidFill>
                <a:effectLst/>
                <a:uLnTx/>
                <a:uFillTx/>
                <a:latin typeface="+mj-lt"/>
                <a:ea typeface="+mj-ea"/>
                <a:cs typeface="+mj-cs"/>
              </a:rPr>
              <a:t>、为药品行政审批而使用专利</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155651"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dirty="0"/>
              <a:t>专利法第</a:t>
            </a:r>
            <a:r>
              <a:rPr lang="en-US" altLang="zh-CN" dirty="0"/>
              <a:t>75</a:t>
            </a:r>
            <a:r>
              <a:rPr lang="zh-CN" altLang="en-US" dirty="0"/>
              <a:t>条规定的不视为侵犯专利权的第五种情形：</a:t>
            </a:r>
            <a:endParaRPr lang="en-US" altLang="zh-CN" dirty="0"/>
          </a:p>
          <a:p>
            <a:pPr eaLnBrk="1" hangingPunct="1"/>
            <a:endParaRPr lang="en-US" altLang="zh-CN" dirty="0"/>
          </a:p>
          <a:p>
            <a:pPr eaLnBrk="1" hangingPunct="1"/>
            <a:r>
              <a:rPr lang="zh-CN" altLang="en-US" sz="4800" b="1" dirty="0">
                <a:latin typeface="华文楷体" panose="02010600040101010101" pitchFamily="2" charset="-122"/>
                <a:ea typeface="华文楷体" panose="02010600040101010101" pitchFamily="2" charset="-122"/>
              </a:rPr>
              <a:t>为提供行政审批所需要的信息，制造、使用、进口专利药品或者专利医疗器械的，以及专门为其制造、进口专利药品或者专利医疗器械的。 </a:t>
            </a:r>
          </a:p>
        </p:txBody>
      </p:sp>
      <p:sp>
        <p:nvSpPr>
          <p:cNvPr id="155652"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170</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1981200" y="155575"/>
            <a:ext cx="8229600" cy="857250"/>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tx1"/>
                </a:solidFill>
                <a:effectLst/>
                <a:uLnTx/>
                <a:uFillTx/>
                <a:latin typeface="+mj-lt"/>
                <a:ea typeface="+mj-ea"/>
                <a:cs typeface="+mj-cs"/>
              </a:rPr>
              <a:t>6</a:t>
            </a:r>
            <a:r>
              <a:rPr kumimoji="0" lang="zh-CN" altLang="en-US" sz="4000" b="1" i="0" u="none" strike="noStrike" kern="1200" cap="none" spc="0" normalizeH="0" baseline="0" noProof="0" dirty="0">
                <a:ln>
                  <a:noFill/>
                </a:ln>
                <a:solidFill>
                  <a:schemeClr val="tx1"/>
                </a:solidFill>
                <a:effectLst/>
                <a:uLnTx/>
                <a:uFillTx/>
                <a:latin typeface="+mj-lt"/>
                <a:ea typeface="+mj-ea"/>
                <a:cs typeface="+mj-cs"/>
              </a:rPr>
              <a:t>、公知技术抗辩</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156675"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dirty="0"/>
              <a:t>专利法第六十二条</a:t>
            </a:r>
            <a:endParaRPr lang="en-US" altLang="zh-CN" dirty="0"/>
          </a:p>
          <a:p>
            <a:pPr eaLnBrk="1" hangingPunct="1"/>
            <a:endParaRPr lang="en-US" altLang="zh-CN" dirty="0"/>
          </a:p>
          <a:p>
            <a:pPr eaLnBrk="1" hangingPunct="1"/>
            <a:r>
              <a:rPr lang="zh-CN" altLang="en-US" b="1" dirty="0">
                <a:latin typeface="华文楷体" panose="02010600040101010101" pitchFamily="2" charset="-122"/>
                <a:ea typeface="华文楷体" panose="02010600040101010101" pitchFamily="2" charset="-122"/>
              </a:rPr>
              <a:t> </a:t>
            </a:r>
            <a:r>
              <a:rPr lang="zh-CN" altLang="en-US" sz="4400" b="1" dirty="0">
                <a:latin typeface="华文楷体" panose="02010600040101010101" pitchFamily="2" charset="-122"/>
                <a:ea typeface="华文楷体" panose="02010600040101010101" pitchFamily="2" charset="-122"/>
              </a:rPr>
              <a:t>在专利侵权纠纷中，被控侵权人有证据证明其实施的技术或者设计属于现有技术或者现有设计的，不构成侵犯专利权。</a:t>
            </a:r>
          </a:p>
        </p:txBody>
      </p:sp>
      <p:sp>
        <p:nvSpPr>
          <p:cNvPr id="156676"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171</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indent="304800">
              <a:spcAft>
                <a:spcPts val="0"/>
              </a:spcAft>
            </a:pPr>
            <a:r>
              <a:rPr lang="zh-CN" altLang="zh-CN" sz="4000" kern="100" dirty="0">
                <a:latin typeface="等线" panose="02010600030101010101" pitchFamily="2" charset="-122"/>
                <a:ea typeface="楷体" panose="02010609060101010101" pitchFamily="49" charset="-122"/>
                <a:cs typeface="Times New Roman" panose="02020603050405020304" pitchFamily="18" charset="0"/>
              </a:rPr>
              <a:t>《中华人民共和国专利法》第七十条</a:t>
            </a:r>
            <a:endParaRPr lang="zh-CN" altLang="zh-CN" sz="4000" kern="100" dirty="0">
              <a:latin typeface="等线" panose="02010600030101010101" pitchFamily="2" charset="-122"/>
              <a:ea typeface="等线" panose="02010600030101010101" pitchFamily="2" charset="-122"/>
              <a:cs typeface="Times New Roman" panose="02020603050405020304" pitchFamily="18" charset="0"/>
            </a:endParaRPr>
          </a:p>
          <a:p>
            <a:pPr indent="304800">
              <a:spcAft>
                <a:spcPts val="0"/>
              </a:spcAft>
            </a:pPr>
            <a:r>
              <a:rPr lang="zh-CN" altLang="zh-CN" sz="4000" kern="100" dirty="0">
                <a:latin typeface="等线" panose="02010600030101010101" pitchFamily="2" charset="-122"/>
                <a:ea typeface="楷体" panose="02010609060101010101" pitchFamily="49" charset="-122"/>
                <a:cs typeface="Times New Roman" panose="02020603050405020304" pitchFamily="18" charset="0"/>
              </a:rPr>
              <a:t>为生产经营目的</a:t>
            </a:r>
            <a:r>
              <a:rPr lang="zh-CN" altLang="zh-CN" sz="4000" kern="100" dirty="0">
                <a:solidFill>
                  <a:srgbClr val="FF0000"/>
                </a:solidFill>
                <a:latin typeface="等线" panose="02010600030101010101" pitchFamily="2" charset="-122"/>
                <a:ea typeface="楷体" panose="02010609060101010101" pitchFamily="49" charset="-122"/>
                <a:cs typeface="Times New Roman" panose="02020603050405020304" pitchFamily="18" charset="0"/>
              </a:rPr>
              <a:t>使用、许诺销售或者销售</a:t>
            </a:r>
            <a:r>
              <a:rPr lang="zh-CN" altLang="zh-CN" sz="4000" kern="100" dirty="0">
                <a:solidFill>
                  <a:srgbClr val="00B050"/>
                </a:solidFill>
                <a:latin typeface="等线" panose="02010600030101010101" pitchFamily="2" charset="-122"/>
                <a:ea typeface="楷体" panose="02010609060101010101" pitchFamily="49" charset="-122"/>
                <a:cs typeface="Times New Roman" panose="02020603050405020304" pitchFamily="18" charset="0"/>
              </a:rPr>
              <a:t>不知道</a:t>
            </a:r>
            <a:r>
              <a:rPr lang="zh-CN" altLang="zh-CN" sz="4000" kern="100" dirty="0">
                <a:latin typeface="等线" panose="02010600030101010101" pitchFamily="2" charset="-122"/>
                <a:ea typeface="楷体" panose="02010609060101010101" pitchFamily="49" charset="-122"/>
                <a:cs typeface="Times New Roman" panose="02020603050405020304" pitchFamily="18" charset="0"/>
              </a:rPr>
              <a:t>是未经专利权人许可而制造并售出的专利侵权产品，能</a:t>
            </a:r>
            <a:r>
              <a:rPr lang="zh-CN" altLang="zh-CN" sz="4000" kern="100" dirty="0">
                <a:solidFill>
                  <a:srgbClr val="002060"/>
                </a:solidFill>
                <a:latin typeface="等线" panose="02010600030101010101" pitchFamily="2" charset="-122"/>
                <a:ea typeface="楷体" panose="02010609060101010101" pitchFamily="49" charset="-122"/>
                <a:cs typeface="Times New Roman" panose="02020603050405020304" pitchFamily="18" charset="0"/>
              </a:rPr>
              <a:t>证明该产品合法来源</a:t>
            </a:r>
            <a:r>
              <a:rPr lang="zh-CN" altLang="zh-CN" sz="4000" kern="100" dirty="0">
                <a:latin typeface="等线" panose="02010600030101010101" pitchFamily="2" charset="-122"/>
                <a:ea typeface="楷体" panose="02010609060101010101" pitchFamily="49" charset="-122"/>
                <a:cs typeface="Times New Roman" panose="02020603050405020304" pitchFamily="18" charset="0"/>
              </a:rPr>
              <a:t>的，不承担</a:t>
            </a:r>
            <a:r>
              <a:rPr lang="zh-CN" altLang="zh-CN" sz="4000" kern="100" dirty="0">
                <a:solidFill>
                  <a:srgbClr val="002060"/>
                </a:solidFill>
                <a:latin typeface="等线" panose="02010600030101010101" pitchFamily="2" charset="-122"/>
                <a:ea typeface="楷体" panose="02010609060101010101" pitchFamily="49" charset="-122"/>
                <a:cs typeface="Times New Roman" panose="02020603050405020304" pitchFamily="18" charset="0"/>
              </a:rPr>
              <a:t>赔偿责任</a:t>
            </a:r>
            <a:r>
              <a:rPr lang="zh-CN" altLang="zh-CN" sz="4000" kern="100" dirty="0">
                <a:latin typeface="等线" panose="02010600030101010101" pitchFamily="2" charset="-122"/>
                <a:ea typeface="楷体" panose="02010609060101010101" pitchFamily="49" charset="-122"/>
                <a:cs typeface="Times New Roman" panose="02020603050405020304" pitchFamily="18" charset="0"/>
              </a:rPr>
              <a:t>。</a:t>
            </a:r>
            <a:endParaRPr lang="zh-CN" altLang="zh-CN" sz="4000" kern="100"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3" name="标题 2"/>
          <p:cNvSpPr>
            <a:spLocks noGrp="1"/>
          </p:cNvSpPr>
          <p:nvPr>
            <p:ph type="title"/>
          </p:nvPr>
        </p:nvSpPr>
        <p:spPr/>
        <p:txBody>
          <a:bodyPr/>
          <a:lstStyle/>
          <a:p>
            <a:r>
              <a:rPr lang="en-US" altLang="zh-CN" dirty="0"/>
              <a:t>7</a:t>
            </a:r>
            <a:r>
              <a:rPr lang="zh-CN" altLang="en-US" dirty="0"/>
              <a:t>、善意使用和销售</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t>（三）专利侵权的解决途径</a:t>
            </a:r>
          </a:p>
        </p:txBody>
      </p:sp>
      <p:sp>
        <p:nvSpPr>
          <p:cNvPr id="157699" name="Rectangle 3"/>
          <p:cNvSpPr>
            <a:spLocks noGrp="1"/>
          </p:cNvSpPr>
          <p:nvPr>
            <p:ph idx="1"/>
          </p:nvPr>
        </p:nvSpPr>
        <p:spPr>
          <a:xfrm>
            <a:off x="838200" y="1341438"/>
            <a:ext cx="10515600" cy="5060950"/>
          </a:xfrm>
        </p:spPr>
        <p:txBody>
          <a:bodyPr vert="horz" wrap="square" lIns="91440" tIns="45720" rIns="91440" bIns="45720" anchor="t"/>
          <a:lstStyle/>
          <a:p>
            <a:pPr eaLnBrk="1" hangingPunct="1">
              <a:lnSpc>
                <a:spcPct val="80000"/>
              </a:lnSpc>
            </a:pPr>
            <a:r>
              <a:rPr lang="zh-CN" altLang="en-US" dirty="0"/>
              <a:t>专利法第六十五条</a:t>
            </a:r>
            <a:endParaRPr lang="en-US" altLang="zh-CN" dirty="0"/>
          </a:p>
          <a:p>
            <a:pPr eaLnBrk="1" hangingPunct="1">
              <a:lnSpc>
                <a:spcPct val="100000"/>
              </a:lnSpc>
            </a:pPr>
            <a:r>
              <a:rPr lang="zh-CN" altLang="en-US" dirty="0"/>
              <a:t> </a:t>
            </a:r>
            <a:r>
              <a:rPr lang="zh-CN" altLang="en-US" dirty="0">
                <a:latin typeface="楷体" panose="02010609060101010101" pitchFamily="49" charset="-122"/>
                <a:ea typeface="楷体" panose="02010609060101010101" pitchFamily="49" charset="-122"/>
              </a:rPr>
              <a:t>未经专利权人许可，实施其专利，即侵犯其专利权，引起纠纷的，由当事人</a:t>
            </a:r>
            <a:r>
              <a:rPr lang="zh-CN" altLang="en-US" dirty="0">
                <a:solidFill>
                  <a:srgbClr val="FF0000"/>
                </a:solidFill>
                <a:latin typeface="楷体" panose="02010609060101010101" pitchFamily="49" charset="-122"/>
                <a:ea typeface="楷体" panose="02010609060101010101" pitchFamily="49" charset="-122"/>
              </a:rPr>
              <a:t>协商解决</a:t>
            </a:r>
            <a:r>
              <a:rPr lang="zh-CN" altLang="en-US" dirty="0">
                <a:latin typeface="楷体" panose="02010609060101010101" pitchFamily="49" charset="-122"/>
                <a:ea typeface="楷体" panose="02010609060101010101" pitchFamily="49" charset="-122"/>
              </a:rPr>
              <a:t>；不愿协商或者协商不成的，专利权人或者利害关系人可以</a:t>
            </a:r>
            <a:r>
              <a:rPr lang="zh-CN" altLang="en-US" dirty="0">
                <a:solidFill>
                  <a:srgbClr val="FF0000"/>
                </a:solidFill>
                <a:latin typeface="楷体" panose="02010609060101010101" pitchFamily="49" charset="-122"/>
                <a:ea typeface="楷体" panose="02010609060101010101" pitchFamily="49" charset="-122"/>
              </a:rPr>
              <a:t>向人民法院起诉</a:t>
            </a:r>
            <a:r>
              <a:rPr lang="zh-CN" altLang="en-US" dirty="0">
                <a:latin typeface="楷体" panose="02010609060101010101" pitchFamily="49" charset="-122"/>
                <a:ea typeface="楷体" panose="02010609060101010101" pitchFamily="49" charset="-122"/>
              </a:rPr>
              <a:t>，也可以</a:t>
            </a:r>
            <a:r>
              <a:rPr lang="zh-CN" altLang="en-US" dirty="0">
                <a:solidFill>
                  <a:srgbClr val="FF0000"/>
                </a:solidFill>
                <a:latin typeface="楷体" panose="02010609060101010101" pitchFamily="49" charset="-122"/>
                <a:ea typeface="楷体" panose="02010609060101010101" pitchFamily="49" charset="-122"/>
              </a:rPr>
              <a:t>请求管理专利工作的部门处理</a:t>
            </a:r>
            <a:r>
              <a:rPr lang="zh-CN" altLang="en-US" dirty="0">
                <a:latin typeface="楷体" panose="02010609060101010101" pitchFamily="49" charset="-122"/>
                <a:ea typeface="楷体" panose="02010609060101010101" pitchFamily="49" charset="-122"/>
              </a:rPr>
              <a:t>。管理专利工作的部门处理时，认定侵权行为成立的，可以责令侵权人立即停止侵权行为，当事人不服的，可以自收到处理通知之日起十五日内依照</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中华人民共和国行政诉讼法</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向人民法院起诉；侵权人期满不起诉又不停止侵权行为的，管理专利工作的部门可以申请人民法院强制执行。进行处理的管理专利工作的部门应当事人的请求，可以就侵犯专利权的赔偿数额进行调解；调解不成的，当事人可以依照</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中华人民共和国民事诉讼法</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向人民法院起诉。</a:t>
            </a:r>
            <a:endParaRPr lang="zh-CN" altLang="en-US" sz="4000" dirty="0">
              <a:latin typeface="楷体" panose="02010609060101010101" pitchFamily="49" charset="-122"/>
              <a:ea typeface="楷体" panose="02010609060101010101" pitchFamily="49" charset="-122"/>
            </a:endParaRPr>
          </a:p>
        </p:txBody>
      </p:sp>
      <p:sp>
        <p:nvSpPr>
          <p:cNvPr id="157700"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173</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t>（四）专利侵权责任</a:t>
            </a:r>
          </a:p>
        </p:txBody>
      </p:sp>
      <p:sp>
        <p:nvSpPr>
          <p:cNvPr id="158723" name="Rectangle 3"/>
          <p:cNvSpPr>
            <a:spLocks noGrp="1"/>
          </p:cNvSpPr>
          <p:nvPr>
            <p:ph idx="1"/>
          </p:nvPr>
        </p:nvSpPr>
        <p:spPr>
          <a:xfrm>
            <a:off x="141288" y="1428750"/>
            <a:ext cx="10198100" cy="4602163"/>
          </a:xfrm>
        </p:spPr>
        <p:txBody>
          <a:bodyPr vert="horz" wrap="square" lIns="91440" tIns="45720" rIns="91440" bIns="45720" anchor="t"/>
          <a:lstStyle/>
          <a:p>
            <a:pPr eaLnBrk="1" hangingPunct="1">
              <a:lnSpc>
                <a:spcPct val="80000"/>
              </a:lnSpc>
            </a:pPr>
            <a:r>
              <a:rPr lang="en-US" altLang="zh-CN" dirty="0"/>
              <a:t>1</a:t>
            </a:r>
            <a:r>
              <a:rPr lang="zh-CN" altLang="en-US" dirty="0"/>
              <a:t>、停止侵权</a:t>
            </a:r>
          </a:p>
          <a:p>
            <a:pPr eaLnBrk="1" hangingPunct="1">
              <a:lnSpc>
                <a:spcPct val="100000"/>
              </a:lnSpc>
            </a:pPr>
            <a:r>
              <a:rPr lang="zh-CN" altLang="en-US" dirty="0"/>
              <a:t>一般情况下，如果认定侵权，而专利尚在有效期内，法院应根据专利权人一方的请求，判 令停止侵权。</a:t>
            </a:r>
          </a:p>
          <a:p>
            <a:pPr eaLnBrk="1" hangingPunct="1">
              <a:lnSpc>
                <a:spcPct val="100000"/>
              </a:lnSpc>
            </a:pPr>
            <a:r>
              <a:rPr lang="zh-CN" altLang="en-US" dirty="0"/>
              <a:t>个别情况下，可以不判令停止侵权。</a:t>
            </a:r>
            <a:endParaRPr lang="en-US" altLang="zh-CN" dirty="0"/>
          </a:p>
          <a:p>
            <a:pPr marR="266700" indent="304800" algn="just">
              <a:spcAft>
                <a:spcPts val="0"/>
              </a:spcAft>
            </a:pPr>
            <a:r>
              <a:rPr lang="zh-CN" altLang="zh-CN" kern="100" dirty="0">
                <a:solidFill>
                  <a:schemeClr val="accent3"/>
                </a:solidFill>
                <a:latin typeface="等线" panose="02010600030101010101" pitchFamily="2" charset="-122"/>
                <a:ea typeface="楷体" panose="02010609060101010101" pitchFamily="49" charset="-122"/>
                <a:cs typeface="Times New Roman" panose="02020603050405020304" pitchFamily="18" charset="0"/>
              </a:rPr>
              <a:t>《最高人民法院关于审理侵犯专利权纠纷案件应用法律若干问题的解释（二）》第二十六条</a:t>
            </a:r>
            <a:endParaRPr lang="zh-CN" altLang="zh-CN" sz="2000" kern="100" dirty="0">
              <a:solidFill>
                <a:schemeClr val="accent3"/>
              </a:solidFill>
              <a:latin typeface="等线" panose="02010600030101010101" pitchFamily="2" charset="-122"/>
              <a:ea typeface="等线" panose="02010600030101010101" pitchFamily="2" charset="-122"/>
              <a:cs typeface="Times New Roman" panose="02020603050405020304" pitchFamily="18" charset="0"/>
            </a:endParaRPr>
          </a:p>
          <a:p>
            <a:r>
              <a:rPr lang="zh-CN" altLang="zh-CN" kern="100" dirty="0">
                <a:ea typeface="楷体" panose="02010609060101010101" pitchFamily="49" charset="-122"/>
                <a:cs typeface="Times New Roman" panose="02020603050405020304" pitchFamily="18" charset="0"/>
              </a:rPr>
              <a:t>被告构成对专利权的侵犯，权利人请求判令其停止侵权行为的，人民法院应予支持，但基于国家利益、公共利益的考量，人民法院可以不判令被告停止被诉行为，而判令其支付相应的合理费用。</a:t>
            </a:r>
            <a:endParaRPr lang="zh-CN" altLang="en-US" dirty="0"/>
          </a:p>
        </p:txBody>
      </p:sp>
      <p:sp>
        <p:nvSpPr>
          <p:cNvPr id="158724"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174</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0" eaLnBrk="1" hangingPunct="1">
              <a:lnSpc>
                <a:spcPct val="100000"/>
              </a:lnSpc>
            </a:pPr>
            <a:r>
              <a:rPr lang="zh-CN" altLang="en-US" sz="3200" dirty="0">
                <a:solidFill>
                  <a:srgbClr val="000000"/>
                </a:solidFill>
              </a:rPr>
              <a:t>武汉晶源环境工程有限公司诉被告是日本富士化水工业株式会社和华阳电业有限公司案中，法院认定华阳电业在电厂使用的方法和设备均落入原告武汉晶源的专利保护范围，但是法院指出“由于火力发电厂配备烟气脱硫设施，符合环境保护的基本国策和国家产业政策，有利于建设环境友好型社会，具有很好的社会效益，且电厂供电情况将直接影响地方的经济和民生。</a:t>
            </a:r>
          </a:p>
          <a:p>
            <a:endParaRPr lang="zh-CN" altLang="en-US" dirty="0"/>
          </a:p>
        </p:txBody>
      </p:sp>
      <p:sp>
        <p:nvSpPr>
          <p:cNvPr id="3" name="标题 2"/>
          <p:cNvSpPr>
            <a:spLocks noGrp="1"/>
          </p:cNvSpPr>
          <p:nvPr>
            <p:ph type="title"/>
          </p:nvPr>
        </p:nvSpPr>
        <p:spPr/>
        <p:txBody>
          <a:bodyPr/>
          <a:lstStyle/>
          <a:p>
            <a:endParaRPr lang="zh-CN" alt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669925" y="155575"/>
            <a:ext cx="9540875" cy="746125"/>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chemeClr val="tx1"/>
                </a:solidFill>
                <a:effectLst/>
                <a:uLnTx/>
                <a:uFillTx/>
                <a:latin typeface="+mj-lt"/>
                <a:ea typeface="+mj-ea"/>
                <a:cs typeface="+mj-cs"/>
              </a:rPr>
              <a:t>福建省高级人民法院</a:t>
            </a:r>
            <a:r>
              <a:rPr kumimoji="0" lang="en-US" altLang="zh-CN" sz="3600" b="1" i="0" u="none" strike="noStrike" kern="1200" cap="none" spc="0" normalizeH="0" baseline="0" noProof="0" dirty="0">
                <a:ln>
                  <a:noFill/>
                </a:ln>
                <a:solidFill>
                  <a:schemeClr val="tx1"/>
                </a:solidFill>
                <a:effectLst/>
                <a:uLnTx/>
                <a:uFillTx/>
                <a:latin typeface="+mj-lt"/>
                <a:ea typeface="+mj-ea"/>
                <a:cs typeface="+mj-cs"/>
              </a:rPr>
              <a:t>(2001)</a:t>
            </a:r>
            <a:r>
              <a:rPr kumimoji="0" lang="zh-CN" altLang="en-US" sz="3600" b="1" i="0" u="none" strike="noStrike" kern="1200" cap="none" spc="0" normalizeH="0" baseline="0" noProof="0" dirty="0">
                <a:ln>
                  <a:noFill/>
                </a:ln>
                <a:solidFill>
                  <a:schemeClr val="tx1"/>
                </a:solidFill>
                <a:effectLst/>
                <a:uLnTx/>
                <a:uFillTx/>
                <a:latin typeface="+mj-lt"/>
                <a:ea typeface="+mj-ea"/>
                <a:cs typeface="+mj-cs"/>
              </a:rPr>
              <a:t>闽知初字第</a:t>
            </a:r>
            <a:r>
              <a:rPr kumimoji="0" lang="en-US" altLang="zh-CN" sz="3600" b="1" i="0" u="none" strike="noStrike" kern="1200" cap="none" spc="0" normalizeH="0" baseline="0" noProof="0" dirty="0">
                <a:ln>
                  <a:noFill/>
                </a:ln>
                <a:solidFill>
                  <a:schemeClr val="tx1"/>
                </a:solidFill>
                <a:effectLst/>
                <a:uLnTx/>
                <a:uFillTx/>
                <a:latin typeface="+mj-lt"/>
                <a:ea typeface="+mj-ea"/>
                <a:cs typeface="+mj-cs"/>
              </a:rPr>
              <a:t>4</a:t>
            </a:r>
            <a:r>
              <a:rPr kumimoji="0" lang="zh-CN" altLang="en-US" sz="3600" b="1" i="0" u="none" strike="noStrike" kern="1200" cap="none" spc="0" normalizeH="0" baseline="0" noProof="0" dirty="0">
                <a:ln>
                  <a:noFill/>
                </a:ln>
                <a:solidFill>
                  <a:schemeClr val="tx1"/>
                </a:solidFill>
                <a:effectLst/>
                <a:uLnTx/>
                <a:uFillTx/>
                <a:latin typeface="+mj-lt"/>
                <a:ea typeface="+mj-ea"/>
                <a:cs typeface="+mj-cs"/>
              </a:rPr>
              <a:t>号判决 </a:t>
            </a:r>
            <a:endParaRPr kumimoji="0" lang="zh-CN" altLang="zh-CN" sz="36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159747" name="Rectangle 3"/>
          <p:cNvSpPr>
            <a:spLocks noGrp="1"/>
          </p:cNvSpPr>
          <p:nvPr>
            <p:ph idx="1"/>
          </p:nvPr>
        </p:nvSpPr>
        <p:spPr>
          <a:xfrm>
            <a:off x="412750" y="1428750"/>
            <a:ext cx="11307445" cy="4704080"/>
          </a:xfrm>
        </p:spPr>
        <p:txBody>
          <a:bodyPr vert="horz" wrap="square" lIns="91440" tIns="45720" rIns="91440" bIns="45720" anchor="t"/>
          <a:lstStyle/>
          <a:p>
            <a:pPr eaLnBrk="1" hangingPunct="1">
              <a:lnSpc>
                <a:spcPct val="80000"/>
              </a:lnSpc>
              <a:buFont typeface="Wingdings 2" panose="05020102010507070707" pitchFamily="18" charset="2"/>
              <a:buChar char="ß"/>
            </a:pPr>
            <a:endParaRPr lang="en-US" altLang="zh-CN" dirty="0"/>
          </a:p>
          <a:p>
            <a:pPr eaLnBrk="1" hangingPunct="1">
              <a:lnSpc>
                <a:spcPts val="4300"/>
              </a:lnSpc>
              <a:buFont typeface="Wingdings 2" panose="05020102010507070707" pitchFamily="18" charset="2"/>
              <a:buChar char="ß"/>
            </a:pPr>
            <a:r>
              <a:rPr lang="zh-CN" altLang="en-US" sz="3200" dirty="0"/>
              <a:t>在本案中，如果华阳公司停止烟气脱硫设备的使用，将对当地民生产生不良的影响。为平衡权利人利益及社会公众利益，晶源公司要求华阳公司停止侵权的诉讼请求，本院不予支持。但华阳公司也应从其</a:t>
            </a:r>
            <a:r>
              <a:rPr lang="en-US" altLang="zh-CN" sz="3200" dirty="0"/>
              <a:t>1</a:t>
            </a:r>
            <a:r>
              <a:rPr lang="zh-CN" altLang="en-US" sz="3200" dirty="0"/>
              <a:t>号和</a:t>
            </a:r>
            <a:r>
              <a:rPr lang="en-US" altLang="zh-CN" sz="3200" dirty="0"/>
              <a:t>2</a:t>
            </a:r>
            <a:r>
              <a:rPr lang="zh-CN" altLang="en-US" sz="3200" dirty="0"/>
              <a:t>号机组投入商业运营起就使用涉案专利的纯海水烟气脱硫方法及装置向晶源公司支付相应的使用费，直至涉案发明专利权期限终止。</a:t>
            </a:r>
            <a:endParaRPr lang="en-US" altLang="zh-CN" sz="3200" dirty="0"/>
          </a:p>
          <a:p>
            <a:pPr eaLnBrk="1" hangingPunct="1">
              <a:lnSpc>
                <a:spcPts val="4300"/>
              </a:lnSpc>
              <a:buFont typeface="Wingdings 2" panose="05020102010507070707" pitchFamily="18" charset="2"/>
              <a:buChar char="ß"/>
            </a:pPr>
            <a:endParaRPr lang="en-US" altLang="zh-CN" sz="2000" dirty="0"/>
          </a:p>
        </p:txBody>
      </p:sp>
      <p:sp>
        <p:nvSpPr>
          <p:cNvPr id="159748"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176</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a:xfrm>
            <a:off x="814388" y="0"/>
            <a:ext cx="10539412" cy="1020763"/>
          </a:xfrm>
        </p:spPr>
        <p:txBody>
          <a:bodyPr vert="horz" wrap="square" lIns="91440" tIns="45720" rIns="91440" bIns="45720" anchor="b"/>
          <a:lstStyle/>
          <a:p>
            <a:r>
              <a:rPr lang="zh-CN" altLang="en-US" kern="1200" dirty="0">
                <a:latin typeface="+mj-lt"/>
                <a:ea typeface="+mj-ea"/>
                <a:cs typeface="+mj-cs"/>
              </a:rPr>
              <a:t>最高法院（</a:t>
            </a:r>
            <a:r>
              <a:rPr lang="en-US" altLang="zh-CN" kern="1200" dirty="0">
                <a:latin typeface="+mj-lt"/>
                <a:ea typeface="+mj-ea"/>
                <a:cs typeface="+mj-cs"/>
              </a:rPr>
              <a:t>2008</a:t>
            </a:r>
            <a:r>
              <a:rPr lang="zh-CN" altLang="en-US" kern="1200" dirty="0">
                <a:latin typeface="+mj-lt"/>
                <a:ea typeface="+mj-ea"/>
                <a:cs typeface="+mj-cs"/>
              </a:rPr>
              <a:t>）民三终字第</a:t>
            </a:r>
            <a:r>
              <a:rPr lang="en-US" altLang="zh-CN" kern="1200" dirty="0">
                <a:latin typeface="+mj-lt"/>
                <a:ea typeface="+mj-ea"/>
                <a:cs typeface="+mj-cs"/>
              </a:rPr>
              <a:t>8</a:t>
            </a:r>
            <a:r>
              <a:rPr lang="zh-CN" altLang="en-US" kern="1200" dirty="0">
                <a:latin typeface="+mj-lt"/>
                <a:ea typeface="+mj-ea"/>
                <a:cs typeface="+mj-cs"/>
              </a:rPr>
              <a:t>号判决</a:t>
            </a:r>
          </a:p>
        </p:txBody>
      </p:sp>
      <p:sp>
        <p:nvSpPr>
          <p:cNvPr id="3" name="内容占位符 2"/>
          <p:cNvSpPr>
            <a:spLocks noGrp="1"/>
          </p:cNvSpPr>
          <p:nvPr>
            <p:ph idx="1"/>
          </p:nvPr>
        </p:nvSpPr>
        <p:spPr>
          <a:xfrm>
            <a:off x="387985" y="1571625"/>
            <a:ext cx="11242040" cy="4829175"/>
          </a:xfrm>
        </p:spPr>
        <p:txBody>
          <a:bodyPr vert="horz" wrap="square" lIns="91440" tIns="45720" rIns="91440" bIns="45720" numCol="1" anchor="t" anchorCtr="0" compatLnSpc="1"/>
          <a:lstStyle/>
          <a:p>
            <a:pPr marL="118745" marR="0" lvl="0" indent="0" algn="l" defTabSz="914400" rtl="0" eaLnBrk="1" fontAlgn="auto" latinLnBrk="0" hangingPunct="1">
              <a:lnSpc>
                <a:spcPts val="4000"/>
              </a:lnSpc>
              <a:spcBef>
                <a:spcPts val="0"/>
              </a:spcBef>
              <a:spcAft>
                <a:spcPts val="0"/>
              </a:spcAft>
              <a:buClrTx/>
              <a:buSzTx/>
              <a:buNone/>
              <a:defRPr/>
            </a:pPr>
            <a:r>
              <a:rPr kumimoji="0" lang="zh-CN" altLang="en-US" sz="3600" b="0" i="0" u="none" strike="noStrike" kern="1200" cap="none" spc="0" normalizeH="0" baseline="0" noProof="0" dirty="0">
                <a:ln>
                  <a:noFill/>
                </a:ln>
                <a:solidFill>
                  <a:schemeClr val="tx1"/>
                </a:solidFill>
                <a:effectLst/>
                <a:uLnTx/>
                <a:uFillTx/>
                <a:latin typeface="+mn-lt"/>
                <a:ea typeface="+mn-ea"/>
                <a:cs typeface="+mn-cs"/>
              </a:rPr>
              <a:t>鉴于本案烟气脱硫系统已被安装在华阳公司的发电厂并已实际投入运行，若责令其停止行为，则会直接对当地的社会公众利益产生重大影响，故原审判决在充分考虑权利人利益与社会公众利益的前提下，未支持晶源公司关于责令停止行为的诉讼请求，而是判令华阳公司按实际使用年限向晶源公司支付每台机组每年人民币</a:t>
            </a:r>
            <a:r>
              <a:rPr kumimoji="0" lang="en-US" altLang="zh-CN" sz="3600" b="0" i="0" u="none" strike="noStrike" kern="1200" cap="none" spc="0" normalizeH="0" baseline="0" noProof="0" dirty="0">
                <a:ln>
                  <a:noFill/>
                </a:ln>
                <a:solidFill>
                  <a:schemeClr val="tx1"/>
                </a:solidFill>
                <a:effectLst/>
                <a:uLnTx/>
                <a:uFillTx/>
                <a:latin typeface="+mn-lt"/>
                <a:ea typeface="+mn-ea"/>
                <a:cs typeface="+mn-cs"/>
              </a:rPr>
              <a:t>24</a:t>
            </a:r>
            <a:r>
              <a:rPr kumimoji="0" lang="zh-CN" altLang="en-US" sz="3600" b="0" i="0" u="none" strike="noStrike" kern="1200" cap="none" spc="0" normalizeH="0" baseline="0" noProof="0" dirty="0">
                <a:ln>
                  <a:noFill/>
                </a:ln>
                <a:solidFill>
                  <a:schemeClr val="tx1"/>
                </a:solidFill>
                <a:effectLst/>
                <a:uLnTx/>
                <a:uFillTx/>
                <a:latin typeface="+mn-lt"/>
                <a:ea typeface="+mn-ea"/>
                <a:cs typeface="+mn-cs"/>
              </a:rPr>
              <a:t>万元至本案专利权期限届满为止，并无不妥。</a:t>
            </a:r>
            <a:endParaRPr kumimoji="0" lang="en-US" altLang="zh-CN" sz="3600" b="0" i="0" u="none" strike="noStrike" kern="1200" cap="none" spc="0" normalizeH="0" baseline="0" noProof="0" dirty="0">
              <a:ln>
                <a:noFill/>
              </a:ln>
              <a:solidFill>
                <a:schemeClr val="tx1"/>
              </a:solidFill>
              <a:effectLst/>
              <a:uLnTx/>
              <a:uFillTx/>
              <a:latin typeface="+mn-lt"/>
              <a:ea typeface="+mn-ea"/>
              <a:cs typeface="+mn-cs"/>
            </a:endParaRPr>
          </a:p>
          <a:p>
            <a:pPr marL="118745" marR="0" lvl="0" indent="0" algn="l" defTabSz="914400" rtl="0" eaLnBrk="1" fontAlgn="auto" latinLnBrk="0" hangingPunct="1">
              <a:lnSpc>
                <a:spcPct val="80000"/>
              </a:lnSpc>
              <a:spcBef>
                <a:spcPts val="0"/>
              </a:spcBef>
              <a:spcAft>
                <a:spcPts val="0"/>
              </a:spcAft>
              <a:buClrTx/>
              <a:buSzTx/>
              <a:buNone/>
              <a:defRPr/>
            </a:pPr>
            <a:br>
              <a:rPr kumimoji="0" lang="zh-CN" altLang="en-US" sz="2800" b="0" i="0" u="none" strike="noStrike" kern="1200" cap="none" spc="0" normalizeH="0" baseline="0" noProof="0" dirty="0">
                <a:ln>
                  <a:noFill/>
                </a:ln>
                <a:solidFill>
                  <a:schemeClr val="tx1"/>
                </a:solidFill>
                <a:effectLst/>
                <a:uLnTx/>
                <a:uFillTx/>
                <a:latin typeface="+mn-lt"/>
                <a:ea typeface="+mn-ea"/>
                <a:cs typeface="+mn-cs"/>
              </a:rPr>
            </a:br>
            <a:br>
              <a:rPr kumimoji="0" lang="zh-CN" altLang="en-US" sz="2800" b="0" i="0" u="none" strike="noStrike" kern="1200" cap="none" spc="0" normalizeH="0" baseline="0" noProof="0" dirty="0">
                <a:ln>
                  <a:noFill/>
                </a:ln>
                <a:solidFill>
                  <a:schemeClr val="tx1"/>
                </a:solidFill>
                <a:effectLst/>
                <a:uLnTx/>
                <a:uFillTx/>
                <a:latin typeface="+mn-lt"/>
                <a:ea typeface="+mn-ea"/>
                <a:cs typeface="+mn-cs"/>
              </a:rPr>
            </a:b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319405" algn="l" defTabSz="914400" rtl="0" eaLnBrk="0" fontAlgn="base" latinLnBrk="0" hangingPunct="0">
              <a:lnSpc>
                <a:spcPct val="90000"/>
              </a:lnSpc>
              <a:spcBef>
                <a:spcPts val="1000"/>
              </a:spcBef>
              <a:spcAft>
                <a:spcPct val="0"/>
              </a:spcAft>
              <a:buClrTx/>
              <a:buSzTx/>
              <a:buFont typeface="Arial" panose="020B0604020202020204" pitchFamily="34" charset="0"/>
              <a:buChar char="•"/>
              <a:defRPr/>
            </a:pP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60772"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177</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1981200" y="155575"/>
            <a:ext cx="8229600" cy="858838"/>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800" b="1" i="0" u="none" strike="noStrike" kern="1200" cap="none" spc="0" normalizeH="0" baseline="0" noProof="0" dirty="0">
                <a:ln>
                  <a:noFill/>
                </a:ln>
                <a:solidFill>
                  <a:schemeClr val="tx1"/>
                </a:solidFill>
                <a:effectLst/>
                <a:uLnTx/>
                <a:uFillTx/>
                <a:latin typeface="+mj-lt"/>
                <a:ea typeface="+mj-ea"/>
                <a:cs typeface="+mj-cs"/>
              </a:rPr>
              <a:t>2</a:t>
            </a:r>
            <a:r>
              <a:rPr kumimoji="0" lang="zh-CN" altLang="en-US" sz="4800" b="1" i="0" u="none" strike="noStrike" kern="1200" cap="none" spc="0" normalizeH="0" baseline="0" noProof="0" dirty="0">
                <a:ln>
                  <a:noFill/>
                </a:ln>
                <a:solidFill>
                  <a:schemeClr val="tx1"/>
                </a:solidFill>
                <a:effectLst/>
                <a:uLnTx/>
                <a:uFillTx/>
                <a:latin typeface="+mj-lt"/>
                <a:ea typeface="+mj-ea"/>
                <a:cs typeface="+mj-cs"/>
              </a:rPr>
              <a:t>、赔偿损失</a:t>
            </a:r>
            <a:endParaRPr kumimoji="0" lang="zh-CN" altLang="zh-CN"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161795" name="Rectangle 3"/>
          <p:cNvSpPr>
            <a:spLocks noGrp="1"/>
          </p:cNvSpPr>
          <p:nvPr>
            <p:ph idx="1"/>
          </p:nvPr>
        </p:nvSpPr>
        <p:spPr>
          <a:xfrm>
            <a:off x="334963" y="1428750"/>
            <a:ext cx="10144125" cy="4703763"/>
          </a:xfrm>
        </p:spPr>
        <p:txBody>
          <a:bodyPr vert="horz" wrap="square" lIns="91440" tIns="45720" rIns="91440" bIns="45720" anchor="t"/>
          <a:lstStyle/>
          <a:p>
            <a:r>
              <a:rPr lang="zh-CN" altLang="en-US" sz="4400" dirty="0">
                <a:solidFill>
                  <a:schemeClr val="accent1"/>
                </a:solidFill>
                <a:latin typeface="微软雅黑" panose="020B0503020204020204" pitchFamily="34" charset="-122"/>
                <a:ea typeface="微软雅黑" panose="020B0503020204020204" pitchFamily="34" charset="-122"/>
              </a:rPr>
              <a:t>损失赔偿的性质</a:t>
            </a:r>
          </a:p>
          <a:p>
            <a:pPr lvl="1"/>
            <a:r>
              <a:rPr lang="zh-CN" altLang="en-US" sz="2800" dirty="0">
                <a:solidFill>
                  <a:schemeClr val="accent1"/>
                </a:solidFill>
                <a:latin typeface="微软雅黑" panose="020B0503020204020204" pitchFamily="34" charset="-122"/>
                <a:ea typeface="微软雅黑" panose="020B0503020204020204" pitchFamily="34" charset="-122"/>
              </a:rPr>
              <a:t>补偿性赔偿</a:t>
            </a:r>
            <a:endParaRPr lang="en-US" altLang="zh-CN" sz="2800" dirty="0">
              <a:solidFill>
                <a:schemeClr val="accent1"/>
              </a:solidFill>
              <a:latin typeface="微软雅黑" panose="020B0503020204020204" pitchFamily="34" charset="-122"/>
              <a:ea typeface="微软雅黑" panose="020B0503020204020204" pitchFamily="34" charset="-122"/>
            </a:endParaRPr>
          </a:p>
          <a:p>
            <a:pPr lvl="1"/>
            <a:r>
              <a:rPr lang="zh-CN" altLang="en-US" sz="2800" dirty="0">
                <a:solidFill>
                  <a:schemeClr val="accent1"/>
                </a:solidFill>
                <a:latin typeface="微软雅黑" panose="020B0503020204020204" pitchFamily="34" charset="-122"/>
                <a:ea typeface="微软雅黑" panose="020B0503020204020204" pitchFamily="34" charset="-122"/>
              </a:rPr>
              <a:t>惩罚性赔偿</a:t>
            </a:r>
            <a:endParaRPr lang="zh-CN" altLang="en-US" dirty="0">
              <a:solidFill>
                <a:schemeClr val="accent1"/>
              </a:solidFill>
              <a:latin typeface="微软雅黑" panose="020B0503020204020204" pitchFamily="34" charset="-122"/>
              <a:ea typeface="微软雅黑" panose="020B0503020204020204" pitchFamily="34" charset="-122"/>
            </a:endParaRPr>
          </a:p>
          <a:p>
            <a:r>
              <a:rPr lang="zh-CN" altLang="en-US" sz="4400" dirty="0">
                <a:solidFill>
                  <a:schemeClr val="accent1"/>
                </a:solidFill>
                <a:latin typeface="微软雅黑" panose="020B0503020204020204" pitchFamily="34" charset="-122"/>
                <a:ea typeface="微软雅黑" panose="020B0503020204020204" pitchFamily="34" charset="-122"/>
              </a:rPr>
              <a:t>确定损失赔偿的方式</a:t>
            </a:r>
          </a:p>
          <a:p>
            <a:pPr lvl="1"/>
            <a:r>
              <a:rPr lang="zh-CN" altLang="en-US" sz="2800" dirty="0">
                <a:solidFill>
                  <a:schemeClr val="accent1"/>
                </a:solidFill>
                <a:latin typeface="微软雅黑" panose="020B0503020204020204" pitchFamily="34" charset="-122"/>
                <a:ea typeface="微软雅黑" panose="020B0503020204020204" pitchFamily="34" charset="-122"/>
              </a:rPr>
              <a:t>权利人损失</a:t>
            </a:r>
          </a:p>
          <a:p>
            <a:pPr lvl="1"/>
            <a:r>
              <a:rPr lang="zh-CN" altLang="en-US" sz="2800" dirty="0">
                <a:solidFill>
                  <a:schemeClr val="accent1"/>
                </a:solidFill>
                <a:latin typeface="微软雅黑" panose="020B0503020204020204" pitchFamily="34" charset="-122"/>
                <a:ea typeface="微软雅黑" panose="020B0503020204020204" pitchFamily="34" charset="-122"/>
              </a:rPr>
              <a:t>侵权人获利</a:t>
            </a:r>
          </a:p>
          <a:p>
            <a:pPr lvl="1"/>
            <a:r>
              <a:rPr lang="zh-CN" altLang="en-US" sz="2800" dirty="0">
                <a:solidFill>
                  <a:schemeClr val="accent1"/>
                </a:solidFill>
                <a:latin typeface="微软雅黑" panose="020B0503020204020204" pitchFamily="34" charset="-122"/>
                <a:ea typeface="微软雅黑" panose="020B0503020204020204" pitchFamily="34" charset="-122"/>
              </a:rPr>
              <a:t>专利许可费倍数</a:t>
            </a:r>
          </a:p>
          <a:p>
            <a:pPr lvl="1"/>
            <a:r>
              <a:rPr lang="zh-CN" altLang="en-US" sz="2800" dirty="0">
                <a:solidFill>
                  <a:schemeClr val="accent1"/>
                </a:solidFill>
                <a:latin typeface="微软雅黑" panose="020B0503020204020204" pitchFamily="34" charset="-122"/>
                <a:ea typeface="微软雅黑" panose="020B0503020204020204" pitchFamily="34" charset="-122"/>
              </a:rPr>
              <a:t>法定赔偿</a:t>
            </a:r>
            <a:endParaRPr lang="zh-CN" altLang="en-US" dirty="0">
              <a:solidFill>
                <a:schemeClr val="accent1"/>
              </a:solidFill>
              <a:latin typeface="微软雅黑" panose="020B0503020204020204" pitchFamily="34" charset="-122"/>
              <a:ea typeface="微软雅黑" panose="020B0503020204020204" pitchFamily="34" charset="-122"/>
            </a:endParaRPr>
          </a:p>
          <a:p>
            <a:pPr eaLnBrk="1" hangingPunct="1"/>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161796"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178</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
        <p:nvSpPr>
          <p:cNvPr id="2" name="文本框 1"/>
          <p:cNvSpPr txBox="1"/>
          <p:nvPr/>
        </p:nvSpPr>
        <p:spPr>
          <a:xfrm>
            <a:off x="3769360" y="3651250"/>
            <a:ext cx="817880" cy="1445260"/>
          </a:xfrm>
          <a:prstGeom prst="rect">
            <a:avLst/>
          </a:prstGeom>
          <a:noFill/>
        </p:spPr>
        <p:txBody>
          <a:bodyPr wrap="square" rtlCol="0">
            <a:spAutoFit/>
          </a:bodyPr>
          <a:lstStyle/>
          <a:p>
            <a:r>
              <a:rPr lang="zh-CN" altLang="en-US" sz="8800" dirty="0">
                <a:solidFill>
                  <a:srgbClr val="FF0000"/>
                </a:solidFill>
                <a:latin typeface="宋体" panose="02010600030101010101" pitchFamily="2" charset="-122"/>
                <a:ea typeface="宋体" panose="02010600030101010101" pitchFamily="2" charset="-122"/>
                <a:sym typeface="+mn-ea"/>
              </a:rPr>
              <a:t>｝</a:t>
            </a:r>
            <a:endParaRPr lang="en-US" altLang="zh-CN" sz="4000" dirty="0">
              <a:solidFill>
                <a:srgbClr val="FF0000"/>
              </a:solidFill>
              <a:latin typeface="微软雅黑" panose="020B0503020204020204" pitchFamily="34" charset="-122"/>
              <a:sym typeface="+mn-ea"/>
            </a:endParaRPr>
          </a:p>
        </p:txBody>
      </p:sp>
      <p:sp>
        <p:nvSpPr>
          <p:cNvPr id="3" name="文本框 2"/>
          <p:cNvSpPr txBox="1"/>
          <p:nvPr/>
        </p:nvSpPr>
        <p:spPr>
          <a:xfrm>
            <a:off x="4587240" y="4048760"/>
            <a:ext cx="5891530" cy="706755"/>
          </a:xfrm>
          <a:prstGeom prst="rect">
            <a:avLst/>
          </a:prstGeom>
          <a:noFill/>
        </p:spPr>
        <p:txBody>
          <a:bodyPr wrap="square" rtlCol="0">
            <a:spAutoFit/>
          </a:bodyPr>
          <a:lstStyle/>
          <a:p>
            <a:r>
              <a:rPr lang="zh-CN" altLang="en-US" sz="4000" dirty="0">
                <a:solidFill>
                  <a:srgbClr val="FF0000"/>
                </a:solidFill>
                <a:ea typeface="宋体" panose="02010600030101010101" pitchFamily="2" charset="-122"/>
                <a:sym typeface="+mn-ea"/>
              </a:rPr>
              <a:t>×</a:t>
            </a:r>
            <a:r>
              <a:rPr lang="en-US" altLang="zh-CN" sz="4000" dirty="0">
                <a:solidFill>
                  <a:srgbClr val="FF0000"/>
                </a:solidFill>
                <a:ea typeface="宋体" panose="02010600030101010101" pitchFamily="2" charset="-122"/>
                <a:sym typeface="+mn-ea"/>
              </a:rPr>
              <a:t>1</a:t>
            </a:r>
            <a:r>
              <a:rPr lang="en-US" altLang="zh-CN" sz="4000" dirty="0">
                <a:solidFill>
                  <a:srgbClr val="FF0000"/>
                </a:solidFill>
                <a:latin typeface="微软雅黑" panose="020B0503020204020204" pitchFamily="34" charset="-122"/>
                <a:sym typeface="+mn-ea"/>
              </a:rPr>
              <a:t>~5</a:t>
            </a:r>
            <a:r>
              <a:rPr lang="zh-CN" altLang="en-US" sz="4000" dirty="0">
                <a:solidFill>
                  <a:srgbClr val="FF0000"/>
                </a:solidFill>
                <a:latin typeface="微软雅黑" panose="020B0503020204020204" pitchFamily="34" charset="-122"/>
                <a:sym typeface="+mn-ea"/>
              </a:rPr>
              <a:t>（惩罚性赔偿）</a:t>
            </a:r>
          </a:p>
        </p:txBody>
      </p:sp>
    </p:spTree>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solidFill>
                  <a:srgbClr val="000000"/>
                </a:solidFill>
                <a:latin typeface="微软雅黑" panose="020B0503020204020204" pitchFamily="34" charset="-122"/>
                <a:ea typeface="微软雅黑" panose="020B0503020204020204" pitchFamily="34" charset="-122"/>
                <a:sym typeface="+mn-ea"/>
              </a:rPr>
              <a:t>专利法第七十一条第</a:t>
            </a:r>
            <a:r>
              <a:rPr lang="en-US" altLang="zh-CN" dirty="0">
                <a:solidFill>
                  <a:srgbClr val="000000"/>
                </a:solidFill>
                <a:latin typeface="微软雅黑" panose="020B0503020204020204" pitchFamily="34" charset="-122"/>
                <a:ea typeface="微软雅黑" panose="020B0503020204020204" pitchFamily="34" charset="-122"/>
                <a:sym typeface="+mn-ea"/>
              </a:rPr>
              <a:t>1</a:t>
            </a:r>
            <a:r>
              <a:rPr lang="zh-CN" altLang="en-US" dirty="0">
                <a:solidFill>
                  <a:srgbClr val="000000"/>
                </a:solidFill>
                <a:latin typeface="微软雅黑" panose="020B0503020204020204" pitchFamily="34" charset="-122"/>
                <a:ea typeface="微软雅黑" panose="020B0503020204020204" pitchFamily="34" charset="-122"/>
                <a:sym typeface="+mn-ea"/>
              </a:rPr>
              <a:t>、</a:t>
            </a:r>
            <a:r>
              <a:rPr lang="en-US" altLang="zh-CN" dirty="0">
                <a:solidFill>
                  <a:srgbClr val="000000"/>
                </a:solidFill>
                <a:latin typeface="微软雅黑" panose="020B0503020204020204" pitchFamily="34" charset="-122"/>
                <a:ea typeface="微软雅黑" panose="020B0503020204020204" pitchFamily="34" charset="-122"/>
                <a:sym typeface="+mn-ea"/>
              </a:rPr>
              <a:t>2</a:t>
            </a:r>
            <a:r>
              <a:rPr lang="zh-CN" altLang="en-US" dirty="0">
                <a:solidFill>
                  <a:srgbClr val="000000"/>
                </a:solidFill>
                <a:latin typeface="微软雅黑" panose="020B0503020204020204" pitchFamily="34" charset="-122"/>
                <a:ea typeface="微软雅黑" panose="020B0503020204020204" pitchFamily="34" charset="-122"/>
                <a:sym typeface="+mn-ea"/>
              </a:rPr>
              <a:t>款</a:t>
            </a:r>
            <a:endParaRPr lang="en-US" altLang="zh-CN" dirty="0">
              <a:solidFill>
                <a:srgbClr val="000000"/>
              </a:solidFill>
              <a:latin typeface="微软雅黑" panose="020B0503020204020204" pitchFamily="34" charset="-122"/>
              <a:ea typeface="微软雅黑" panose="020B0503020204020204" pitchFamily="34" charset="-122"/>
            </a:endParaRPr>
          </a:p>
          <a:p>
            <a:r>
              <a:rPr lang="zh-CN" altLang="en-US" dirty="0">
                <a:solidFill>
                  <a:srgbClr val="000000"/>
                </a:solidFill>
                <a:latin typeface="楷体" panose="02010609060101010101" pitchFamily="49" charset="-122"/>
                <a:ea typeface="楷体" panose="02010609060101010101" pitchFamily="49" charset="-122"/>
                <a:sym typeface="+mn-ea"/>
              </a:rPr>
              <a:t>侵犯专利权的赔偿数额按照权利人因被侵权所受到的实际损失</a:t>
            </a:r>
            <a:r>
              <a:rPr lang="zh-CN" altLang="en-US" dirty="0">
                <a:solidFill>
                  <a:srgbClr val="FF0000"/>
                </a:solidFill>
                <a:latin typeface="楷体" panose="02010609060101010101" pitchFamily="49" charset="-122"/>
                <a:ea typeface="楷体" panose="02010609060101010101" pitchFamily="49" charset="-122"/>
                <a:sym typeface="+mn-ea"/>
              </a:rPr>
              <a:t>或者</a:t>
            </a:r>
            <a:r>
              <a:rPr lang="zh-CN" altLang="en-US" dirty="0">
                <a:solidFill>
                  <a:srgbClr val="000000"/>
                </a:solidFill>
                <a:latin typeface="楷体" panose="02010609060101010101" pitchFamily="49" charset="-122"/>
                <a:ea typeface="楷体" panose="02010609060101010101" pitchFamily="49" charset="-122"/>
                <a:sym typeface="+mn-ea"/>
              </a:rPr>
              <a:t>侵权人因侵权所获得的利益确定</a:t>
            </a:r>
            <a:r>
              <a:rPr lang="zh-CN" altLang="en-US" dirty="0">
                <a:solidFill>
                  <a:srgbClr val="FF0000"/>
                </a:solidFill>
                <a:latin typeface="楷体" panose="02010609060101010101" pitchFamily="49" charset="-122"/>
                <a:ea typeface="楷体" panose="02010609060101010101" pitchFamily="49" charset="-122"/>
                <a:sym typeface="+mn-ea"/>
              </a:rPr>
              <a:t>；</a:t>
            </a:r>
            <a:r>
              <a:rPr lang="zh-CN" altLang="en-US" dirty="0">
                <a:solidFill>
                  <a:srgbClr val="000000"/>
                </a:solidFill>
                <a:latin typeface="楷体" panose="02010609060101010101" pitchFamily="49" charset="-122"/>
                <a:ea typeface="楷体" panose="02010609060101010101" pitchFamily="49" charset="-122"/>
                <a:sym typeface="+mn-ea"/>
              </a:rPr>
              <a:t>权利人的损失或者侵权人获得的利益难以确定的，参照该专利许可使用费的倍数合理确定。</a:t>
            </a:r>
            <a:r>
              <a:rPr lang="zh-CN" altLang="en-US" dirty="0">
                <a:solidFill>
                  <a:srgbClr val="FF0000"/>
                </a:solidFill>
                <a:latin typeface="楷体" panose="02010609060101010101" pitchFamily="49" charset="-122"/>
                <a:ea typeface="楷体" panose="02010609060101010101" pitchFamily="49" charset="-122"/>
                <a:sym typeface="+mn-ea"/>
              </a:rPr>
              <a:t>对故意侵犯专利权，情节严重的，可以在按照上述方法确定数额的一倍以上五倍以下确定赔偿数额。</a:t>
            </a:r>
            <a:endParaRPr lang="zh-CN" altLang="en-US" dirty="0">
              <a:solidFill>
                <a:srgbClr val="333333"/>
              </a:solidFill>
              <a:latin typeface="楷体" panose="02010609060101010101" pitchFamily="49" charset="-122"/>
              <a:ea typeface="楷体" panose="02010609060101010101" pitchFamily="49" charset="-122"/>
            </a:endParaRPr>
          </a:p>
          <a:p>
            <a:r>
              <a:rPr lang="zh-CN" altLang="en-US" dirty="0">
                <a:solidFill>
                  <a:srgbClr val="FF0000"/>
                </a:solidFill>
                <a:latin typeface="楷体" panose="02010609060101010101" pitchFamily="49" charset="-122"/>
                <a:ea typeface="楷体" panose="02010609060101010101" pitchFamily="49" charset="-122"/>
                <a:sym typeface="+mn-ea"/>
              </a:rPr>
              <a:t> </a:t>
            </a:r>
            <a:r>
              <a:rPr lang="zh-CN" altLang="en-US" dirty="0">
                <a:solidFill>
                  <a:srgbClr val="000000"/>
                </a:solidFill>
                <a:latin typeface="楷体" panose="02010609060101010101" pitchFamily="49" charset="-122"/>
                <a:ea typeface="楷体" panose="02010609060101010101" pitchFamily="49" charset="-122"/>
                <a:sym typeface="+mn-ea"/>
              </a:rPr>
              <a:t>权利人的损失、侵权人获得的利益和专利许可使用费均难以确定的，人民法院可以根据专利权的类型、侵权行为的性质和情节等因素，</a:t>
            </a:r>
            <a:r>
              <a:rPr lang="zh-CN" altLang="en-US" dirty="0">
                <a:solidFill>
                  <a:srgbClr val="FF0000"/>
                </a:solidFill>
                <a:latin typeface="楷体" panose="02010609060101010101" pitchFamily="49" charset="-122"/>
                <a:ea typeface="楷体" panose="02010609060101010101" pitchFamily="49" charset="-122"/>
                <a:sym typeface="+mn-ea"/>
              </a:rPr>
              <a:t>确定给予三万元以上五百万元以下的赔偿。</a:t>
            </a:r>
            <a:endParaRPr lang="zh-CN" altLang="en-US" dirty="0">
              <a:solidFill>
                <a:srgbClr val="333333"/>
              </a:solidFill>
              <a:latin typeface="楷体" panose="02010609060101010101" pitchFamily="49" charset="-122"/>
              <a:ea typeface="楷体" panose="02010609060101010101" pitchFamily="49" charset="-122"/>
            </a:endParaRPr>
          </a:p>
          <a:p>
            <a:endParaRPr lang="zh-CN" altLang="en-US"/>
          </a:p>
        </p:txBody>
      </p:sp>
      <p:sp>
        <p:nvSpPr>
          <p:cNvPr id="3" name="标题 2"/>
          <p:cNvSpPr>
            <a:spLocks noGrp="1"/>
          </p:cNvSpPr>
          <p:nvPr>
            <p:ph type="title"/>
          </p:nvPr>
        </p:nvSpPr>
        <p:spPr/>
        <p:txBody>
          <a:bodyPr/>
          <a:lstStyle/>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a:xfrm>
            <a:off x="1587672" y="365126"/>
            <a:ext cx="9766128" cy="784092"/>
          </a:xfrm>
        </p:spPr>
        <p:txBody>
          <a:bodyPr>
            <a:normAutofit/>
          </a:bodyPr>
          <a:lstStyle/>
          <a:p>
            <a:r>
              <a:rPr lang="zh-CN" altLang="en-US" dirty="0">
                <a:solidFill>
                  <a:srgbClr val="FF0000"/>
                </a:solidFill>
                <a:latin typeface="华文隶书" panose="02010800040101010101" charset="-122"/>
                <a:ea typeface="华文隶书" panose="02010800040101010101" charset="-122"/>
              </a:rPr>
              <a:t>习近平总书记关于我国知识产权重要论述</a:t>
            </a:r>
          </a:p>
        </p:txBody>
      </p:sp>
      <p:grpSp>
        <p:nvGrpSpPr>
          <p:cNvPr id="246791" name="Group 14"/>
          <p:cNvGrpSpPr>
            <a:grpSpLocks noChangeAspect="1"/>
          </p:cNvGrpSpPr>
          <p:nvPr/>
        </p:nvGrpSpPr>
        <p:grpSpPr>
          <a:xfrm>
            <a:off x="6590665" y="1340485"/>
            <a:ext cx="4848860" cy="4728210"/>
            <a:chOff x="1840" y="1426"/>
            <a:chExt cx="2561" cy="2560"/>
          </a:xfrm>
          <a:solidFill>
            <a:srgbClr val="6D9DC5"/>
          </a:solidFill>
        </p:grpSpPr>
        <p:sp>
          <p:nvSpPr>
            <p:cNvPr id="246817" name="Freeform 15"/>
            <p:cNvSpPr>
              <a:spLocks noChangeAspect="1"/>
            </p:cNvSpPr>
            <p:nvPr/>
          </p:nvSpPr>
          <p:spPr>
            <a:xfrm>
              <a:off x="1890" y="1426"/>
              <a:ext cx="1381" cy="1119"/>
            </a:xfrm>
            <a:custGeom>
              <a:avLst/>
              <a:gdLst>
                <a:gd name="txL" fmla="*/ 0 w 1381"/>
                <a:gd name="txT" fmla="*/ 0 h 1119"/>
                <a:gd name="txR" fmla="*/ 1381 w 1381"/>
                <a:gd name="txB" fmla="*/ 1119 h 1119"/>
              </a:gdLst>
              <a:ahLst/>
              <a:cxnLst>
                <a:cxn ang="0">
                  <a:pos x="1165" y="639"/>
                </a:cxn>
                <a:cxn ang="0">
                  <a:pos x="1112" y="646"/>
                </a:cxn>
                <a:cxn ang="0">
                  <a:pos x="1062" y="658"/>
                </a:cxn>
                <a:cxn ang="0">
                  <a:pos x="1038" y="665"/>
                </a:cxn>
                <a:cxn ang="0">
                  <a:pos x="1002" y="677"/>
                </a:cxn>
                <a:cxn ang="0">
                  <a:pos x="966" y="692"/>
                </a:cxn>
                <a:cxn ang="0">
                  <a:pos x="921" y="714"/>
                </a:cxn>
                <a:cxn ang="0">
                  <a:pos x="879" y="741"/>
                </a:cxn>
                <a:cxn ang="0">
                  <a:pos x="838" y="770"/>
                </a:cxn>
                <a:cxn ang="0">
                  <a:pos x="799" y="801"/>
                </a:cxn>
                <a:cxn ang="0">
                  <a:pos x="781" y="818"/>
                </a:cxn>
                <a:cxn ang="0">
                  <a:pos x="747" y="854"/>
                </a:cxn>
                <a:cxn ang="0">
                  <a:pos x="716" y="894"/>
                </a:cxn>
                <a:cxn ang="0">
                  <a:pos x="701" y="914"/>
                </a:cxn>
                <a:cxn ang="0">
                  <a:pos x="674" y="956"/>
                </a:cxn>
                <a:cxn ang="0">
                  <a:pos x="656" y="989"/>
                </a:cxn>
                <a:cxn ang="0">
                  <a:pos x="640" y="1023"/>
                </a:cxn>
                <a:cxn ang="0">
                  <a:pos x="621" y="1071"/>
                </a:cxn>
                <a:cxn ang="0">
                  <a:pos x="610" y="1107"/>
                </a:cxn>
                <a:cxn ang="0">
                  <a:pos x="383" y="833"/>
                </a:cxn>
                <a:cxn ang="0">
                  <a:pos x="7" y="899"/>
                </a:cxn>
                <a:cxn ang="0">
                  <a:pos x="23" y="850"/>
                </a:cxn>
                <a:cxn ang="0">
                  <a:pos x="42" y="804"/>
                </a:cxn>
                <a:cxn ang="0">
                  <a:pos x="61" y="758"/>
                </a:cxn>
                <a:cxn ang="0">
                  <a:pos x="83" y="712"/>
                </a:cxn>
                <a:cxn ang="0">
                  <a:pos x="105" y="668"/>
                </a:cxn>
                <a:cxn ang="0">
                  <a:pos x="130" y="625"/>
                </a:cxn>
                <a:cxn ang="0">
                  <a:pos x="156" y="583"/>
                </a:cxn>
                <a:cxn ang="0">
                  <a:pos x="184" y="541"/>
                </a:cxn>
                <a:cxn ang="0">
                  <a:pos x="214" y="502"/>
                </a:cxn>
                <a:cxn ang="0">
                  <a:pos x="245" y="463"/>
                </a:cxn>
                <a:cxn ang="0">
                  <a:pos x="277" y="426"/>
                </a:cxn>
                <a:cxn ang="0">
                  <a:pos x="310" y="389"/>
                </a:cxn>
                <a:cxn ang="0">
                  <a:pos x="345" y="354"/>
                </a:cxn>
                <a:cxn ang="0">
                  <a:pos x="382" y="321"/>
                </a:cxn>
                <a:cxn ang="0">
                  <a:pos x="439" y="274"/>
                </a:cxn>
                <a:cxn ang="0">
                  <a:pos x="478" y="244"/>
                </a:cxn>
                <a:cxn ang="0">
                  <a:pos x="519" y="215"/>
                </a:cxn>
                <a:cxn ang="0">
                  <a:pos x="561" y="188"/>
                </a:cxn>
                <a:cxn ang="0">
                  <a:pos x="603" y="163"/>
                </a:cxn>
                <a:cxn ang="0">
                  <a:pos x="647" y="140"/>
                </a:cxn>
                <a:cxn ang="0">
                  <a:pos x="693" y="118"/>
                </a:cxn>
                <a:cxn ang="0">
                  <a:pos x="738" y="98"/>
                </a:cxn>
                <a:cxn ang="0">
                  <a:pos x="785" y="79"/>
                </a:cxn>
                <a:cxn ang="0">
                  <a:pos x="833" y="62"/>
                </a:cxn>
                <a:cxn ang="0">
                  <a:pos x="882" y="47"/>
                </a:cxn>
                <a:cxn ang="0">
                  <a:pos x="931" y="35"/>
                </a:cxn>
                <a:cxn ang="0">
                  <a:pos x="980" y="24"/>
                </a:cxn>
                <a:cxn ang="0">
                  <a:pos x="1032" y="15"/>
                </a:cxn>
                <a:cxn ang="0">
                  <a:pos x="1083" y="8"/>
                </a:cxn>
                <a:cxn ang="0">
                  <a:pos x="1135" y="3"/>
                </a:cxn>
                <a:cxn ang="0">
                  <a:pos x="1188" y="0"/>
                </a:cxn>
                <a:cxn ang="0">
                  <a:pos x="1190" y="637"/>
                </a:cxn>
              </a:cxnLst>
              <a:rect l="txL" t="txT" r="txR" b="txB"/>
              <a:pathLst>
                <a:path w="1381" h="1119">
                  <a:moveTo>
                    <a:pt x="1191" y="637"/>
                  </a:moveTo>
                  <a:lnTo>
                    <a:pt x="1165" y="639"/>
                  </a:lnTo>
                  <a:lnTo>
                    <a:pt x="1138" y="642"/>
                  </a:lnTo>
                  <a:lnTo>
                    <a:pt x="1112" y="646"/>
                  </a:lnTo>
                  <a:lnTo>
                    <a:pt x="1087" y="652"/>
                  </a:lnTo>
                  <a:lnTo>
                    <a:pt x="1062" y="658"/>
                  </a:lnTo>
                  <a:lnTo>
                    <a:pt x="1050" y="661"/>
                  </a:lnTo>
                  <a:lnTo>
                    <a:pt x="1038" y="665"/>
                  </a:lnTo>
                  <a:lnTo>
                    <a:pt x="1014" y="673"/>
                  </a:lnTo>
                  <a:lnTo>
                    <a:pt x="1002" y="677"/>
                  </a:lnTo>
                  <a:lnTo>
                    <a:pt x="989" y="682"/>
                  </a:lnTo>
                  <a:lnTo>
                    <a:pt x="966" y="692"/>
                  </a:lnTo>
                  <a:lnTo>
                    <a:pt x="943" y="703"/>
                  </a:lnTo>
                  <a:lnTo>
                    <a:pt x="921" y="714"/>
                  </a:lnTo>
                  <a:lnTo>
                    <a:pt x="900" y="728"/>
                  </a:lnTo>
                  <a:lnTo>
                    <a:pt x="879" y="741"/>
                  </a:lnTo>
                  <a:lnTo>
                    <a:pt x="858" y="755"/>
                  </a:lnTo>
                  <a:lnTo>
                    <a:pt x="838" y="770"/>
                  </a:lnTo>
                  <a:lnTo>
                    <a:pt x="818" y="785"/>
                  </a:lnTo>
                  <a:lnTo>
                    <a:pt x="799" y="801"/>
                  </a:lnTo>
                  <a:lnTo>
                    <a:pt x="790" y="810"/>
                  </a:lnTo>
                  <a:lnTo>
                    <a:pt x="781" y="818"/>
                  </a:lnTo>
                  <a:lnTo>
                    <a:pt x="764" y="836"/>
                  </a:lnTo>
                  <a:lnTo>
                    <a:pt x="747" y="854"/>
                  </a:lnTo>
                  <a:lnTo>
                    <a:pt x="731" y="873"/>
                  </a:lnTo>
                  <a:lnTo>
                    <a:pt x="716" y="894"/>
                  </a:lnTo>
                  <a:lnTo>
                    <a:pt x="708" y="904"/>
                  </a:lnTo>
                  <a:lnTo>
                    <a:pt x="701" y="914"/>
                  </a:lnTo>
                  <a:lnTo>
                    <a:pt x="687" y="934"/>
                  </a:lnTo>
                  <a:lnTo>
                    <a:pt x="674" y="956"/>
                  </a:lnTo>
                  <a:lnTo>
                    <a:pt x="661" y="978"/>
                  </a:lnTo>
                  <a:lnTo>
                    <a:pt x="656" y="989"/>
                  </a:lnTo>
                  <a:lnTo>
                    <a:pt x="650" y="1000"/>
                  </a:lnTo>
                  <a:lnTo>
                    <a:pt x="640" y="1023"/>
                  </a:lnTo>
                  <a:lnTo>
                    <a:pt x="630" y="1047"/>
                  </a:lnTo>
                  <a:lnTo>
                    <a:pt x="621" y="1071"/>
                  </a:lnTo>
                  <a:lnTo>
                    <a:pt x="614" y="1095"/>
                  </a:lnTo>
                  <a:lnTo>
                    <a:pt x="610" y="1107"/>
                  </a:lnTo>
                  <a:lnTo>
                    <a:pt x="607" y="1119"/>
                  </a:lnTo>
                  <a:lnTo>
                    <a:pt x="383" y="833"/>
                  </a:lnTo>
                  <a:lnTo>
                    <a:pt x="0" y="923"/>
                  </a:lnTo>
                  <a:lnTo>
                    <a:pt x="7" y="899"/>
                  </a:lnTo>
                  <a:lnTo>
                    <a:pt x="15" y="874"/>
                  </a:lnTo>
                  <a:lnTo>
                    <a:pt x="23" y="850"/>
                  </a:lnTo>
                  <a:lnTo>
                    <a:pt x="33" y="827"/>
                  </a:lnTo>
                  <a:lnTo>
                    <a:pt x="42" y="804"/>
                  </a:lnTo>
                  <a:lnTo>
                    <a:pt x="51" y="781"/>
                  </a:lnTo>
                  <a:lnTo>
                    <a:pt x="61" y="758"/>
                  </a:lnTo>
                  <a:lnTo>
                    <a:pt x="72" y="735"/>
                  </a:lnTo>
                  <a:lnTo>
                    <a:pt x="83" y="712"/>
                  </a:lnTo>
                  <a:lnTo>
                    <a:pt x="94" y="690"/>
                  </a:lnTo>
                  <a:lnTo>
                    <a:pt x="105" y="668"/>
                  </a:lnTo>
                  <a:lnTo>
                    <a:pt x="117" y="646"/>
                  </a:lnTo>
                  <a:lnTo>
                    <a:pt x="130" y="625"/>
                  </a:lnTo>
                  <a:lnTo>
                    <a:pt x="143" y="604"/>
                  </a:lnTo>
                  <a:lnTo>
                    <a:pt x="156" y="583"/>
                  </a:lnTo>
                  <a:lnTo>
                    <a:pt x="170" y="562"/>
                  </a:lnTo>
                  <a:lnTo>
                    <a:pt x="184" y="541"/>
                  </a:lnTo>
                  <a:lnTo>
                    <a:pt x="199" y="521"/>
                  </a:lnTo>
                  <a:lnTo>
                    <a:pt x="214" y="502"/>
                  </a:lnTo>
                  <a:lnTo>
                    <a:pt x="229" y="482"/>
                  </a:lnTo>
                  <a:lnTo>
                    <a:pt x="245" y="463"/>
                  </a:lnTo>
                  <a:lnTo>
                    <a:pt x="260" y="444"/>
                  </a:lnTo>
                  <a:lnTo>
                    <a:pt x="277" y="426"/>
                  </a:lnTo>
                  <a:lnTo>
                    <a:pt x="293" y="408"/>
                  </a:lnTo>
                  <a:lnTo>
                    <a:pt x="310" y="389"/>
                  </a:lnTo>
                  <a:lnTo>
                    <a:pt x="327" y="371"/>
                  </a:lnTo>
                  <a:lnTo>
                    <a:pt x="345" y="354"/>
                  </a:lnTo>
                  <a:lnTo>
                    <a:pt x="364" y="337"/>
                  </a:lnTo>
                  <a:lnTo>
                    <a:pt x="382" y="321"/>
                  </a:lnTo>
                  <a:lnTo>
                    <a:pt x="401" y="305"/>
                  </a:lnTo>
                  <a:lnTo>
                    <a:pt x="439" y="274"/>
                  </a:lnTo>
                  <a:lnTo>
                    <a:pt x="458" y="259"/>
                  </a:lnTo>
                  <a:lnTo>
                    <a:pt x="478" y="244"/>
                  </a:lnTo>
                  <a:lnTo>
                    <a:pt x="498" y="229"/>
                  </a:lnTo>
                  <a:lnTo>
                    <a:pt x="519" y="215"/>
                  </a:lnTo>
                  <a:lnTo>
                    <a:pt x="540" y="201"/>
                  </a:lnTo>
                  <a:lnTo>
                    <a:pt x="561" y="188"/>
                  </a:lnTo>
                  <a:lnTo>
                    <a:pt x="582" y="175"/>
                  </a:lnTo>
                  <a:lnTo>
                    <a:pt x="603" y="163"/>
                  </a:lnTo>
                  <a:lnTo>
                    <a:pt x="625" y="151"/>
                  </a:lnTo>
                  <a:lnTo>
                    <a:pt x="647" y="140"/>
                  </a:lnTo>
                  <a:lnTo>
                    <a:pt x="669" y="129"/>
                  </a:lnTo>
                  <a:lnTo>
                    <a:pt x="693" y="118"/>
                  </a:lnTo>
                  <a:lnTo>
                    <a:pt x="715" y="108"/>
                  </a:lnTo>
                  <a:lnTo>
                    <a:pt x="738" y="98"/>
                  </a:lnTo>
                  <a:lnTo>
                    <a:pt x="762" y="88"/>
                  </a:lnTo>
                  <a:lnTo>
                    <a:pt x="785" y="79"/>
                  </a:lnTo>
                  <a:lnTo>
                    <a:pt x="808" y="70"/>
                  </a:lnTo>
                  <a:lnTo>
                    <a:pt x="833" y="62"/>
                  </a:lnTo>
                  <a:lnTo>
                    <a:pt x="857" y="54"/>
                  </a:lnTo>
                  <a:lnTo>
                    <a:pt x="882" y="47"/>
                  </a:lnTo>
                  <a:lnTo>
                    <a:pt x="906" y="41"/>
                  </a:lnTo>
                  <a:lnTo>
                    <a:pt x="931" y="35"/>
                  </a:lnTo>
                  <a:lnTo>
                    <a:pt x="955" y="29"/>
                  </a:lnTo>
                  <a:lnTo>
                    <a:pt x="980" y="24"/>
                  </a:lnTo>
                  <a:lnTo>
                    <a:pt x="1006" y="19"/>
                  </a:lnTo>
                  <a:lnTo>
                    <a:pt x="1032" y="15"/>
                  </a:lnTo>
                  <a:lnTo>
                    <a:pt x="1057" y="11"/>
                  </a:lnTo>
                  <a:lnTo>
                    <a:pt x="1083" y="8"/>
                  </a:lnTo>
                  <a:lnTo>
                    <a:pt x="1109" y="5"/>
                  </a:lnTo>
                  <a:lnTo>
                    <a:pt x="1135" y="3"/>
                  </a:lnTo>
                  <a:lnTo>
                    <a:pt x="1162" y="1"/>
                  </a:lnTo>
                  <a:lnTo>
                    <a:pt x="1188" y="0"/>
                  </a:lnTo>
                  <a:lnTo>
                    <a:pt x="1381" y="334"/>
                  </a:lnTo>
                  <a:lnTo>
                    <a:pt x="1190" y="637"/>
                  </a:lnTo>
                  <a:lnTo>
                    <a:pt x="1191" y="637"/>
                  </a:lnTo>
                  <a:close/>
                </a:path>
              </a:pathLst>
            </a:custGeom>
            <a:grpFill/>
            <a:ln w="6350">
              <a:noFill/>
            </a:ln>
          </p:spPr>
          <p:txBody>
            <a:bodyPr>
              <a:scene3d>
                <a:camera prst="orthographicFront"/>
                <a:lightRig rig="threePt" dir="t"/>
              </a:scene3d>
            </a:bodyPr>
            <a:lstStyle/>
            <a:p>
              <a:endParaRPr lang="zh-CN" altLang="en-US">
                <a:ln w="22225">
                  <a:solidFill>
                    <a:schemeClr val="accent2"/>
                  </a:solidFill>
                  <a:prstDash val="solid"/>
                </a:ln>
                <a:solidFill>
                  <a:schemeClr val="accent2">
                    <a:lumMod val="40000"/>
                    <a:lumOff val="60000"/>
                  </a:schemeClr>
                </a:solidFill>
                <a:effectLst/>
              </a:endParaRPr>
            </a:p>
          </p:txBody>
        </p:sp>
        <p:sp>
          <p:nvSpPr>
            <p:cNvPr id="246818" name="Freeform 16"/>
            <p:cNvSpPr>
              <a:spLocks noChangeAspect="1"/>
            </p:cNvSpPr>
            <p:nvPr/>
          </p:nvSpPr>
          <p:spPr>
            <a:xfrm>
              <a:off x="3143" y="1426"/>
              <a:ext cx="1190" cy="1155"/>
            </a:xfrm>
            <a:custGeom>
              <a:avLst/>
              <a:gdLst>
                <a:gd name="txL" fmla="*/ 0 w 1190"/>
                <a:gd name="txT" fmla="*/ 0 h 1155"/>
                <a:gd name="txR" fmla="*/ 1190 w 1190"/>
                <a:gd name="txB" fmla="*/ 1155 h 1155"/>
              </a:gdLst>
              <a:ahLst/>
              <a:cxnLst>
                <a:cxn ang="0">
                  <a:pos x="25" y="637"/>
                </a:cxn>
                <a:cxn ang="0">
                  <a:pos x="49" y="639"/>
                </a:cxn>
                <a:cxn ang="0">
                  <a:pos x="98" y="647"/>
                </a:cxn>
                <a:cxn ang="0">
                  <a:pos x="121" y="652"/>
                </a:cxn>
                <a:cxn ang="0">
                  <a:pos x="167" y="664"/>
                </a:cxn>
                <a:cxn ang="0">
                  <a:pos x="201" y="675"/>
                </a:cxn>
                <a:cxn ang="0">
                  <a:pos x="235" y="688"/>
                </a:cxn>
                <a:cxn ang="0">
                  <a:pos x="256" y="698"/>
                </a:cxn>
                <a:cxn ang="0">
                  <a:pos x="277" y="708"/>
                </a:cxn>
                <a:cxn ang="0">
                  <a:pos x="297" y="721"/>
                </a:cxn>
                <a:cxn ang="0">
                  <a:pos x="317" y="733"/>
                </a:cxn>
                <a:cxn ang="0">
                  <a:pos x="356" y="758"/>
                </a:cxn>
                <a:cxn ang="0">
                  <a:pos x="393" y="787"/>
                </a:cxn>
                <a:cxn ang="0">
                  <a:pos x="427" y="818"/>
                </a:cxn>
                <a:cxn ang="0">
                  <a:pos x="443" y="834"/>
                </a:cxn>
                <a:cxn ang="0">
                  <a:pos x="467" y="860"/>
                </a:cxn>
                <a:cxn ang="0">
                  <a:pos x="489" y="888"/>
                </a:cxn>
                <a:cxn ang="0">
                  <a:pos x="515" y="926"/>
                </a:cxn>
                <a:cxn ang="0">
                  <a:pos x="541" y="965"/>
                </a:cxn>
                <a:cxn ang="0">
                  <a:pos x="562" y="1007"/>
                </a:cxn>
                <a:cxn ang="0">
                  <a:pos x="580" y="1051"/>
                </a:cxn>
                <a:cxn ang="0">
                  <a:pos x="1190" y="865"/>
                </a:cxn>
                <a:cxn ang="0">
                  <a:pos x="1173" y="819"/>
                </a:cxn>
                <a:cxn ang="0">
                  <a:pos x="1154" y="774"/>
                </a:cxn>
                <a:cxn ang="0">
                  <a:pos x="1134" y="730"/>
                </a:cxn>
                <a:cxn ang="0">
                  <a:pos x="1112" y="685"/>
                </a:cxn>
                <a:cxn ang="0">
                  <a:pos x="1089" y="643"/>
                </a:cxn>
                <a:cxn ang="0">
                  <a:pos x="1064" y="602"/>
                </a:cxn>
                <a:cxn ang="0">
                  <a:pos x="1038" y="561"/>
                </a:cxn>
                <a:cxn ang="0">
                  <a:pos x="1009" y="521"/>
                </a:cxn>
                <a:cxn ang="0">
                  <a:pos x="980" y="483"/>
                </a:cxn>
                <a:cxn ang="0">
                  <a:pos x="934" y="428"/>
                </a:cxn>
                <a:cxn ang="0">
                  <a:pos x="901" y="392"/>
                </a:cxn>
                <a:cxn ang="0">
                  <a:pos x="868" y="358"/>
                </a:cxn>
                <a:cxn ang="0">
                  <a:pos x="831" y="326"/>
                </a:cxn>
                <a:cxn ang="0">
                  <a:pos x="795" y="294"/>
                </a:cxn>
                <a:cxn ang="0">
                  <a:pos x="758" y="264"/>
                </a:cxn>
                <a:cxn ang="0">
                  <a:pos x="719" y="235"/>
                </a:cxn>
                <a:cxn ang="0">
                  <a:pos x="678" y="208"/>
                </a:cxn>
                <a:cxn ang="0">
                  <a:pos x="638" y="182"/>
                </a:cxn>
                <a:cxn ang="0">
                  <a:pos x="596" y="158"/>
                </a:cxn>
                <a:cxn ang="0">
                  <a:pos x="553" y="136"/>
                </a:cxn>
                <a:cxn ang="0">
                  <a:pos x="508" y="115"/>
                </a:cxn>
                <a:cxn ang="0">
                  <a:pos x="464" y="96"/>
                </a:cxn>
                <a:cxn ang="0">
                  <a:pos x="418" y="77"/>
                </a:cxn>
                <a:cxn ang="0">
                  <a:pos x="371" y="61"/>
                </a:cxn>
                <a:cxn ang="0">
                  <a:pos x="324" y="47"/>
                </a:cxn>
                <a:cxn ang="0">
                  <a:pos x="276" y="34"/>
                </a:cxn>
                <a:cxn ang="0">
                  <a:pos x="202" y="19"/>
                </a:cxn>
                <a:cxn ang="0">
                  <a:pos x="153" y="12"/>
                </a:cxn>
                <a:cxn ang="0">
                  <a:pos x="102" y="6"/>
                </a:cxn>
                <a:cxn ang="0">
                  <a:pos x="51" y="2"/>
                </a:cxn>
                <a:cxn ang="0">
                  <a:pos x="0" y="0"/>
                </a:cxn>
                <a:cxn ang="0">
                  <a:pos x="0" y="636"/>
                </a:cxn>
              </a:cxnLst>
              <a:rect l="txL" t="txT" r="txR" b="txB"/>
              <a:pathLst>
                <a:path w="1190" h="1155">
                  <a:moveTo>
                    <a:pt x="0" y="636"/>
                  </a:moveTo>
                  <a:lnTo>
                    <a:pt x="25" y="637"/>
                  </a:lnTo>
                  <a:lnTo>
                    <a:pt x="37" y="638"/>
                  </a:lnTo>
                  <a:lnTo>
                    <a:pt x="49" y="639"/>
                  </a:lnTo>
                  <a:lnTo>
                    <a:pt x="74" y="643"/>
                  </a:lnTo>
                  <a:lnTo>
                    <a:pt x="98" y="647"/>
                  </a:lnTo>
                  <a:lnTo>
                    <a:pt x="110" y="649"/>
                  </a:lnTo>
                  <a:lnTo>
                    <a:pt x="121" y="652"/>
                  </a:lnTo>
                  <a:lnTo>
                    <a:pt x="145" y="657"/>
                  </a:lnTo>
                  <a:lnTo>
                    <a:pt x="167" y="664"/>
                  </a:lnTo>
                  <a:lnTo>
                    <a:pt x="190" y="671"/>
                  </a:lnTo>
                  <a:lnTo>
                    <a:pt x="201" y="675"/>
                  </a:lnTo>
                  <a:lnTo>
                    <a:pt x="212" y="679"/>
                  </a:lnTo>
                  <a:lnTo>
                    <a:pt x="235" y="688"/>
                  </a:lnTo>
                  <a:lnTo>
                    <a:pt x="245" y="693"/>
                  </a:lnTo>
                  <a:lnTo>
                    <a:pt x="256" y="698"/>
                  </a:lnTo>
                  <a:lnTo>
                    <a:pt x="266" y="703"/>
                  </a:lnTo>
                  <a:lnTo>
                    <a:pt x="277" y="708"/>
                  </a:lnTo>
                  <a:lnTo>
                    <a:pt x="287" y="714"/>
                  </a:lnTo>
                  <a:lnTo>
                    <a:pt x="297" y="721"/>
                  </a:lnTo>
                  <a:lnTo>
                    <a:pt x="307" y="727"/>
                  </a:lnTo>
                  <a:lnTo>
                    <a:pt x="317" y="733"/>
                  </a:lnTo>
                  <a:lnTo>
                    <a:pt x="337" y="745"/>
                  </a:lnTo>
                  <a:lnTo>
                    <a:pt x="356" y="758"/>
                  </a:lnTo>
                  <a:lnTo>
                    <a:pt x="374" y="772"/>
                  </a:lnTo>
                  <a:lnTo>
                    <a:pt x="393" y="787"/>
                  </a:lnTo>
                  <a:lnTo>
                    <a:pt x="410" y="802"/>
                  </a:lnTo>
                  <a:lnTo>
                    <a:pt x="427" y="818"/>
                  </a:lnTo>
                  <a:lnTo>
                    <a:pt x="435" y="826"/>
                  </a:lnTo>
                  <a:lnTo>
                    <a:pt x="443" y="834"/>
                  </a:lnTo>
                  <a:lnTo>
                    <a:pt x="459" y="851"/>
                  </a:lnTo>
                  <a:lnTo>
                    <a:pt x="467" y="860"/>
                  </a:lnTo>
                  <a:lnTo>
                    <a:pt x="474" y="869"/>
                  </a:lnTo>
                  <a:lnTo>
                    <a:pt x="489" y="888"/>
                  </a:lnTo>
                  <a:lnTo>
                    <a:pt x="502" y="907"/>
                  </a:lnTo>
                  <a:lnTo>
                    <a:pt x="515" y="926"/>
                  </a:lnTo>
                  <a:lnTo>
                    <a:pt x="528" y="945"/>
                  </a:lnTo>
                  <a:lnTo>
                    <a:pt x="541" y="965"/>
                  </a:lnTo>
                  <a:lnTo>
                    <a:pt x="552" y="986"/>
                  </a:lnTo>
                  <a:lnTo>
                    <a:pt x="562" y="1007"/>
                  </a:lnTo>
                  <a:lnTo>
                    <a:pt x="571" y="1028"/>
                  </a:lnTo>
                  <a:lnTo>
                    <a:pt x="580" y="1051"/>
                  </a:lnTo>
                  <a:lnTo>
                    <a:pt x="926" y="1155"/>
                  </a:lnTo>
                  <a:lnTo>
                    <a:pt x="1190" y="865"/>
                  </a:lnTo>
                  <a:lnTo>
                    <a:pt x="1182" y="842"/>
                  </a:lnTo>
                  <a:lnTo>
                    <a:pt x="1173" y="819"/>
                  </a:lnTo>
                  <a:lnTo>
                    <a:pt x="1164" y="796"/>
                  </a:lnTo>
                  <a:lnTo>
                    <a:pt x="1154" y="774"/>
                  </a:lnTo>
                  <a:lnTo>
                    <a:pt x="1144" y="752"/>
                  </a:lnTo>
                  <a:lnTo>
                    <a:pt x="1134" y="730"/>
                  </a:lnTo>
                  <a:lnTo>
                    <a:pt x="1123" y="707"/>
                  </a:lnTo>
                  <a:lnTo>
                    <a:pt x="1112" y="685"/>
                  </a:lnTo>
                  <a:lnTo>
                    <a:pt x="1101" y="664"/>
                  </a:lnTo>
                  <a:lnTo>
                    <a:pt x="1089" y="643"/>
                  </a:lnTo>
                  <a:lnTo>
                    <a:pt x="1077" y="622"/>
                  </a:lnTo>
                  <a:lnTo>
                    <a:pt x="1064" y="602"/>
                  </a:lnTo>
                  <a:lnTo>
                    <a:pt x="1051" y="581"/>
                  </a:lnTo>
                  <a:lnTo>
                    <a:pt x="1038" y="561"/>
                  </a:lnTo>
                  <a:lnTo>
                    <a:pt x="1024" y="541"/>
                  </a:lnTo>
                  <a:lnTo>
                    <a:pt x="1009" y="521"/>
                  </a:lnTo>
                  <a:lnTo>
                    <a:pt x="995" y="502"/>
                  </a:lnTo>
                  <a:lnTo>
                    <a:pt x="980" y="483"/>
                  </a:lnTo>
                  <a:lnTo>
                    <a:pt x="950" y="446"/>
                  </a:lnTo>
                  <a:lnTo>
                    <a:pt x="934" y="428"/>
                  </a:lnTo>
                  <a:lnTo>
                    <a:pt x="918" y="410"/>
                  </a:lnTo>
                  <a:lnTo>
                    <a:pt x="901" y="392"/>
                  </a:lnTo>
                  <a:lnTo>
                    <a:pt x="885" y="375"/>
                  </a:lnTo>
                  <a:lnTo>
                    <a:pt x="868" y="358"/>
                  </a:lnTo>
                  <a:lnTo>
                    <a:pt x="849" y="342"/>
                  </a:lnTo>
                  <a:lnTo>
                    <a:pt x="831" y="326"/>
                  </a:lnTo>
                  <a:lnTo>
                    <a:pt x="813" y="310"/>
                  </a:lnTo>
                  <a:lnTo>
                    <a:pt x="795" y="294"/>
                  </a:lnTo>
                  <a:lnTo>
                    <a:pt x="777" y="279"/>
                  </a:lnTo>
                  <a:lnTo>
                    <a:pt x="758" y="264"/>
                  </a:lnTo>
                  <a:lnTo>
                    <a:pt x="738" y="250"/>
                  </a:lnTo>
                  <a:lnTo>
                    <a:pt x="719" y="235"/>
                  </a:lnTo>
                  <a:lnTo>
                    <a:pt x="699" y="221"/>
                  </a:lnTo>
                  <a:lnTo>
                    <a:pt x="678" y="208"/>
                  </a:lnTo>
                  <a:lnTo>
                    <a:pt x="658" y="195"/>
                  </a:lnTo>
                  <a:lnTo>
                    <a:pt x="638" y="182"/>
                  </a:lnTo>
                  <a:lnTo>
                    <a:pt x="617" y="170"/>
                  </a:lnTo>
                  <a:lnTo>
                    <a:pt x="596" y="158"/>
                  </a:lnTo>
                  <a:lnTo>
                    <a:pt x="575" y="147"/>
                  </a:lnTo>
                  <a:lnTo>
                    <a:pt x="553" y="136"/>
                  </a:lnTo>
                  <a:lnTo>
                    <a:pt x="530" y="125"/>
                  </a:lnTo>
                  <a:lnTo>
                    <a:pt x="508" y="115"/>
                  </a:lnTo>
                  <a:lnTo>
                    <a:pt x="486" y="105"/>
                  </a:lnTo>
                  <a:lnTo>
                    <a:pt x="464" y="96"/>
                  </a:lnTo>
                  <a:lnTo>
                    <a:pt x="441" y="87"/>
                  </a:lnTo>
                  <a:lnTo>
                    <a:pt x="418" y="77"/>
                  </a:lnTo>
                  <a:lnTo>
                    <a:pt x="395" y="69"/>
                  </a:lnTo>
                  <a:lnTo>
                    <a:pt x="371" y="61"/>
                  </a:lnTo>
                  <a:lnTo>
                    <a:pt x="348" y="54"/>
                  </a:lnTo>
                  <a:lnTo>
                    <a:pt x="324" y="47"/>
                  </a:lnTo>
                  <a:lnTo>
                    <a:pt x="300" y="40"/>
                  </a:lnTo>
                  <a:lnTo>
                    <a:pt x="276" y="34"/>
                  </a:lnTo>
                  <a:lnTo>
                    <a:pt x="252" y="29"/>
                  </a:lnTo>
                  <a:lnTo>
                    <a:pt x="202" y="19"/>
                  </a:lnTo>
                  <a:lnTo>
                    <a:pt x="177" y="15"/>
                  </a:lnTo>
                  <a:lnTo>
                    <a:pt x="153" y="12"/>
                  </a:lnTo>
                  <a:lnTo>
                    <a:pt x="128" y="8"/>
                  </a:lnTo>
                  <a:lnTo>
                    <a:pt x="102" y="6"/>
                  </a:lnTo>
                  <a:lnTo>
                    <a:pt x="77" y="4"/>
                  </a:lnTo>
                  <a:lnTo>
                    <a:pt x="51" y="2"/>
                  </a:lnTo>
                  <a:lnTo>
                    <a:pt x="25" y="1"/>
                  </a:lnTo>
                  <a:lnTo>
                    <a:pt x="0" y="0"/>
                  </a:lnTo>
                  <a:lnTo>
                    <a:pt x="196" y="347"/>
                  </a:lnTo>
                  <a:lnTo>
                    <a:pt x="0" y="636"/>
                  </a:lnTo>
                  <a:close/>
                </a:path>
              </a:pathLst>
            </a:custGeom>
            <a:grpFill/>
            <a:ln w="6350">
              <a:noFill/>
            </a:ln>
          </p:spPr>
          <p:txBody>
            <a:bodyPr>
              <a:scene3d>
                <a:camera prst="orthographicFront"/>
                <a:lightRig rig="threePt" dir="t"/>
              </a:scene3d>
            </a:bodyPr>
            <a:lstStyle/>
            <a:p>
              <a:endParaRPr lang="zh-CN" altLang="en-US">
                <a:ln w="22225">
                  <a:solidFill>
                    <a:schemeClr val="accent2"/>
                  </a:solidFill>
                  <a:prstDash val="solid"/>
                </a:ln>
                <a:solidFill>
                  <a:schemeClr val="accent2">
                    <a:lumMod val="40000"/>
                    <a:lumOff val="60000"/>
                  </a:schemeClr>
                </a:solidFill>
                <a:effectLst/>
              </a:endParaRPr>
            </a:p>
          </p:txBody>
        </p:sp>
        <p:sp>
          <p:nvSpPr>
            <p:cNvPr id="246819" name="Freeform 17"/>
            <p:cNvSpPr>
              <a:spLocks noChangeAspect="1"/>
            </p:cNvSpPr>
            <p:nvPr/>
          </p:nvSpPr>
          <p:spPr>
            <a:xfrm>
              <a:off x="3562" y="2361"/>
              <a:ext cx="839" cy="1334"/>
            </a:xfrm>
            <a:custGeom>
              <a:avLst/>
              <a:gdLst>
                <a:gd name="txL" fmla="*/ 0 w 839"/>
                <a:gd name="txT" fmla="*/ 0 h 1334"/>
                <a:gd name="txR" fmla="*/ 839 w 839"/>
                <a:gd name="txB" fmla="*/ 1334 h 1334"/>
              </a:gdLst>
              <a:ahLst/>
              <a:cxnLst>
                <a:cxn ang="0">
                  <a:pos x="11" y="803"/>
                </a:cxn>
                <a:cxn ang="0">
                  <a:pos x="44" y="768"/>
                </a:cxn>
                <a:cxn ang="0">
                  <a:pos x="64" y="743"/>
                </a:cxn>
                <a:cxn ang="0">
                  <a:pos x="93" y="704"/>
                </a:cxn>
                <a:cxn ang="0">
                  <a:pos x="110" y="677"/>
                </a:cxn>
                <a:cxn ang="0">
                  <a:pos x="127" y="649"/>
                </a:cxn>
                <a:cxn ang="0">
                  <a:pos x="142" y="620"/>
                </a:cxn>
                <a:cxn ang="0">
                  <a:pos x="161" y="574"/>
                </a:cxn>
                <a:cxn ang="0">
                  <a:pos x="172" y="543"/>
                </a:cxn>
                <a:cxn ang="0">
                  <a:pos x="181" y="512"/>
                </a:cxn>
                <a:cxn ang="0">
                  <a:pos x="189" y="480"/>
                </a:cxn>
                <a:cxn ang="0">
                  <a:pos x="195" y="447"/>
                </a:cxn>
                <a:cxn ang="0">
                  <a:pos x="199" y="413"/>
                </a:cxn>
                <a:cxn ang="0">
                  <a:pos x="202" y="379"/>
                </a:cxn>
                <a:cxn ang="0">
                  <a:pos x="203" y="345"/>
                </a:cxn>
                <a:cxn ang="0">
                  <a:pos x="202" y="306"/>
                </a:cxn>
                <a:cxn ang="0">
                  <a:pos x="198" y="268"/>
                </a:cxn>
                <a:cxn ang="0">
                  <a:pos x="193" y="230"/>
                </a:cxn>
                <a:cxn ang="0">
                  <a:pos x="185" y="194"/>
                </a:cxn>
                <a:cxn ang="0">
                  <a:pos x="793" y="0"/>
                </a:cxn>
                <a:cxn ang="0">
                  <a:pos x="808" y="62"/>
                </a:cxn>
                <a:cxn ang="0">
                  <a:pos x="817" y="104"/>
                </a:cxn>
                <a:cxn ang="0">
                  <a:pos x="824" y="147"/>
                </a:cxn>
                <a:cxn ang="0">
                  <a:pos x="833" y="212"/>
                </a:cxn>
                <a:cxn ang="0">
                  <a:pos x="838" y="278"/>
                </a:cxn>
                <a:cxn ang="0">
                  <a:pos x="839" y="345"/>
                </a:cxn>
                <a:cxn ang="0">
                  <a:pos x="837" y="418"/>
                </a:cxn>
                <a:cxn ang="0">
                  <a:pos x="835" y="456"/>
                </a:cxn>
                <a:cxn ang="0">
                  <a:pos x="831" y="492"/>
                </a:cxn>
                <a:cxn ang="0">
                  <a:pos x="823" y="546"/>
                </a:cxn>
                <a:cxn ang="0">
                  <a:pos x="814" y="600"/>
                </a:cxn>
                <a:cxn ang="0">
                  <a:pos x="798" y="669"/>
                </a:cxn>
                <a:cxn ang="0">
                  <a:pos x="778" y="737"/>
                </a:cxn>
                <a:cxn ang="0">
                  <a:pos x="753" y="805"/>
                </a:cxn>
                <a:cxn ang="0">
                  <a:pos x="740" y="837"/>
                </a:cxn>
                <a:cxn ang="0">
                  <a:pos x="711" y="901"/>
                </a:cxn>
                <a:cxn ang="0">
                  <a:pos x="695" y="933"/>
                </a:cxn>
                <a:cxn ang="0">
                  <a:pos x="679" y="963"/>
                </a:cxn>
                <a:cxn ang="0">
                  <a:pos x="644" y="1023"/>
                </a:cxn>
                <a:cxn ang="0">
                  <a:pos x="605" y="1082"/>
                </a:cxn>
                <a:cxn ang="0">
                  <a:pos x="563" y="1137"/>
                </a:cxn>
                <a:cxn ang="0">
                  <a:pos x="518" y="1190"/>
                </a:cxn>
                <a:cxn ang="0">
                  <a:pos x="495" y="1215"/>
                </a:cxn>
                <a:cxn ang="0">
                  <a:pos x="447" y="1265"/>
                </a:cxn>
                <a:cxn ang="0">
                  <a:pos x="395" y="1312"/>
                </a:cxn>
                <a:cxn ang="0">
                  <a:pos x="13" y="1187"/>
                </a:cxn>
              </a:cxnLst>
              <a:rect l="txL" t="txT" r="txR" b="txB"/>
              <a:pathLst>
                <a:path w="839" h="1334">
                  <a:moveTo>
                    <a:pt x="0" y="814"/>
                  </a:moveTo>
                  <a:lnTo>
                    <a:pt x="11" y="803"/>
                  </a:lnTo>
                  <a:lnTo>
                    <a:pt x="22" y="792"/>
                  </a:lnTo>
                  <a:lnTo>
                    <a:pt x="44" y="768"/>
                  </a:lnTo>
                  <a:lnTo>
                    <a:pt x="54" y="756"/>
                  </a:lnTo>
                  <a:lnTo>
                    <a:pt x="64" y="743"/>
                  </a:lnTo>
                  <a:lnTo>
                    <a:pt x="84" y="717"/>
                  </a:lnTo>
                  <a:lnTo>
                    <a:pt x="93" y="704"/>
                  </a:lnTo>
                  <a:lnTo>
                    <a:pt x="102" y="690"/>
                  </a:lnTo>
                  <a:lnTo>
                    <a:pt x="110" y="677"/>
                  </a:lnTo>
                  <a:lnTo>
                    <a:pt x="119" y="663"/>
                  </a:lnTo>
                  <a:lnTo>
                    <a:pt x="127" y="649"/>
                  </a:lnTo>
                  <a:lnTo>
                    <a:pt x="134" y="634"/>
                  </a:lnTo>
                  <a:lnTo>
                    <a:pt x="142" y="620"/>
                  </a:lnTo>
                  <a:lnTo>
                    <a:pt x="148" y="605"/>
                  </a:lnTo>
                  <a:lnTo>
                    <a:pt x="161" y="574"/>
                  </a:lnTo>
                  <a:lnTo>
                    <a:pt x="166" y="559"/>
                  </a:lnTo>
                  <a:lnTo>
                    <a:pt x="172" y="543"/>
                  </a:lnTo>
                  <a:lnTo>
                    <a:pt x="176" y="528"/>
                  </a:lnTo>
                  <a:lnTo>
                    <a:pt x="181" y="512"/>
                  </a:lnTo>
                  <a:lnTo>
                    <a:pt x="185" y="496"/>
                  </a:lnTo>
                  <a:lnTo>
                    <a:pt x="189" y="480"/>
                  </a:lnTo>
                  <a:lnTo>
                    <a:pt x="192" y="463"/>
                  </a:lnTo>
                  <a:lnTo>
                    <a:pt x="195" y="447"/>
                  </a:lnTo>
                  <a:lnTo>
                    <a:pt x="197" y="430"/>
                  </a:lnTo>
                  <a:lnTo>
                    <a:pt x="199" y="413"/>
                  </a:lnTo>
                  <a:lnTo>
                    <a:pt x="201" y="396"/>
                  </a:lnTo>
                  <a:lnTo>
                    <a:pt x="202" y="379"/>
                  </a:lnTo>
                  <a:lnTo>
                    <a:pt x="202" y="362"/>
                  </a:lnTo>
                  <a:lnTo>
                    <a:pt x="203" y="345"/>
                  </a:lnTo>
                  <a:lnTo>
                    <a:pt x="202" y="325"/>
                  </a:lnTo>
                  <a:lnTo>
                    <a:pt x="202" y="306"/>
                  </a:lnTo>
                  <a:lnTo>
                    <a:pt x="200" y="287"/>
                  </a:lnTo>
                  <a:lnTo>
                    <a:pt x="198" y="268"/>
                  </a:lnTo>
                  <a:lnTo>
                    <a:pt x="196" y="249"/>
                  </a:lnTo>
                  <a:lnTo>
                    <a:pt x="193" y="230"/>
                  </a:lnTo>
                  <a:lnTo>
                    <a:pt x="189" y="212"/>
                  </a:lnTo>
                  <a:lnTo>
                    <a:pt x="185" y="194"/>
                  </a:lnTo>
                  <a:lnTo>
                    <a:pt x="513" y="300"/>
                  </a:lnTo>
                  <a:lnTo>
                    <a:pt x="793" y="0"/>
                  </a:lnTo>
                  <a:lnTo>
                    <a:pt x="803" y="41"/>
                  </a:lnTo>
                  <a:lnTo>
                    <a:pt x="808" y="62"/>
                  </a:lnTo>
                  <a:lnTo>
                    <a:pt x="813" y="83"/>
                  </a:lnTo>
                  <a:lnTo>
                    <a:pt x="817" y="104"/>
                  </a:lnTo>
                  <a:lnTo>
                    <a:pt x="821" y="126"/>
                  </a:lnTo>
                  <a:lnTo>
                    <a:pt x="824" y="147"/>
                  </a:lnTo>
                  <a:lnTo>
                    <a:pt x="827" y="169"/>
                  </a:lnTo>
                  <a:lnTo>
                    <a:pt x="833" y="212"/>
                  </a:lnTo>
                  <a:lnTo>
                    <a:pt x="836" y="255"/>
                  </a:lnTo>
                  <a:lnTo>
                    <a:pt x="838" y="278"/>
                  </a:lnTo>
                  <a:lnTo>
                    <a:pt x="839" y="300"/>
                  </a:lnTo>
                  <a:lnTo>
                    <a:pt x="839" y="345"/>
                  </a:lnTo>
                  <a:lnTo>
                    <a:pt x="839" y="382"/>
                  </a:lnTo>
                  <a:lnTo>
                    <a:pt x="837" y="418"/>
                  </a:lnTo>
                  <a:lnTo>
                    <a:pt x="836" y="438"/>
                  </a:lnTo>
                  <a:lnTo>
                    <a:pt x="835" y="456"/>
                  </a:lnTo>
                  <a:lnTo>
                    <a:pt x="833" y="474"/>
                  </a:lnTo>
                  <a:lnTo>
                    <a:pt x="831" y="492"/>
                  </a:lnTo>
                  <a:lnTo>
                    <a:pt x="826" y="528"/>
                  </a:lnTo>
                  <a:lnTo>
                    <a:pt x="823" y="546"/>
                  </a:lnTo>
                  <a:lnTo>
                    <a:pt x="821" y="564"/>
                  </a:lnTo>
                  <a:lnTo>
                    <a:pt x="814" y="600"/>
                  </a:lnTo>
                  <a:lnTo>
                    <a:pt x="806" y="635"/>
                  </a:lnTo>
                  <a:lnTo>
                    <a:pt x="798" y="669"/>
                  </a:lnTo>
                  <a:lnTo>
                    <a:pt x="788" y="704"/>
                  </a:lnTo>
                  <a:lnTo>
                    <a:pt x="778" y="737"/>
                  </a:lnTo>
                  <a:lnTo>
                    <a:pt x="766" y="772"/>
                  </a:lnTo>
                  <a:lnTo>
                    <a:pt x="753" y="805"/>
                  </a:lnTo>
                  <a:lnTo>
                    <a:pt x="747" y="821"/>
                  </a:lnTo>
                  <a:lnTo>
                    <a:pt x="740" y="837"/>
                  </a:lnTo>
                  <a:lnTo>
                    <a:pt x="726" y="869"/>
                  </a:lnTo>
                  <a:lnTo>
                    <a:pt x="711" y="901"/>
                  </a:lnTo>
                  <a:lnTo>
                    <a:pt x="703" y="917"/>
                  </a:lnTo>
                  <a:lnTo>
                    <a:pt x="695" y="933"/>
                  </a:lnTo>
                  <a:lnTo>
                    <a:pt x="687" y="948"/>
                  </a:lnTo>
                  <a:lnTo>
                    <a:pt x="679" y="963"/>
                  </a:lnTo>
                  <a:lnTo>
                    <a:pt x="662" y="993"/>
                  </a:lnTo>
                  <a:lnTo>
                    <a:pt x="644" y="1023"/>
                  </a:lnTo>
                  <a:lnTo>
                    <a:pt x="625" y="1052"/>
                  </a:lnTo>
                  <a:lnTo>
                    <a:pt x="605" y="1082"/>
                  </a:lnTo>
                  <a:lnTo>
                    <a:pt x="584" y="1109"/>
                  </a:lnTo>
                  <a:lnTo>
                    <a:pt x="563" y="1137"/>
                  </a:lnTo>
                  <a:lnTo>
                    <a:pt x="541" y="1164"/>
                  </a:lnTo>
                  <a:lnTo>
                    <a:pt x="518" y="1190"/>
                  </a:lnTo>
                  <a:lnTo>
                    <a:pt x="507" y="1203"/>
                  </a:lnTo>
                  <a:lnTo>
                    <a:pt x="495" y="1215"/>
                  </a:lnTo>
                  <a:lnTo>
                    <a:pt x="471" y="1241"/>
                  </a:lnTo>
                  <a:lnTo>
                    <a:pt x="447" y="1265"/>
                  </a:lnTo>
                  <a:lnTo>
                    <a:pt x="421" y="1289"/>
                  </a:lnTo>
                  <a:lnTo>
                    <a:pt x="395" y="1312"/>
                  </a:lnTo>
                  <a:lnTo>
                    <a:pt x="368" y="1334"/>
                  </a:lnTo>
                  <a:lnTo>
                    <a:pt x="13" y="1187"/>
                  </a:lnTo>
                  <a:lnTo>
                    <a:pt x="0" y="814"/>
                  </a:lnTo>
                  <a:close/>
                </a:path>
              </a:pathLst>
            </a:custGeom>
            <a:grpFill/>
            <a:ln w="6350">
              <a:noFill/>
            </a:ln>
          </p:spPr>
          <p:txBody>
            <a:bodyPr>
              <a:scene3d>
                <a:camera prst="orthographicFront"/>
                <a:lightRig rig="threePt" dir="t"/>
              </a:scene3d>
            </a:bodyPr>
            <a:lstStyle/>
            <a:p>
              <a:endParaRPr lang="zh-CN" altLang="en-US">
                <a:ln w="22225">
                  <a:solidFill>
                    <a:schemeClr val="accent2"/>
                  </a:solidFill>
                  <a:prstDash val="solid"/>
                </a:ln>
                <a:solidFill>
                  <a:schemeClr val="accent2">
                    <a:lumMod val="40000"/>
                    <a:lumOff val="60000"/>
                  </a:schemeClr>
                </a:solidFill>
                <a:effectLst/>
              </a:endParaRPr>
            </a:p>
          </p:txBody>
        </p:sp>
        <p:sp>
          <p:nvSpPr>
            <p:cNvPr id="246820" name="Freeform 18"/>
            <p:cNvSpPr>
              <a:spLocks noChangeAspect="1"/>
            </p:cNvSpPr>
            <p:nvPr/>
          </p:nvSpPr>
          <p:spPr>
            <a:xfrm>
              <a:off x="2460" y="3232"/>
              <a:ext cx="1411" cy="754"/>
            </a:xfrm>
            <a:custGeom>
              <a:avLst/>
              <a:gdLst>
                <a:gd name="txL" fmla="*/ 0 w 1411"/>
                <a:gd name="txT" fmla="*/ 0 h 754"/>
                <a:gd name="txR" fmla="*/ 1411 w 1411"/>
                <a:gd name="txB" fmla="*/ 754 h 754"/>
              </a:gdLst>
              <a:ahLst/>
              <a:cxnLst>
                <a:cxn ang="0">
                  <a:pos x="33" y="196"/>
                </a:cxn>
                <a:cxn ang="0">
                  <a:pos x="406" y="64"/>
                </a:cxn>
                <a:cxn ang="0">
                  <a:pos x="438" y="77"/>
                </a:cxn>
                <a:cxn ang="0">
                  <a:pos x="470" y="88"/>
                </a:cxn>
                <a:cxn ang="0">
                  <a:pos x="503" y="97"/>
                </a:cxn>
                <a:cxn ang="0">
                  <a:pos x="537" y="105"/>
                </a:cxn>
                <a:cxn ang="0">
                  <a:pos x="571" y="111"/>
                </a:cxn>
                <a:cxn ang="0">
                  <a:pos x="607" y="115"/>
                </a:cxn>
                <a:cxn ang="0">
                  <a:pos x="643" y="117"/>
                </a:cxn>
                <a:cxn ang="0">
                  <a:pos x="686" y="117"/>
                </a:cxn>
                <a:cxn ang="0">
                  <a:pos x="737" y="113"/>
                </a:cxn>
                <a:cxn ang="0">
                  <a:pos x="787" y="105"/>
                </a:cxn>
                <a:cxn ang="0">
                  <a:pos x="835" y="94"/>
                </a:cxn>
                <a:cxn ang="0">
                  <a:pos x="882" y="79"/>
                </a:cxn>
                <a:cxn ang="0">
                  <a:pos x="928" y="60"/>
                </a:cxn>
                <a:cxn ang="0">
                  <a:pos x="960" y="44"/>
                </a:cxn>
                <a:cxn ang="0">
                  <a:pos x="981" y="32"/>
                </a:cxn>
                <a:cxn ang="0">
                  <a:pos x="1002" y="19"/>
                </a:cxn>
                <a:cxn ang="0">
                  <a:pos x="1022" y="6"/>
                </a:cxn>
                <a:cxn ang="0">
                  <a:pos x="1036" y="351"/>
                </a:cxn>
                <a:cxn ang="0">
                  <a:pos x="1391" y="526"/>
                </a:cxn>
                <a:cxn ang="0">
                  <a:pos x="1350" y="553"/>
                </a:cxn>
                <a:cxn ang="0">
                  <a:pos x="1308" y="579"/>
                </a:cxn>
                <a:cxn ang="0">
                  <a:pos x="1266" y="602"/>
                </a:cxn>
                <a:cxn ang="0">
                  <a:pos x="1222" y="625"/>
                </a:cxn>
                <a:cxn ang="0">
                  <a:pos x="1177" y="645"/>
                </a:cxn>
                <a:cxn ang="0">
                  <a:pos x="1132" y="664"/>
                </a:cxn>
                <a:cxn ang="0">
                  <a:pos x="1086" y="683"/>
                </a:cxn>
                <a:cxn ang="0">
                  <a:pos x="1038" y="698"/>
                </a:cxn>
                <a:cxn ang="0">
                  <a:pos x="990" y="712"/>
                </a:cxn>
                <a:cxn ang="0">
                  <a:pos x="941" y="724"/>
                </a:cxn>
                <a:cxn ang="0">
                  <a:pos x="866" y="738"/>
                </a:cxn>
                <a:cxn ang="0">
                  <a:pos x="816" y="745"/>
                </a:cxn>
                <a:cxn ang="0">
                  <a:pos x="765" y="750"/>
                </a:cxn>
                <a:cxn ang="0">
                  <a:pos x="713" y="753"/>
                </a:cxn>
                <a:cxn ang="0">
                  <a:pos x="661" y="754"/>
                </a:cxn>
                <a:cxn ang="0">
                  <a:pos x="593" y="752"/>
                </a:cxn>
                <a:cxn ang="0">
                  <a:pos x="548" y="749"/>
                </a:cxn>
                <a:cxn ang="0">
                  <a:pos x="504" y="744"/>
                </a:cxn>
                <a:cxn ang="0">
                  <a:pos x="461" y="738"/>
                </a:cxn>
                <a:cxn ang="0">
                  <a:pos x="417" y="731"/>
                </a:cxn>
                <a:cxn ang="0">
                  <a:pos x="374" y="722"/>
                </a:cxn>
                <a:cxn ang="0">
                  <a:pos x="333" y="711"/>
                </a:cxn>
                <a:cxn ang="0">
                  <a:pos x="271" y="693"/>
                </a:cxn>
                <a:cxn ang="0">
                  <a:pos x="229" y="679"/>
                </a:cxn>
                <a:cxn ang="0">
                  <a:pos x="190" y="663"/>
                </a:cxn>
                <a:cxn ang="0">
                  <a:pos x="150" y="646"/>
                </a:cxn>
                <a:cxn ang="0">
                  <a:pos x="112" y="628"/>
                </a:cxn>
                <a:cxn ang="0">
                  <a:pos x="73" y="610"/>
                </a:cxn>
                <a:cxn ang="0">
                  <a:pos x="0" y="568"/>
                </a:cxn>
              </a:cxnLst>
              <a:rect l="txL" t="txT" r="txR" b="txB"/>
              <a:pathLst>
                <a:path w="1411" h="754">
                  <a:moveTo>
                    <a:pt x="0" y="568"/>
                  </a:moveTo>
                  <a:lnTo>
                    <a:pt x="33" y="196"/>
                  </a:lnTo>
                  <a:lnTo>
                    <a:pt x="390" y="57"/>
                  </a:lnTo>
                  <a:lnTo>
                    <a:pt x="406" y="64"/>
                  </a:lnTo>
                  <a:lnTo>
                    <a:pt x="422" y="71"/>
                  </a:lnTo>
                  <a:lnTo>
                    <a:pt x="438" y="77"/>
                  </a:lnTo>
                  <a:lnTo>
                    <a:pt x="454" y="83"/>
                  </a:lnTo>
                  <a:lnTo>
                    <a:pt x="470" y="88"/>
                  </a:lnTo>
                  <a:lnTo>
                    <a:pt x="487" y="93"/>
                  </a:lnTo>
                  <a:lnTo>
                    <a:pt x="503" y="97"/>
                  </a:lnTo>
                  <a:lnTo>
                    <a:pt x="520" y="102"/>
                  </a:lnTo>
                  <a:lnTo>
                    <a:pt x="537" y="105"/>
                  </a:lnTo>
                  <a:lnTo>
                    <a:pt x="554" y="108"/>
                  </a:lnTo>
                  <a:lnTo>
                    <a:pt x="571" y="111"/>
                  </a:lnTo>
                  <a:lnTo>
                    <a:pt x="590" y="113"/>
                  </a:lnTo>
                  <a:lnTo>
                    <a:pt x="607" y="115"/>
                  </a:lnTo>
                  <a:lnTo>
                    <a:pt x="625" y="117"/>
                  </a:lnTo>
                  <a:lnTo>
                    <a:pt x="643" y="117"/>
                  </a:lnTo>
                  <a:lnTo>
                    <a:pt x="661" y="118"/>
                  </a:lnTo>
                  <a:lnTo>
                    <a:pt x="686" y="117"/>
                  </a:lnTo>
                  <a:lnTo>
                    <a:pt x="712" y="116"/>
                  </a:lnTo>
                  <a:lnTo>
                    <a:pt x="737" y="113"/>
                  </a:lnTo>
                  <a:lnTo>
                    <a:pt x="763" y="110"/>
                  </a:lnTo>
                  <a:lnTo>
                    <a:pt x="787" y="105"/>
                  </a:lnTo>
                  <a:lnTo>
                    <a:pt x="811" y="100"/>
                  </a:lnTo>
                  <a:lnTo>
                    <a:pt x="835" y="94"/>
                  </a:lnTo>
                  <a:lnTo>
                    <a:pt x="859" y="87"/>
                  </a:lnTo>
                  <a:lnTo>
                    <a:pt x="882" y="79"/>
                  </a:lnTo>
                  <a:lnTo>
                    <a:pt x="905" y="70"/>
                  </a:lnTo>
                  <a:lnTo>
                    <a:pt x="928" y="60"/>
                  </a:lnTo>
                  <a:lnTo>
                    <a:pt x="949" y="50"/>
                  </a:lnTo>
                  <a:lnTo>
                    <a:pt x="960" y="44"/>
                  </a:lnTo>
                  <a:lnTo>
                    <a:pt x="971" y="39"/>
                  </a:lnTo>
                  <a:lnTo>
                    <a:pt x="981" y="32"/>
                  </a:lnTo>
                  <a:lnTo>
                    <a:pt x="991" y="26"/>
                  </a:lnTo>
                  <a:lnTo>
                    <a:pt x="1002" y="19"/>
                  </a:lnTo>
                  <a:lnTo>
                    <a:pt x="1012" y="13"/>
                  </a:lnTo>
                  <a:lnTo>
                    <a:pt x="1022" y="6"/>
                  </a:lnTo>
                  <a:lnTo>
                    <a:pt x="1032" y="0"/>
                  </a:lnTo>
                  <a:lnTo>
                    <a:pt x="1036" y="351"/>
                  </a:lnTo>
                  <a:lnTo>
                    <a:pt x="1411" y="511"/>
                  </a:lnTo>
                  <a:lnTo>
                    <a:pt x="1391" y="526"/>
                  </a:lnTo>
                  <a:lnTo>
                    <a:pt x="1370" y="540"/>
                  </a:lnTo>
                  <a:lnTo>
                    <a:pt x="1350" y="553"/>
                  </a:lnTo>
                  <a:lnTo>
                    <a:pt x="1329" y="566"/>
                  </a:lnTo>
                  <a:lnTo>
                    <a:pt x="1308" y="579"/>
                  </a:lnTo>
                  <a:lnTo>
                    <a:pt x="1287" y="591"/>
                  </a:lnTo>
                  <a:lnTo>
                    <a:pt x="1266" y="602"/>
                  </a:lnTo>
                  <a:lnTo>
                    <a:pt x="1244" y="614"/>
                  </a:lnTo>
                  <a:lnTo>
                    <a:pt x="1222" y="625"/>
                  </a:lnTo>
                  <a:lnTo>
                    <a:pt x="1199" y="635"/>
                  </a:lnTo>
                  <a:lnTo>
                    <a:pt x="1177" y="645"/>
                  </a:lnTo>
                  <a:lnTo>
                    <a:pt x="1154" y="655"/>
                  </a:lnTo>
                  <a:lnTo>
                    <a:pt x="1132" y="664"/>
                  </a:lnTo>
                  <a:lnTo>
                    <a:pt x="1109" y="673"/>
                  </a:lnTo>
                  <a:lnTo>
                    <a:pt x="1086" y="683"/>
                  </a:lnTo>
                  <a:lnTo>
                    <a:pt x="1062" y="691"/>
                  </a:lnTo>
                  <a:lnTo>
                    <a:pt x="1038" y="698"/>
                  </a:lnTo>
                  <a:lnTo>
                    <a:pt x="1014" y="705"/>
                  </a:lnTo>
                  <a:lnTo>
                    <a:pt x="990" y="712"/>
                  </a:lnTo>
                  <a:lnTo>
                    <a:pt x="966" y="718"/>
                  </a:lnTo>
                  <a:lnTo>
                    <a:pt x="941" y="724"/>
                  </a:lnTo>
                  <a:lnTo>
                    <a:pt x="917" y="729"/>
                  </a:lnTo>
                  <a:lnTo>
                    <a:pt x="866" y="738"/>
                  </a:lnTo>
                  <a:lnTo>
                    <a:pt x="841" y="742"/>
                  </a:lnTo>
                  <a:lnTo>
                    <a:pt x="816" y="745"/>
                  </a:lnTo>
                  <a:lnTo>
                    <a:pt x="791" y="748"/>
                  </a:lnTo>
                  <a:lnTo>
                    <a:pt x="765" y="750"/>
                  </a:lnTo>
                  <a:lnTo>
                    <a:pt x="738" y="752"/>
                  </a:lnTo>
                  <a:lnTo>
                    <a:pt x="713" y="753"/>
                  </a:lnTo>
                  <a:lnTo>
                    <a:pt x="687" y="754"/>
                  </a:lnTo>
                  <a:lnTo>
                    <a:pt x="661" y="754"/>
                  </a:lnTo>
                  <a:lnTo>
                    <a:pt x="616" y="753"/>
                  </a:lnTo>
                  <a:lnTo>
                    <a:pt x="593" y="752"/>
                  </a:lnTo>
                  <a:lnTo>
                    <a:pt x="570" y="751"/>
                  </a:lnTo>
                  <a:lnTo>
                    <a:pt x="548" y="749"/>
                  </a:lnTo>
                  <a:lnTo>
                    <a:pt x="526" y="747"/>
                  </a:lnTo>
                  <a:lnTo>
                    <a:pt x="504" y="744"/>
                  </a:lnTo>
                  <a:lnTo>
                    <a:pt x="482" y="742"/>
                  </a:lnTo>
                  <a:lnTo>
                    <a:pt x="461" y="738"/>
                  </a:lnTo>
                  <a:lnTo>
                    <a:pt x="439" y="735"/>
                  </a:lnTo>
                  <a:lnTo>
                    <a:pt x="417" y="731"/>
                  </a:lnTo>
                  <a:lnTo>
                    <a:pt x="396" y="726"/>
                  </a:lnTo>
                  <a:lnTo>
                    <a:pt x="374" y="722"/>
                  </a:lnTo>
                  <a:lnTo>
                    <a:pt x="353" y="716"/>
                  </a:lnTo>
                  <a:lnTo>
                    <a:pt x="333" y="711"/>
                  </a:lnTo>
                  <a:lnTo>
                    <a:pt x="312" y="705"/>
                  </a:lnTo>
                  <a:lnTo>
                    <a:pt x="271" y="693"/>
                  </a:lnTo>
                  <a:lnTo>
                    <a:pt x="250" y="686"/>
                  </a:lnTo>
                  <a:lnTo>
                    <a:pt x="229" y="679"/>
                  </a:lnTo>
                  <a:lnTo>
                    <a:pt x="209" y="670"/>
                  </a:lnTo>
                  <a:lnTo>
                    <a:pt x="190" y="663"/>
                  </a:lnTo>
                  <a:lnTo>
                    <a:pt x="170" y="655"/>
                  </a:lnTo>
                  <a:lnTo>
                    <a:pt x="150" y="646"/>
                  </a:lnTo>
                  <a:lnTo>
                    <a:pt x="131" y="637"/>
                  </a:lnTo>
                  <a:lnTo>
                    <a:pt x="112" y="628"/>
                  </a:lnTo>
                  <a:lnTo>
                    <a:pt x="92" y="619"/>
                  </a:lnTo>
                  <a:lnTo>
                    <a:pt x="73" y="610"/>
                  </a:lnTo>
                  <a:lnTo>
                    <a:pt x="36" y="590"/>
                  </a:lnTo>
                  <a:lnTo>
                    <a:pt x="0" y="568"/>
                  </a:lnTo>
                  <a:close/>
                </a:path>
              </a:pathLst>
            </a:custGeom>
            <a:grpFill/>
            <a:ln w="6350">
              <a:noFill/>
            </a:ln>
          </p:spPr>
          <p:txBody>
            <a:bodyPr>
              <a:scene3d>
                <a:camera prst="orthographicFront"/>
                <a:lightRig rig="threePt" dir="t"/>
              </a:scene3d>
            </a:bodyPr>
            <a:lstStyle/>
            <a:p>
              <a:endParaRPr lang="zh-CN" altLang="en-US">
                <a:ln w="22225">
                  <a:solidFill>
                    <a:schemeClr val="accent2"/>
                  </a:solidFill>
                  <a:prstDash val="solid"/>
                </a:ln>
                <a:solidFill>
                  <a:schemeClr val="accent2">
                    <a:lumMod val="40000"/>
                    <a:lumOff val="60000"/>
                  </a:schemeClr>
                </a:solidFill>
                <a:effectLst/>
              </a:endParaRPr>
            </a:p>
          </p:txBody>
        </p:sp>
        <p:sp>
          <p:nvSpPr>
            <p:cNvPr id="246821" name="Freeform 19"/>
            <p:cNvSpPr>
              <a:spLocks noChangeAspect="1"/>
            </p:cNvSpPr>
            <p:nvPr/>
          </p:nvSpPr>
          <p:spPr>
            <a:xfrm>
              <a:off x="1840" y="2330"/>
              <a:ext cx="934" cy="1434"/>
            </a:xfrm>
            <a:custGeom>
              <a:avLst/>
              <a:gdLst>
                <a:gd name="txL" fmla="*/ 0 w 934"/>
                <a:gd name="txT" fmla="*/ 0 h 1434"/>
                <a:gd name="txR" fmla="*/ 934 w 934"/>
                <a:gd name="txB" fmla="*/ 1434 h 1434"/>
              </a:gdLst>
              <a:ahLst/>
              <a:cxnLst>
                <a:cxn ang="0">
                  <a:pos x="917" y="907"/>
                </a:cxn>
                <a:cxn ang="0">
                  <a:pos x="885" y="883"/>
                </a:cxn>
                <a:cxn ang="0">
                  <a:pos x="854" y="858"/>
                </a:cxn>
                <a:cxn ang="0">
                  <a:pos x="825" y="831"/>
                </a:cxn>
                <a:cxn ang="0">
                  <a:pos x="798" y="803"/>
                </a:cxn>
                <a:cxn ang="0">
                  <a:pos x="773" y="771"/>
                </a:cxn>
                <a:cxn ang="0">
                  <a:pos x="750" y="740"/>
                </a:cxn>
                <a:cxn ang="0">
                  <a:pos x="729" y="706"/>
                </a:cxn>
                <a:cxn ang="0">
                  <a:pos x="708" y="672"/>
                </a:cxn>
                <a:cxn ang="0">
                  <a:pos x="691" y="636"/>
                </a:cxn>
                <a:cxn ang="0">
                  <a:pos x="676" y="598"/>
                </a:cxn>
                <a:cxn ang="0">
                  <a:pos x="663" y="560"/>
                </a:cxn>
                <a:cxn ang="0">
                  <a:pos x="653" y="521"/>
                </a:cxn>
                <a:cxn ang="0">
                  <a:pos x="645" y="480"/>
                </a:cxn>
                <a:cxn ang="0">
                  <a:pos x="640" y="438"/>
                </a:cxn>
                <a:cxn ang="0">
                  <a:pos x="637" y="397"/>
                </a:cxn>
                <a:cxn ang="0">
                  <a:pos x="637" y="355"/>
                </a:cxn>
                <a:cxn ang="0">
                  <a:pos x="639" y="315"/>
                </a:cxn>
                <a:cxn ang="0">
                  <a:pos x="401" y="0"/>
                </a:cxn>
                <a:cxn ang="0">
                  <a:pos x="26" y="115"/>
                </a:cxn>
                <a:cxn ang="0">
                  <a:pos x="14" y="188"/>
                </a:cxn>
                <a:cxn ang="0">
                  <a:pos x="9" y="225"/>
                </a:cxn>
                <a:cxn ang="0">
                  <a:pos x="5" y="262"/>
                </a:cxn>
                <a:cxn ang="0">
                  <a:pos x="1" y="338"/>
                </a:cxn>
                <a:cxn ang="0">
                  <a:pos x="0" y="396"/>
                </a:cxn>
                <a:cxn ang="0">
                  <a:pos x="2" y="437"/>
                </a:cxn>
                <a:cxn ang="0">
                  <a:pos x="4" y="478"/>
                </a:cxn>
                <a:cxn ang="0">
                  <a:pos x="10" y="538"/>
                </a:cxn>
                <a:cxn ang="0">
                  <a:pos x="16" y="577"/>
                </a:cxn>
                <a:cxn ang="0">
                  <a:pos x="31" y="656"/>
                </a:cxn>
                <a:cxn ang="0">
                  <a:pos x="40" y="694"/>
                </a:cxn>
                <a:cxn ang="0">
                  <a:pos x="62" y="769"/>
                </a:cxn>
                <a:cxn ang="0">
                  <a:pos x="82" y="825"/>
                </a:cxn>
                <a:cxn ang="0">
                  <a:pos x="96" y="861"/>
                </a:cxn>
                <a:cxn ang="0">
                  <a:pos x="119" y="914"/>
                </a:cxn>
                <a:cxn ang="0">
                  <a:pos x="154" y="983"/>
                </a:cxn>
                <a:cxn ang="0">
                  <a:pos x="173" y="1016"/>
                </a:cxn>
                <a:cxn ang="0">
                  <a:pos x="203" y="1065"/>
                </a:cxn>
                <a:cxn ang="0">
                  <a:pos x="235" y="1114"/>
                </a:cxn>
                <a:cxn ang="0">
                  <a:pos x="281" y="1175"/>
                </a:cxn>
                <a:cxn ang="0">
                  <a:pos x="306" y="1204"/>
                </a:cxn>
                <a:cxn ang="0">
                  <a:pos x="331" y="1232"/>
                </a:cxn>
                <a:cxn ang="0">
                  <a:pos x="357" y="1261"/>
                </a:cxn>
                <a:cxn ang="0">
                  <a:pos x="383" y="1288"/>
                </a:cxn>
                <a:cxn ang="0">
                  <a:pos x="412" y="1315"/>
                </a:cxn>
                <a:cxn ang="0">
                  <a:pos x="469" y="1364"/>
                </a:cxn>
                <a:cxn ang="0">
                  <a:pos x="529" y="1411"/>
                </a:cxn>
                <a:cxn ang="0">
                  <a:pos x="601" y="1030"/>
                </a:cxn>
              </a:cxnLst>
              <a:rect l="txL" t="txT" r="txR" b="txB"/>
              <a:pathLst>
                <a:path w="934" h="1434">
                  <a:moveTo>
                    <a:pt x="934" y="918"/>
                  </a:moveTo>
                  <a:lnTo>
                    <a:pt x="917" y="907"/>
                  </a:lnTo>
                  <a:lnTo>
                    <a:pt x="901" y="895"/>
                  </a:lnTo>
                  <a:lnTo>
                    <a:pt x="885" y="883"/>
                  </a:lnTo>
                  <a:lnTo>
                    <a:pt x="869" y="871"/>
                  </a:lnTo>
                  <a:lnTo>
                    <a:pt x="854" y="858"/>
                  </a:lnTo>
                  <a:lnTo>
                    <a:pt x="839" y="845"/>
                  </a:lnTo>
                  <a:lnTo>
                    <a:pt x="825" y="831"/>
                  </a:lnTo>
                  <a:lnTo>
                    <a:pt x="812" y="817"/>
                  </a:lnTo>
                  <a:lnTo>
                    <a:pt x="798" y="803"/>
                  </a:lnTo>
                  <a:lnTo>
                    <a:pt x="786" y="788"/>
                  </a:lnTo>
                  <a:lnTo>
                    <a:pt x="773" y="771"/>
                  </a:lnTo>
                  <a:lnTo>
                    <a:pt x="761" y="756"/>
                  </a:lnTo>
                  <a:lnTo>
                    <a:pt x="750" y="740"/>
                  </a:lnTo>
                  <a:lnTo>
                    <a:pt x="739" y="723"/>
                  </a:lnTo>
                  <a:lnTo>
                    <a:pt x="729" y="706"/>
                  </a:lnTo>
                  <a:lnTo>
                    <a:pt x="718" y="689"/>
                  </a:lnTo>
                  <a:lnTo>
                    <a:pt x="708" y="672"/>
                  </a:lnTo>
                  <a:lnTo>
                    <a:pt x="699" y="654"/>
                  </a:lnTo>
                  <a:lnTo>
                    <a:pt x="691" y="636"/>
                  </a:lnTo>
                  <a:lnTo>
                    <a:pt x="683" y="618"/>
                  </a:lnTo>
                  <a:lnTo>
                    <a:pt x="676" y="598"/>
                  </a:lnTo>
                  <a:lnTo>
                    <a:pt x="669" y="579"/>
                  </a:lnTo>
                  <a:lnTo>
                    <a:pt x="663" y="560"/>
                  </a:lnTo>
                  <a:lnTo>
                    <a:pt x="658" y="540"/>
                  </a:lnTo>
                  <a:lnTo>
                    <a:pt x="653" y="521"/>
                  </a:lnTo>
                  <a:lnTo>
                    <a:pt x="649" y="501"/>
                  </a:lnTo>
                  <a:lnTo>
                    <a:pt x="645" y="480"/>
                  </a:lnTo>
                  <a:lnTo>
                    <a:pt x="642" y="460"/>
                  </a:lnTo>
                  <a:lnTo>
                    <a:pt x="640" y="438"/>
                  </a:lnTo>
                  <a:lnTo>
                    <a:pt x="638" y="418"/>
                  </a:lnTo>
                  <a:lnTo>
                    <a:pt x="637" y="397"/>
                  </a:lnTo>
                  <a:lnTo>
                    <a:pt x="637" y="376"/>
                  </a:lnTo>
                  <a:lnTo>
                    <a:pt x="637" y="355"/>
                  </a:lnTo>
                  <a:lnTo>
                    <a:pt x="638" y="335"/>
                  </a:lnTo>
                  <a:lnTo>
                    <a:pt x="639" y="315"/>
                  </a:lnTo>
                  <a:lnTo>
                    <a:pt x="642" y="295"/>
                  </a:lnTo>
                  <a:lnTo>
                    <a:pt x="401" y="0"/>
                  </a:lnTo>
                  <a:lnTo>
                    <a:pt x="34" y="80"/>
                  </a:lnTo>
                  <a:lnTo>
                    <a:pt x="26" y="115"/>
                  </a:lnTo>
                  <a:lnTo>
                    <a:pt x="20" y="152"/>
                  </a:lnTo>
                  <a:lnTo>
                    <a:pt x="14" y="188"/>
                  </a:lnTo>
                  <a:lnTo>
                    <a:pt x="11" y="207"/>
                  </a:lnTo>
                  <a:lnTo>
                    <a:pt x="9" y="225"/>
                  </a:lnTo>
                  <a:lnTo>
                    <a:pt x="7" y="243"/>
                  </a:lnTo>
                  <a:lnTo>
                    <a:pt x="5" y="262"/>
                  </a:lnTo>
                  <a:lnTo>
                    <a:pt x="2" y="300"/>
                  </a:lnTo>
                  <a:lnTo>
                    <a:pt x="1" y="338"/>
                  </a:lnTo>
                  <a:lnTo>
                    <a:pt x="0" y="376"/>
                  </a:lnTo>
                  <a:lnTo>
                    <a:pt x="0" y="396"/>
                  </a:lnTo>
                  <a:lnTo>
                    <a:pt x="1" y="416"/>
                  </a:lnTo>
                  <a:lnTo>
                    <a:pt x="2" y="437"/>
                  </a:lnTo>
                  <a:lnTo>
                    <a:pt x="3" y="458"/>
                  </a:lnTo>
                  <a:lnTo>
                    <a:pt x="4" y="478"/>
                  </a:lnTo>
                  <a:lnTo>
                    <a:pt x="6" y="498"/>
                  </a:lnTo>
                  <a:lnTo>
                    <a:pt x="10" y="538"/>
                  </a:lnTo>
                  <a:lnTo>
                    <a:pt x="13" y="557"/>
                  </a:lnTo>
                  <a:lnTo>
                    <a:pt x="16" y="577"/>
                  </a:lnTo>
                  <a:lnTo>
                    <a:pt x="23" y="617"/>
                  </a:lnTo>
                  <a:lnTo>
                    <a:pt x="31" y="656"/>
                  </a:lnTo>
                  <a:lnTo>
                    <a:pt x="35" y="675"/>
                  </a:lnTo>
                  <a:lnTo>
                    <a:pt x="40" y="694"/>
                  </a:lnTo>
                  <a:lnTo>
                    <a:pt x="50" y="732"/>
                  </a:lnTo>
                  <a:lnTo>
                    <a:pt x="62" y="769"/>
                  </a:lnTo>
                  <a:lnTo>
                    <a:pt x="74" y="807"/>
                  </a:lnTo>
                  <a:lnTo>
                    <a:pt x="82" y="825"/>
                  </a:lnTo>
                  <a:lnTo>
                    <a:pt x="89" y="843"/>
                  </a:lnTo>
                  <a:lnTo>
                    <a:pt x="96" y="861"/>
                  </a:lnTo>
                  <a:lnTo>
                    <a:pt x="104" y="878"/>
                  </a:lnTo>
                  <a:lnTo>
                    <a:pt x="119" y="914"/>
                  </a:lnTo>
                  <a:lnTo>
                    <a:pt x="136" y="949"/>
                  </a:lnTo>
                  <a:lnTo>
                    <a:pt x="154" y="983"/>
                  </a:lnTo>
                  <a:lnTo>
                    <a:pt x="163" y="1000"/>
                  </a:lnTo>
                  <a:lnTo>
                    <a:pt x="173" y="1016"/>
                  </a:lnTo>
                  <a:lnTo>
                    <a:pt x="192" y="1049"/>
                  </a:lnTo>
                  <a:lnTo>
                    <a:pt x="203" y="1065"/>
                  </a:lnTo>
                  <a:lnTo>
                    <a:pt x="213" y="1081"/>
                  </a:lnTo>
                  <a:lnTo>
                    <a:pt x="235" y="1114"/>
                  </a:lnTo>
                  <a:lnTo>
                    <a:pt x="258" y="1145"/>
                  </a:lnTo>
                  <a:lnTo>
                    <a:pt x="281" y="1175"/>
                  </a:lnTo>
                  <a:lnTo>
                    <a:pt x="293" y="1189"/>
                  </a:lnTo>
                  <a:lnTo>
                    <a:pt x="306" y="1204"/>
                  </a:lnTo>
                  <a:lnTo>
                    <a:pt x="318" y="1218"/>
                  </a:lnTo>
                  <a:lnTo>
                    <a:pt x="331" y="1232"/>
                  </a:lnTo>
                  <a:lnTo>
                    <a:pt x="344" y="1246"/>
                  </a:lnTo>
                  <a:lnTo>
                    <a:pt x="357" y="1261"/>
                  </a:lnTo>
                  <a:lnTo>
                    <a:pt x="370" y="1275"/>
                  </a:lnTo>
                  <a:lnTo>
                    <a:pt x="383" y="1288"/>
                  </a:lnTo>
                  <a:lnTo>
                    <a:pt x="397" y="1301"/>
                  </a:lnTo>
                  <a:lnTo>
                    <a:pt x="412" y="1315"/>
                  </a:lnTo>
                  <a:lnTo>
                    <a:pt x="440" y="1340"/>
                  </a:lnTo>
                  <a:lnTo>
                    <a:pt x="469" y="1364"/>
                  </a:lnTo>
                  <a:lnTo>
                    <a:pt x="499" y="1388"/>
                  </a:lnTo>
                  <a:lnTo>
                    <a:pt x="529" y="1411"/>
                  </a:lnTo>
                  <a:lnTo>
                    <a:pt x="561" y="1434"/>
                  </a:lnTo>
                  <a:lnTo>
                    <a:pt x="601" y="1030"/>
                  </a:lnTo>
                  <a:lnTo>
                    <a:pt x="934" y="918"/>
                  </a:lnTo>
                  <a:close/>
                </a:path>
              </a:pathLst>
            </a:custGeom>
            <a:grpFill/>
            <a:ln w="6350">
              <a:noFill/>
            </a:ln>
          </p:spPr>
          <p:txBody>
            <a:bodyPr>
              <a:scene3d>
                <a:camera prst="orthographicFront"/>
                <a:lightRig rig="threePt" dir="t"/>
              </a:scene3d>
            </a:bodyPr>
            <a:lstStyle/>
            <a:p>
              <a:endParaRPr lang="zh-CN" altLang="en-US">
                <a:ln w="22225">
                  <a:solidFill>
                    <a:schemeClr val="accent2"/>
                  </a:solidFill>
                  <a:prstDash val="solid"/>
                </a:ln>
                <a:solidFill>
                  <a:schemeClr val="accent2">
                    <a:lumMod val="40000"/>
                    <a:lumOff val="60000"/>
                  </a:schemeClr>
                </a:solidFill>
                <a:effectLst/>
              </a:endParaRPr>
            </a:p>
          </p:txBody>
        </p:sp>
      </p:grpSp>
      <p:sp>
        <p:nvSpPr>
          <p:cNvPr id="4" name="文本框 3"/>
          <p:cNvSpPr txBox="1"/>
          <p:nvPr/>
        </p:nvSpPr>
        <p:spPr>
          <a:xfrm>
            <a:off x="8496935" y="2928620"/>
            <a:ext cx="1421130" cy="1322070"/>
          </a:xfrm>
          <a:prstGeom prst="rect">
            <a:avLst/>
          </a:prstGeom>
          <a:noFill/>
        </p:spPr>
        <p:txBody>
          <a:bodyPr wrap="square" rtlCol="0">
            <a:spAutoFit/>
          </a:bodyPr>
          <a:lstStyle/>
          <a:p>
            <a:r>
              <a:rPr lang="zh-CN" altLang="en-US" sz="4000"/>
              <a:t>知识产权</a:t>
            </a:r>
          </a:p>
        </p:txBody>
      </p:sp>
      <p:sp>
        <p:nvSpPr>
          <p:cNvPr id="5" name="文本框 4"/>
          <p:cNvSpPr txBox="1"/>
          <p:nvPr/>
        </p:nvSpPr>
        <p:spPr>
          <a:xfrm>
            <a:off x="7449820" y="1623695"/>
            <a:ext cx="1259840" cy="1198880"/>
          </a:xfrm>
          <a:prstGeom prst="rect">
            <a:avLst/>
          </a:prstGeom>
          <a:noFill/>
        </p:spPr>
        <p:txBody>
          <a:bodyPr wrap="square" rtlCol="0">
            <a:spAutoFit/>
          </a:bodyPr>
          <a:lstStyle/>
          <a:p>
            <a:r>
              <a:rPr lang="zh-CN" altLang="en-US" dirty="0">
                <a:solidFill>
                  <a:srgbClr val="FFFF00"/>
                </a:solidFill>
              </a:rPr>
              <a:t>国家治理体系和治理能力现代化</a:t>
            </a:r>
          </a:p>
        </p:txBody>
      </p:sp>
      <p:sp>
        <p:nvSpPr>
          <p:cNvPr id="6" name="文本框 5"/>
          <p:cNvSpPr txBox="1"/>
          <p:nvPr/>
        </p:nvSpPr>
        <p:spPr>
          <a:xfrm>
            <a:off x="9435465" y="2183130"/>
            <a:ext cx="1444625" cy="368300"/>
          </a:xfrm>
          <a:prstGeom prst="rect">
            <a:avLst/>
          </a:prstGeom>
          <a:noFill/>
        </p:spPr>
        <p:txBody>
          <a:bodyPr wrap="square" rtlCol="0">
            <a:spAutoFit/>
          </a:bodyPr>
          <a:lstStyle/>
          <a:p>
            <a:r>
              <a:rPr lang="zh-CN" altLang="en-US" dirty="0">
                <a:solidFill>
                  <a:srgbClr val="FFFF00"/>
                </a:solidFill>
              </a:rPr>
              <a:t>高质量发展</a:t>
            </a:r>
          </a:p>
        </p:txBody>
      </p:sp>
      <p:sp>
        <p:nvSpPr>
          <p:cNvPr id="7" name="文本框 6"/>
          <p:cNvSpPr txBox="1"/>
          <p:nvPr/>
        </p:nvSpPr>
        <p:spPr>
          <a:xfrm>
            <a:off x="10297795" y="3898265"/>
            <a:ext cx="830580" cy="922020"/>
          </a:xfrm>
          <a:prstGeom prst="rect">
            <a:avLst/>
          </a:prstGeom>
          <a:noFill/>
        </p:spPr>
        <p:txBody>
          <a:bodyPr wrap="square" rtlCol="0">
            <a:spAutoFit/>
          </a:bodyPr>
          <a:lstStyle/>
          <a:p>
            <a:r>
              <a:rPr lang="zh-CN" altLang="en-US" dirty="0">
                <a:solidFill>
                  <a:srgbClr val="FFFF00"/>
                </a:solidFill>
              </a:rPr>
              <a:t>人民生活幸福</a:t>
            </a:r>
          </a:p>
        </p:txBody>
      </p:sp>
      <p:sp>
        <p:nvSpPr>
          <p:cNvPr id="8" name="文本框 7"/>
          <p:cNvSpPr txBox="1"/>
          <p:nvPr/>
        </p:nvSpPr>
        <p:spPr>
          <a:xfrm>
            <a:off x="8251825" y="4968875"/>
            <a:ext cx="1183640" cy="645160"/>
          </a:xfrm>
          <a:prstGeom prst="rect">
            <a:avLst/>
          </a:prstGeom>
          <a:noFill/>
        </p:spPr>
        <p:txBody>
          <a:bodyPr wrap="square" rtlCol="0">
            <a:spAutoFit/>
          </a:bodyPr>
          <a:lstStyle/>
          <a:p>
            <a:r>
              <a:rPr lang="zh-CN" altLang="en-US" dirty="0">
                <a:solidFill>
                  <a:srgbClr val="FFFF00"/>
                </a:solidFill>
              </a:rPr>
              <a:t>国家对外开放大局</a:t>
            </a:r>
          </a:p>
        </p:txBody>
      </p:sp>
      <p:sp>
        <p:nvSpPr>
          <p:cNvPr id="9" name="文本框 8"/>
          <p:cNvSpPr txBox="1"/>
          <p:nvPr/>
        </p:nvSpPr>
        <p:spPr>
          <a:xfrm>
            <a:off x="6817995" y="3705225"/>
            <a:ext cx="785495" cy="645160"/>
          </a:xfrm>
          <a:prstGeom prst="rect">
            <a:avLst/>
          </a:prstGeom>
          <a:noFill/>
        </p:spPr>
        <p:txBody>
          <a:bodyPr wrap="square" rtlCol="0">
            <a:spAutoFit/>
          </a:bodyPr>
          <a:lstStyle/>
          <a:p>
            <a:r>
              <a:rPr lang="zh-CN" altLang="en-US" dirty="0">
                <a:solidFill>
                  <a:srgbClr val="FFFF00"/>
                </a:solidFill>
              </a:rPr>
              <a:t>国家安全</a:t>
            </a:r>
          </a:p>
        </p:txBody>
      </p:sp>
      <p:sp>
        <p:nvSpPr>
          <p:cNvPr id="10" name="同侧圆角矩形 9"/>
          <p:cNvSpPr/>
          <p:nvPr/>
        </p:nvSpPr>
        <p:spPr>
          <a:xfrm>
            <a:off x="653415" y="1176020"/>
            <a:ext cx="5031740" cy="3305810"/>
          </a:xfrm>
          <a:prstGeom prst="round2Same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just"/>
            <a:r>
              <a:rPr lang="zh-CN" altLang="en-US" sz="2400"/>
              <a:t>全面建设社会主义现代化国家，必须从国家战略高度和进入新发展阶段要求出发，全面加强知识产权保护工作，促进建设现代化经济体系，激发全社会创新活力，推动构建新发展格局。</a:t>
            </a:r>
            <a:endParaRPr lang="zh-CN" altLang="en-US" sz="2800"/>
          </a:p>
          <a:p>
            <a:pPr algn="ctr" eaLnBrk="1" hangingPunct="1"/>
            <a:r>
              <a:rPr lang="en-US" altLang="zh-CN" sz="2000">
                <a:sym typeface="+mn-ea"/>
              </a:rPr>
              <a:t>——</a:t>
            </a:r>
            <a:r>
              <a:rPr lang="zh-CN" altLang="en-US" sz="2000">
                <a:sym typeface="+mn-ea"/>
              </a:rPr>
              <a:t>习近平总书记在</a:t>
            </a:r>
            <a:r>
              <a:rPr lang="en-US" altLang="zh-CN" sz="2000">
                <a:sym typeface="+mn-ea"/>
              </a:rPr>
              <a:t>2020</a:t>
            </a:r>
            <a:r>
              <a:rPr lang="zh-CN" altLang="en-US" sz="2000">
                <a:sym typeface="+mn-ea"/>
              </a:rPr>
              <a:t>年</a:t>
            </a:r>
            <a:r>
              <a:rPr lang="en-US" altLang="zh-CN" sz="2000">
                <a:sym typeface="+mn-ea"/>
              </a:rPr>
              <a:t>11</a:t>
            </a:r>
            <a:r>
              <a:rPr lang="zh-CN" altLang="en-US" sz="2000">
                <a:sym typeface="+mn-ea"/>
              </a:rPr>
              <a:t>月</a:t>
            </a:r>
            <a:r>
              <a:rPr lang="en-US" altLang="zh-CN" sz="2000">
                <a:sym typeface="+mn-ea"/>
              </a:rPr>
              <a:t>30</a:t>
            </a:r>
            <a:r>
              <a:rPr lang="zh-CN" altLang="en-US" sz="2000">
                <a:sym typeface="+mn-ea"/>
              </a:rPr>
              <a:t>日中央政治局集体学习时的讲话</a:t>
            </a:r>
            <a:endParaRPr lang="zh-CN" altLang="en-US" sz="2800"/>
          </a:p>
        </p:txBody>
      </p:sp>
      <p:grpSp>
        <p:nvGrpSpPr>
          <p:cNvPr id="17" name="组合 16"/>
          <p:cNvGrpSpPr/>
          <p:nvPr/>
        </p:nvGrpSpPr>
        <p:grpSpPr>
          <a:xfrm>
            <a:off x="0" y="452710"/>
            <a:ext cx="1333500" cy="565815"/>
            <a:chOff x="0" y="920183"/>
            <a:chExt cx="1411122" cy="565716"/>
          </a:xfrm>
        </p:grpSpPr>
        <p:sp>
          <p:nvSpPr>
            <p:cNvPr id="18" name="箭头: V 形 23"/>
            <p:cNvSpPr/>
            <p:nvPr/>
          </p:nvSpPr>
          <p:spPr>
            <a:xfrm>
              <a:off x="960272" y="927100"/>
              <a:ext cx="450850" cy="558799"/>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Medium" panose="020B0600000000000000" charset="-122"/>
                <a:ea typeface="思源黑体 CN Medium" panose="020B0600000000000000" charset="-122"/>
              </a:endParaRPr>
            </a:p>
          </p:txBody>
        </p:sp>
        <p:sp>
          <p:nvSpPr>
            <p:cNvPr id="19" name="箭头: V 形 24"/>
            <p:cNvSpPr/>
            <p:nvPr/>
          </p:nvSpPr>
          <p:spPr>
            <a:xfrm>
              <a:off x="594725" y="920183"/>
              <a:ext cx="450850" cy="558799"/>
            </a:xfrm>
            <a:prstGeom prst="chevron">
              <a:avLst/>
            </a:prstGeom>
            <a:solidFill>
              <a:srgbClr val="0DF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Medium" panose="020B0600000000000000" charset="-122"/>
                <a:ea typeface="思源黑体 CN Medium" panose="020B0600000000000000" charset="-122"/>
              </a:endParaRPr>
            </a:p>
          </p:txBody>
        </p:sp>
        <p:sp>
          <p:nvSpPr>
            <p:cNvPr id="20" name="箭头: 五边形 25"/>
            <p:cNvSpPr/>
            <p:nvPr/>
          </p:nvSpPr>
          <p:spPr>
            <a:xfrm>
              <a:off x="0" y="927100"/>
              <a:ext cx="691305" cy="558799"/>
            </a:xfrm>
            <a:prstGeom prst="homePlate">
              <a:avLst>
                <a:gd name="adj" fmla="val 42208"/>
              </a:avLst>
            </a:prstGeom>
            <a:solidFill>
              <a:srgbClr val="8F4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endParaRPr>
            </a:p>
          </p:txBody>
        </p:sp>
      </p:grpSp>
      <p:sp>
        <p:nvSpPr>
          <p:cNvPr id="11" name="灯片编号占位符 10"/>
          <p:cNvSpPr>
            <a:spLocks noGrp="1"/>
          </p:cNvSpPr>
          <p:nvPr>
            <p:ph type="sldNum" sz="quarter" idx="12"/>
          </p:nvPr>
        </p:nvSpPr>
        <p:spPr/>
        <p:txBody>
          <a:bodyPr/>
          <a:lstStyle/>
          <a:p>
            <a:fld id="{15FB272F-3DAB-40AA-94C0-D1791CFBCDC2}" type="slidenum">
              <a:rPr lang="zh-CN" altLang="en-US" smtClean="0"/>
              <a:t>18</a:t>
            </a:fld>
            <a:endParaRPr lang="zh-CN" altLang="en-US"/>
          </a:p>
        </p:txBody>
      </p:sp>
      <p:sp>
        <p:nvSpPr>
          <p:cNvPr id="12" name="矩形 11"/>
          <p:cNvSpPr/>
          <p:nvPr/>
        </p:nvSpPr>
        <p:spPr>
          <a:xfrm>
            <a:off x="618490" y="4788535"/>
            <a:ext cx="6200775" cy="14249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3600" dirty="0" err="1">
                <a:sym typeface="+mn-ea"/>
              </a:rPr>
              <a:t>创新是引领发展的第一动力，</a:t>
            </a:r>
          </a:p>
          <a:p>
            <a:pPr algn="ctr"/>
            <a:r>
              <a:rPr lang="en-US" altLang="zh-CN" sz="3600" dirty="0" err="1">
                <a:sym typeface="+mn-ea"/>
              </a:rPr>
              <a:t>保护知识产权就是保护创新</a:t>
            </a:r>
            <a:r>
              <a:rPr lang="en-US" altLang="zh-CN" sz="3600" dirty="0">
                <a:sym typeface="+mn-ea"/>
              </a:rPr>
              <a:t>。</a:t>
            </a:r>
            <a:endParaRPr lang="zh-CN" altLang="en-US" sz="3600"/>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a:xfrm>
            <a:off x="1981200" y="155575"/>
            <a:ext cx="8229600" cy="1003300"/>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800" b="1" i="0" u="none" strike="noStrike" kern="1200" cap="none" spc="0" normalizeH="0" baseline="0" noProof="0" dirty="0">
                <a:ln>
                  <a:noFill/>
                </a:ln>
                <a:solidFill>
                  <a:schemeClr val="tx1"/>
                </a:solidFill>
                <a:effectLst/>
                <a:uLnTx/>
                <a:uFillTx/>
                <a:latin typeface="+mj-lt"/>
                <a:ea typeface="+mj-ea"/>
                <a:cs typeface="+mj-cs"/>
              </a:rPr>
              <a:t>3</a:t>
            </a:r>
            <a:r>
              <a:rPr kumimoji="0" lang="zh-CN" altLang="en-US" sz="4800" b="1" i="0" u="none" strike="noStrike" kern="1200" cap="none" spc="0" normalizeH="0" baseline="0" noProof="0" dirty="0">
                <a:ln>
                  <a:noFill/>
                </a:ln>
                <a:solidFill>
                  <a:schemeClr val="tx1"/>
                </a:solidFill>
                <a:effectLst/>
                <a:uLnTx/>
                <a:uFillTx/>
                <a:latin typeface="+mj-lt"/>
                <a:ea typeface="+mj-ea"/>
                <a:cs typeface="+mj-cs"/>
              </a:rPr>
              <a:t>、其他责任形式</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162819" name="内容占位符 2"/>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dirty="0"/>
              <a:t>（</a:t>
            </a:r>
            <a:r>
              <a:rPr lang="en-US" altLang="zh-CN" dirty="0"/>
              <a:t>1</a:t>
            </a:r>
            <a:r>
              <a:rPr lang="zh-CN" altLang="en-US" dirty="0"/>
              <a:t>）赔礼道歉、消除影响是否适用？现在一般不适用。</a:t>
            </a:r>
          </a:p>
          <a:p>
            <a:pPr eaLnBrk="1" hangingPunct="1"/>
            <a:r>
              <a:rPr lang="zh-CN" altLang="en-US" dirty="0"/>
              <a:t>（</a:t>
            </a:r>
            <a:r>
              <a:rPr lang="en-US" altLang="zh-CN" dirty="0"/>
              <a:t>2</a:t>
            </a:r>
            <a:r>
              <a:rPr lang="zh-CN" altLang="en-US" dirty="0"/>
              <a:t>）对于侵权商品和侵权材料、工具是否可以判令销毁？根据具体情况而定，一般不销毁。</a:t>
            </a:r>
          </a:p>
          <a:p>
            <a:pPr eaLnBrk="1" hangingPunct="1"/>
            <a:r>
              <a:rPr lang="en-US" altLang="zh-CN" dirty="0"/>
              <a:t>4</a:t>
            </a:r>
            <a:r>
              <a:rPr lang="zh-CN" altLang="en-US" dirty="0"/>
              <a:t>、有没有刑事责任</a:t>
            </a:r>
            <a:r>
              <a:rPr lang="en-US" altLang="zh-CN" dirty="0"/>
              <a:t>——</a:t>
            </a:r>
            <a:r>
              <a:rPr lang="zh-CN" altLang="en-US" dirty="0"/>
              <a:t>专利侵权不是犯罪，没有刑事责任</a:t>
            </a:r>
          </a:p>
        </p:txBody>
      </p:sp>
      <p:sp>
        <p:nvSpPr>
          <p:cNvPr id="162820"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180</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solidFill>
                  <a:srgbClr val="000000"/>
                </a:solidFill>
                <a:latin typeface="微软雅黑" panose="020B0503020204020204" pitchFamily="34" charset="-122"/>
                <a:ea typeface="微软雅黑" panose="020B0503020204020204" pitchFamily="34" charset="-122"/>
              </a:rPr>
              <a:t>专利法第六十八条</a:t>
            </a:r>
            <a:endParaRPr lang="en-US" altLang="zh-CN" b="1" dirty="0">
              <a:solidFill>
                <a:srgbClr val="000000"/>
              </a:solidFill>
              <a:latin typeface="微软雅黑" panose="020B0503020204020204" pitchFamily="34" charset="-122"/>
              <a:ea typeface="微软雅黑" panose="020B0503020204020204" pitchFamily="34" charset="-122"/>
            </a:endParaRPr>
          </a:p>
          <a:p>
            <a:r>
              <a:rPr lang="zh-CN" altLang="en-US" dirty="0">
                <a:solidFill>
                  <a:srgbClr val="000000"/>
                </a:solidFill>
                <a:latin typeface="微软雅黑" panose="020B0503020204020204" pitchFamily="34" charset="-122"/>
                <a:ea typeface="微软雅黑" panose="020B0503020204020204" pitchFamily="34" charset="-122"/>
              </a:rPr>
              <a:t> </a:t>
            </a:r>
            <a:r>
              <a:rPr lang="zh-CN" altLang="en-US" dirty="0">
                <a:solidFill>
                  <a:srgbClr val="000000"/>
                </a:solidFill>
                <a:latin typeface="楷体" panose="02010609060101010101" pitchFamily="49" charset="-122"/>
                <a:ea typeface="楷体" panose="02010609060101010101" pitchFamily="49" charset="-122"/>
              </a:rPr>
              <a:t>假冒专利的，除依法承担民事责任外，</a:t>
            </a:r>
            <a:r>
              <a:rPr lang="zh-CN" altLang="en-US" dirty="0">
                <a:solidFill>
                  <a:srgbClr val="FF0000"/>
                </a:solidFill>
                <a:latin typeface="楷体" panose="02010609060101010101" pitchFamily="49" charset="-122"/>
                <a:ea typeface="楷体" panose="02010609060101010101" pitchFamily="49" charset="-122"/>
              </a:rPr>
              <a:t>由负责专利执法的部门</a:t>
            </a:r>
            <a:r>
              <a:rPr lang="zh-CN" altLang="en-US" dirty="0">
                <a:solidFill>
                  <a:srgbClr val="000000"/>
                </a:solidFill>
                <a:latin typeface="楷体" panose="02010609060101010101" pitchFamily="49" charset="-122"/>
                <a:ea typeface="楷体" panose="02010609060101010101" pitchFamily="49" charset="-122"/>
              </a:rPr>
              <a:t>责令改正并予公告，没收违法所得，可以处违法所得</a:t>
            </a:r>
            <a:r>
              <a:rPr lang="zh-CN" altLang="en-US" dirty="0">
                <a:solidFill>
                  <a:srgbClr val="FF0000"/>
                </a:solidFill>
                <a:latin typeface="楷体" panose="02010609060101010101" pitchFamily="49" charset="-122"/>
                <a:ea typeface="楷体" panose="02010609060101010101" pitchFamily="49" charset="-122"/>
              </a:rPr>
              <a:t>五倍</a:t>
            </a:r>
            <a:r>
              <a:rPr lang="zh-CN" altLang="en-US" dirty="0">
                <a:solidFill>
                  <a:srgbClr val="000000"/>
                </a:solidFill>
                <a:latin typeface="楷体" panose="02010609060101010101" pitchFamily="49" charset="-122"/>
                <a:ea typeface="楷体" panose="02010609060101010101" pitchFamily="49" charset="-122"/>
              </a:rPr>
              <a:t>以下的罚款；</a:t>
            </a:r>
            <a:r>
              <a:rPr lang="zh-CN" altLang="en-US" dirty="0">
                <a:solidFill>
                  <a:srgbClr val="FF0000"/>
                </a:solidFill>
                <a:latin typeface="楷体" panose="02010609060101010101" pitchFamily="49" charset="-122"/>
                <a:ea typeface="楷体" panose="02010609060101010101" pitchFamily="49" charset="-122"/>
              </a:rPr>
              <a:t>没有违法所得或者违法所得在五万元以下的，可以处二十五万元以下的罚款</a:t>
            </a:r>
            <a:r>
              <a:rPr lang="zh-CN" altLang="en-US" dirty="0">
                <a:solidFill>
                  <a:srgbClr val="000000"/>
                </a:solidFill>
                <a:latin typeface="楷体" panose="02010609060101010101" pitchFamily="49" charset="-122"/>
                <a:ea typeface="楷体" panose="02010609060101010101" pitchFamily="49" charset="-122"/>
              </a:rPr>
              <a:t>；构成犯罪的，依法追究刑事责任。</a:t>
            </a:r>
          </a:p>
          <a:p>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假冒专利与专利侵权的区别</a:t>
            </a:r>
          </a:p>
          <a:p>
            <a:pPr lvl="1"/>
            <a:r>
              <a:rPr lang="zh-CN" altLang="en-US" dirty="0">
                <a:latin typeface="楷体" panose="02010609060101010101" pitchFamily="49" charset="-122"/>
                <a:ea typeface="楷体" panose="02010609060101010101" pitchFamily="49" charset="-122"/>
              </a:rPr>
              <a:t>假冒专利，用的是专利的</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名</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sym typeface="+mn-ea"/>
              </a:rPr>
              <a:t>专利侵权，用的是专利的</a:t>
            </a:r>
            <a:r>
              <a:rPr lang="en-US" altLang="zh-CN" dirty="0">
                <a:latin typeface="楷体" panose="02010609060101010101" pitchFamily="49" charset="-122"/>
                <a:ea typeface="楷体" panose="02010609060101010101" pitchFamily="49" charset="-122"/>
                <a:sym typeface="+mn-ea"/>
              </a:rPr>
              <a:t>“</a:t>
            </a:r>
            <a:r>
              <a:rPr lang="zh-CN" altLang="en-US" dirty="0">
                <a:latin typeface="楷体" panose="02010609060101010101" pitchFamily="49" charset="-122"/>
                <a:ea typeface="楷体" panose="02010609060101010101" pitchFamily="49" charset="-122"/>
                <a:sym typeface="+mn-ea"/>
              </a:rPr>
              <a:t>实</a:t>
            </a:r>
            <a:r>
              <a:rPr lang="en-US" altLang="zh-CN" dirty="0">
                <a:latin typeface="楷体" panose="02010609060101010101" pitchFamily="49" charset="-122"/>
                <a:ea typeface="楷体" panose="02010609060101010101" pitchFamily="49" charset="-122"/>
                <a:sym typeface="+mn-ea"/>
              </a:rPr>
              <a:t>”</a:t>
            </a:r>
            <a:r>
              <a:rPr lang="zh-CN" altLang="en-US" dirty="0">
                <a:latin typeface="楷体" panose="02010609060101010101" pitchFamily="49" charset="-122"/>
                <a:ea typeface="楷体" panose="02010609060101010101" pitchFamily="49" charset="-122"/>
                <a:sym typeface="+mn-ea"/>
              </a:rPr>
              <a:t>。</a:t>
            </a:r>
          </a:p>
          <a:p>
            <a:pPr lvl="1"/>
            <a:r>
              <a:rPr lang="zh-CN" altLang="en-US" dirty="0">
                <a:latin typeface="楷体" panose="02010609060101010101" pitchFamily="49" charset="-122"/>
                <a:ea typeface="楷体" panose="02010609060101010101" pitchFamily="49" charset="-122"/>
                <a:sym typeface="+mn-ea"/>
              </a:rPr>
              <a:t>假冒专利的责任比专利侵权重</a:t>
            </a:r>
          </a:p>
        </p:txBody>
      </p:sp>
      <p:sp>
        <p:nvSpPr>
          <p:cNvPr id="3" name="标题 2"/>
          <p:cNvSpPr>
            <a:spLocks noGrp="1"/>
          </p:cNvSpPr>
          <p:nvPr>
            <p:ph type="title"/>
          </p:nvPr>
        </p:nvSpPr>
        <p:spPr/>
        <p:txBody>
          <a:bodyPr/>
          <a:lstStyle/>
          <a:p>
            <a:r>
              <a:rPr lang="en-US" altLang="zh-CN" dirty="0"/>
              <a:t>4</a:t>
            </a:r>
            <a:r>
              <a:rPr lang="zh-CN" altLang="en-US" dirty="0"/>
              <a:t>、假冒专利</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01675" y="1147445"/>
            <a:ext cx="10652125" cy="5254625"/>
          </a:xfrm>
        </p:spPr>
        <p:txBody>
          <a:bodyPr/>
          <a:lstStyle/>
          <a:p>
            <a:r>
              <a:rPr lang="zh-CN" altLang="en-US" sz="2400"/>
              <a:t>第八十四条 　下列行为属于专利法第六十三条规定的</a:t>
            </a:r>
            <a:r>
              <a:rPr lang="zh-CN" altLang="en-US" sz="2400">
                <a:solidFill>
                  <a:srgbClr val="FF0000"/>
                </a:solidFill>
              </a:rPr>
              <a:t>假冒专利</a:t>
            </a:r>
            <a:r>
              <a:rPr lang="zh-CN" altLang="en-US" sz="2400"/>
              <a:t>的行为：</a:t>
            </a:r>
          </a:p>
          <a:p>
            <a:r>
              <a:rPr lang="zh-CN" altLang="en-US" sz="2400"/>
              <a:t>（一）在未被授予专利权的产品或者其包装上标注专利标识，专利权被宣告无效后或者终止后继续在产品或者其包装上标注专利标识，或者未经许可在产品或者产品包装上标注他人的专利号；</a:t>
            </a:r>
          </a:p>
          <a:p>
            <a:r>
              <a:rPr lang="zh-CN" altLang="en-US" sz="2400"/>
              <a:t>（二）销售第（一）项所述产品；</a:t>
            </a:r>
          </a:p>
          <a:p>
            <a:r>
              <a:rPr lang="zh-CN" altLang="en-US" sz="2400"/>
              <a:t>（三）在产品说明书等材料中将未被授予专利权的技术或者设计称为专利技术或者专利设计，将专利申请称为专利，或者未经许可使用他人的专利号，使公众将所涉及的技术或者设计误认为是专利技术或者专利设计；</a:t>
            </a:r>
          </a:p>
          <a:p>
            <a:r>
              <a:rPr lang="zh-CN" altLang="en-US" sz="2400"/>
              <a:t>（四）伪造或者变造专利证书、专利文件或者专利申请文件；</a:t>
            </a:r>
          </a:p>
          <a:p>
            <a:r>
              <a:rPr lang="zh-CN" altLang="en-US" sz="2400"/>
              <a:t>（五）其他使公众混淆，将未被授予专利权的技术或者设计误认为是专利技术或者专利设计的行为。</a:t>
            </a:r>
          </a:p>
        </p:txBody>
      </p:sp>
      <p:sp>
        <p:nvSpPr>
          <p:cNvPr id="3" name="标题 2"/>
          <p:cNvSpPr>
            <a:spLocks noGrp="1"/>
          </p:cNvSpPr>
          <p:nvPr>
            <p:ph type="title"/>
          </p:nvPr>
        </p:nvSpPr>
        <p:spPr/>
        <p:txBody>
          <a:bodyPr/>
          <a:lstStyle/>
          <a:p>
            <a:r>
              <a:rPr lang="zh-CN" altLang="en-US"/>
              <a:t>《中华人民共和国专利法实施细则》</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087563"/>
            <a:ext cx="12192000" cy="255905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mn-lt"/>
              <a:ea typeface="+mn-ea"/>
              <a:cs typeface="+mn-cs"/>
            </a:endParaRPr>
          </a:p>
        </p:txBody>
      </p:sp>
      <p:sp>
        <p:nvSpPr>
          <p:cNvPr id="5123" name="标题 1"/>
          <p:cNvSpPr>
            <a:spLocks noGrp="1"/>
          </p:cNvSpPr>
          <p:nvPr>
            <p:ph type="ctrTitle"/>
          </p:nvPr>
        </p:nvSpPr>
        <p:spPr>
          <a:xfrm>
            <a:off x="1524000" y="1933575"/>
            <a:ext cx="9144000" cy="1992313"/>
          </a:xfrm>
        </p:spPr>
        <p:txBody>
          <a:bodyPr vert="horz" wrap="square" lIns="91440" tIns="45720" rIns="91440" bIns="45720" anchor="b"/>
          <a:lstStyle/>
          <a:p>
            <a:pPr eaLnBrk="1" hangingPunct="1">
              <a:buClrTx/>
              <a:buSzTx/>
              <a:buFontTx/>
              <a:buNone/>
            </a:pPr>
            <a:r>
              <a:rPr lang="zh-CN" altLang="zh-CN" sz="4000" b="1" kern="1200" dirty="0">
                <a:latin typeface="+mj-lt"/>
                <a:ea typeface="+mj-ea"/>
                <a:cs typeface="+mj-cs"/>
              </a:rPr>
              <a:t>第</a:t>
            </a:r>
            <a:r>
              <a:rPr lang="zh-CN" altLang="en-US" sz="4000" b="1" kern="1200" dirty="0">
                <a:latin typeface="+mj-lt"/>
                <a:ea typeface="+mj-ea"/>
                <a:cs typeface="+mj-cs"/>
              </a:rPr>
              <a:t>三</a:t>
            </a:r>
            <a:r>
              <a:rPr lang="zh-CN" altLang="zh-CN" sz="4000" b="1" kern="1200" dirty="0">
                <a:latin typeface="+mj-lt"/>
                <a:ea typeface="+mj-ea"/>
                <a:cs typeface="+mj-cs"/>
              </a:rPr>
              <a:t>讲 </a:t>
            </a:r>
            <a:br>
              <a:rPr lang="zh-CN" altLang="zh-CN" sz="4000" b="1" kern="1200" dirty="0">
                <a:latin typeface="+mj-lt"/>
                <a:ea typeface="+mj-ea"/>
                <a:cs typeface="+mj-cs"/>
              </a:rPr>
            </a:br>
            <a:r>
              <a:rPr lang="zh-CN" altLang="zh-CN" sz="5400" b="1" kern="1200" dirty="0">
                <a:latin typeface="+mj-lt"/>
                <a:ea typeface="+mj-ea"/>
                <a:cs typeface="+mj-cs"/>
              </a:rPr>
              <a:t>商</a:t>
            </a:r>
            <a:r>
              <a:rPr lang="en-US" altLang="zh-CN" sz="5400" b="1" kern="1200" dirty="0">
                <a:latin typeface="+mj-lt"/>
                <a:ea typeface="+mj-ea"/>
                <a:cs typeface="+mj-cs"/>
              </a:rPr>
              <a:t>      </a:t>
            </a:r>
            <a:r>
              <a:rPr lang="zh-CN" altLang="en-US" sz="5400" b="1" kern="1200" dirty="0">
                <a:latin typeface="+mj-lt"/>
                <a:ea typeface="+mj-ea"/>
                <a:cs typeface="+mj-cs"/>
              </a:rPr>
              <a:t>标</a:t>
            </a:r>
            <a:endParaRPr lang="zh-CN" altLang="en-US" b="1" kern="1200" dirty="0">
              <a:latin typeface="+mj-lt"/>
              <a:ea typeface="+mj-ea"/>
              <a:cs typeface="+mj-cs"/>
            </a:endParaRPr>
          </a:p>
        </p:txBody>
      </p:sp>
      <p:sp>
        <p:nvSpPr>
          <p:cNvPr id="5124" name="副标题 2"/>
          <p:cNvSpPr>
            <a:spLocks noGrp="1"/>
          </p:cNvSpPr>
          <p:nvPr>
            <p:ph type="subTitle" idx="1"/>
          </p:nvPr>
        </p:nvSpPr>
        <p:spPr>
          <a:xfrm>
            <a:off x="1524000" y="4005263"/>
            <a:ext cx="9144000" cy="1971675"/>
          </a:xfrm>
        </p:spPr>
        <p:txBody>
          <a:bodyPr vert="horz" wrap="square" lIns="91440" tIns="45720" rIns="91440" bIns="45720" anchor="t"/>
          <a:lstStyle/>
          <a:p>
            <a:pPr eaLnBrk="1" hangingPunct="1">
              <a:buClrTx/>
              <a:buSzTx/>
            </a:pPr>
            <a:endParaRPr lang="zh-CN" altLang="en-US" sz="2800" kern="1200" dirty="0">
              <a:latin typeface="+mn-lt"/>
              <a:ea typeface="+mn-ea"/>
              <a:cs typeface="+mn-cs"/>
            </a:endParaRPr>
          </a:p>
        </p:txBody>
      </p:sp>
      <p:pic>
        <p:nvPicPr>
          <p:cNvPr id="5125" name="图片 5" descr="横版组合——透明.png"/>
          <p:cNvPicPr>
            <a:picLocks noChangeAspect="1"/>
          </p:cNvPicPr>
          <p:nvPr/>
        </p:nvPicPr>
        <p:blipFill>
          <a:blip r:embed="rId3"/>
          <a:stretch>
            <a:fillRect/>
          </a:stretch>
        </p:blipFill>
        <p:spPr>
          <a:xfrm>
            <a:off x="3524250" y="698500"/>
            <a:ext cx="5143500" cy="1079500"/>
          </a:xfrm>
          <a:prstGeom prst="rect">
            <a:avLst/>
          </a:prstGeom>
          <a:noFill/>
          <a:ln w="9525">
            <a:noFill/>
          </a:ln>
        </p:spPr>
      </p:pic>
    </p:spTree>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p:cNvSpPr>
          <p:nvPr>
            <p:ph idx="1"/>
          </p:nvPr>
        </p:nvSpPr>
        <p:spPr>
          <a:xfrm>
            <a:off x="838200" y="1341438"/>
            <a:ext cx="10515600" cy="5060950"/>
          </a:xfrm>
        </p:spPr>
        <p:txBody>
          <a:bodyPr vert="horz" wrap="square" anchor="t"/>
          <a:lstStyle/>
          <a:p>
            <a:pPr marL="812800" indent="-812800" eaLnBrk="1" hangingPunct="1"/>
            <a:r>
              <a:rPr lang="zh-CN" altLang="en-US" b="1" dirty="0"/>
              <a:t>一、商标概述</a:t>
            </a:r>
          </a:p>
          <a:p>
            <a:pPr marL="812800" indent="-812800" eaLnBrk="1" hangingPunct="1"/>
            <a:r>
              <a:rPr lang="zh-CN" altLang="en-US" b="1" dirty="0"/>
              <a:t>二、商标标志</a:t>
            </a:r>
          </a:p>
          <a:p>
            <a:pPr marL="812800" indent="-812800" eaLnBrk="1" hangingPunct="1"/>
            <a:r>
              <a:rPr lang="zh-CN" altLang="en-US" b="1" dirty="0"/>
              <a:t>三、商标申请、注册和无效</a:t>
            </a:r>
          </a:p>
          <a:p>
            <a:pPr marL="812800" indent="-812800" eaLnBrk="1" hangingPunct="1"/>
            <a:r>
              <a:rPr lang="zh-CN" altLang="en-US" b="1" dirty="0"/>
              <a:t>四、商标侵权和救济</a:t>
            </a:r>
          </a:p>
          <a:p>
            <a:pPr marL="812800" indent="-812800" eaLnBrk="1" hangingPunct="1"/>
            <a:r>
              <a:rPr lang="zh-CN" altLang="en-US" b="1" dirty="0"/>
              <a:t>五、驰名商标的特殊保护</a:t>
            </a:r>
          </a:p>
          <a:p>
            <a:pPr marL="812800" indent="-812800" eaLnBrk="1" hangingPunct="1">
              <a:buNone/>
            </a:pPr>
            <a:endParaRPr lang="zh-CN" altLang="en-US" b="1" dirty="0"/>
          </a:p>
          <a:p>
            <a:pPr marL="812800" indent="-812800" eaLnBrk="1" hangingPunct="1"/>
            <a:endParaRPr lang="en-US" altLang="zh-CN" b="1" dirty="0"/>
          </a:p>
        </p:txBody>
      </p:sp>
      <p:sp>
        <p:nvSpPr>
          <p:cNvPr id="7171" name="Rectangle 2"/>
          <p:cNvSpPr>
            <a:spLocks noGrp="1"/>
          </p:cNvSpPr>
          <p:nvPr>
            <p:ph type="title"/>
          </p:nvPr>
        </p:nvSpPr>
        <p:spPr>
          <a:xfrm>
            <a:off x="814388" y="0"/>
            <a:ext cx="10539412" cy="1020763"/>
          </a:xfrm>
        </p:spPr>
        <p:txBody>
          <a:bodyPr vert="horz" wrap="square" anchor="b"/>
          <a:lstStyle/>
          <a:p>
            <a:pPr eaLnBrk="1" hangingPunct="1">
              <a:buNone/>
            </a:pPr>
            <a:r>
              <a:rPr lang="zh-CN" altLang="en-US" kern="1200" dirty="0">
                <a:latin typeface="+mj-lt"/>
                <a:ea typeface="+mj-ea"/>
                <a:cs typeface="+mj-cs"/>
              </a:rPr>
              <a:t>商标</a:t>
            </a:r>
          </a:p>
        </p:txBody>
      </p:sp>
      <p:sp>
        <p:nvSpPr>
          <p:cNvPr id="7172"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7173"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184</a:t>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p:cNvSpPr>
          <p:nvPr>
            <p:ph idx="1"/>
          </p:nvPr>
        </p:nvSpPr>
        <p:spPr>
          <a:xfrm>
            <a:off x="838200" y="1341438"/>
            <a:ext cx="10515600" cy="5060950"/>
          </a:xfrm>
        </p:spPr>
        <p:txBody>
          <a:bodyPr vert="horz" wrap="square" anchor="t"/>
          <a:lstStyle/>
          <a:p>
            <a:pPr eaLnBrk="1" hangingPunct="1"/>
            <a:r>
              <a:rPr lang="zh-CN" altLang="en-US" sz="3200" b="1" dirty="0"/>
              <a:t>（一）什么是商标</a:t>
            </a:r>
          </a:p>
          <a:p>
            <a:pPr eaLnBrk="1" hangingPunct="1"/>
            <a:r>
              <a:rPr lang="zh-CN" altLang="en-US" sz="3200" b="1" dirty="0"/>
              <a:t>中文中又称为品牌，英文中称为</a:t>
            </a:r>
            <a:r>
              <a:rPr lang="en-US" altLang="zh-CN" sz="3200" b="1" dirty="0"/>
              <a:t>mark </a:t>
            </a:r>
            <a:r>
              <a:rPr lang="zh-CN" altLang="en-US" sz="3200" b="1" dirty="0"/>
              <a:t>或</a:t>
            </a:r>
            <a:r>
              <a:rPr lang="en-US" altLang="zh-CN" sz="3200" b="1" dirty="0"/>
              <a:t>trade mark</a:t>
            </a:r>
            <a:r>
              <a:rPr lang="zh-CN" altLang="en-US" sz="3200" b="1" dirty="0"/>
              <a:t>或 </a:t>
            </a:r>
            <a:r>
              <a:rPr lang="en-US" altLang="zh-CN" sz="3200" b="1" dirty="0"/>
              <a:t>brand </a:t>
            </a:r>
            <a:r>
              <a:rPr lang="zh-CN" altLang="en-US" sz="3200" b="1" dirty="0"/>
              <a:t>，指的是商品或服务的标记。</a:t>
            </a:r>
          </a:p>
          <a:p>
            <a:pPr eaLnBrk="1" hangingPunct="1"/>
            <a:r>
              <a:rPr lang="zh-CN" altLang="en-US" sz="3200" b="1" dirty="0"/>
              <a:t>（二）商标的作用</a:t>
            </a:r>
          </a:p>
          <a:p>
            <a:pPr eaLnBrk="1" hangingPunct="1"/>
            <a:r>
              <a:rPr lang="zh-CN" altLang="en-US" sz="3200" b="1" dirty="0"/>
              <a:t>基本的作用是区分商品和服务的来源。</a:t>
            </a:r>
          </a:p>
          <a:p>
            <a:pPr eaLnBrk="1" hangingPunct="1"/>
            <a:r>
              <a:rPr lang="zh-CN" altLang="en-US" sz="3200" b="1" dirty="0"/>
              <a:t>延伸的功能：代表企业形象和商誉；体现个人身份及生活方式；成为一种无形财产。</a:t>
            </a:r>
          </a:p>
        </p:txBody>
      </p:sp>
      <p:sp>
        <p:nvSpPr>
          <p:cNvPr id="8195" name="Rectangle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一、商标概述</a:t>
            </a:r>
          </a:p>
        </p:txBody>
      </p:sp>
      <p:sp>
        <p:nvSpPr>
          <p:cNvPr id="8196"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8197"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185</a:t>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p:cNvSpPr>
            <a:spLocks noGrp="1"/>
          </p:cNvSpPr>
          <p:nvPr>
            <p:ph idx="1"/>
          </p:nvPr>
        </p:nvSpPr>
        <p:spPr>
          <a:xfrm>
            <a:off x="838200" y="1341438"/>
            <a:ext cx="10515600" cy="5060950"/>
          </a:xfrm>
        </p:spPr>
        <p:txBody>
          <a:bodyPr vert="horz" wrap="square" anchor="t"/>
          <a:lstStyle/>
          <a:p>
            <a:pPr eaLnBrk="1" hangingPunct="1"/>
            <a:r>
              <a:rPr lang="en-US" altLang="zh-CN" sz="3600" b="1" dirty="0"/>
              <a:t>1982</a:t>
            </a:r>
            <a:r>
              <a:rPr lang="zh-CN" altLang="en-US" sz="3600" b="1" dirty="0"/>
              <a:t>年制定</a:t>
            </a:r>
            <a:r>
              <a:rPr lang="en-US" altLang="zh-CN" sz="3600" b="1" dirty="0"/>
              <a:t>《</a:t>
            </a:r>
            <a:r>
              <a:rPr lang="zh-CN" altLang="en-US" sz="3600" b="1" dirty="0"/>
              <a:t>中华人民共和国商标法</a:t>
            </a:r>
            <a:r>
              <a:rPr lang="en-US" altLang="zh-CN" sz="3600" b="1" dirty="0"/>
              <a:t>》</a:t>
            </a:r>
          </a:p>
          <a:p>
            <a:pPr eaLnBrk="1" hangingPunct="1"/>
            <a:r>
              <a:rPr lang="en-US" altLang="zh-CN" sz="3600" b="1" dirty="0"/>
              <a:t>1993</a:t>
            </a:r>
            <a:r>
              <a:rPr lang="zh-CN" altLang="en-US" sz="3600" b="1" dirty="0"/>
              <a:t>年商标法第一次修改</a:t>
            </a:r>
            <a:endParaRPr lang="en-US" altLang="zh-CN" sz="3600" b="1" dirty="0"/>
          </a:p>
          <a:p>
            <a:pPr eaLnBrk="1" hangingPunct="1"/>
            <a:r>
              <a:rPr lang="en-US" altLang="zh-CN" sz="3600" b="1" dirty="0"/>
              <a:t>2001</a:t>
            </a:r>
            <a:r>
              <a:rPr lang="zh-CN" altLang="en-US" sz="3600" b="1" dirty="0"/>
              <a:t>年商标法第二次修改</a:t>
            </a:r>
            <a:endParaRPr lang="en-US" altLang="zh-CN" sz="3600" b="1" dirty="0"/>
          </a:p>
          <a:p>
            <a:pPr eaLnBrk="1" hangingPunct="1"/>
            <a:r>
              <a:rPr lang="en-US" altLang="zh-CN" sz="3600" b="1" dirty="0"/>
              <a:t>2013</a:t>
            </a:r>
            <a:r>
              <a:rPr lang="zh-CN" altLang="en-US" sz="3600" b="1" dirty="0"/>
              <a:t>年</a:t>
            </a:r>
            <a:r>
              <a:rPr lang="en-US" altLang="zh-CN" sz="3600" b="1" dirty="0"/>
              <a:t>8</a:t>
            </a:r>
            <a:r>
              <a:rPr lang="zh-CN" altLang="en-US" sz="3600" b="1" dirty="0"/>
              <a:t>月</a:t>
            </a:r>
            <a:r>
              <a:rPr lang="en-US" altLang="zh-CN" sz="3600" b="1" dirty="0"/>
              <a:t>30</a:t>
            </a:r>
            <a:r>
              <a:rPr lang="zh-CN" altLang="en-US" sz="3600" b="1" dirty="0"/>
              <a:t>日商标法第三次修改，于</a:t>
            </a:r>
            <a:r>
              <a:rPr lang="en-US" altLang="zh-CN" sz="3600" b="1" dirty="0"/>
              <a:t>2014</a:t>
            </a:r>
            <a:r>
              <a:rPr lang="zh-CN" altLang="en-US" sz="3600" b="1" dirty="0"/>
              <a:t>年</a:t>
            </a:r>
            <a:r>
              <a:rPr lang="en-US" altLang="zh-CN" sz="3600" b="1" dirty="0"/>
              <a:t>5</a:t>
            </a:r>
            <a:r>
              <a:rPr lang="zh-CN" altLang="en-US" sz="3600" b="1" dirty="0"/>
              <a:t>月</a:t>
            </a:r>
            <a:r>
              <a:rPr lang="en-US" altLang="zh-CN" sz="3600" b="1" dirty="0"/>
              <a:t>1</a:t>
            </a:r>
            <a:r>
              <a:rPr lang="zh-CN" altLang="en-US" sz="3600" b="1" dirty="0"/>
              <a:t>日起施行。</a:t>
            </a:r>
          </a:p>
          <a:p>
            <a:pPr eaLnBrk="1" hangingPunct="1"/>
            <a:r>
              <a:rPr lang="en-US" altLang="zh-CN" sz="3600" b="1" dirty="0"/>
              <a:t>2019</a:t>
            </a:r>
            <a:r>
              <a:rPr lang="zh-CN" altLang="en-US" sz="3600" b="1" dirty="0"/>
              <a:t>年</a:t>
            </a:r>
            <a:r>
              <a:rPr lang="en-US" altLang="zh-CN" sz="3600" b="1" dirty="0"/>
              <a:t>4</a:t>
            </a:r>
            <a:r>
              <a:rPr lang="zh-CN" altLang="en-US" sz="3600" b="1" dirty="0"/>
              <a:t>月</a:t>
            </a:r>
            <a:r>
              <a:rPr lang="en-US" altLang="zh-CN" sz="3600" b="1" dirty="0"/>
              <a:t>23</a:t>
            </a:r>
            <a:r>
              <a:rPr lang="zh-CN" altLang="en-US" sz="3600" b="1" dirty="0"/>
              <a:t>日商标法第四次修改，于</a:t>
            </a:r>
            <a:r>
              <a:rPr lang="en-US" altLang="zh-CN" sz="3600" b="1" dirty="0"/>
              <a:t>2019</a:t>
            </a:r>
            <a:r>
              <a:rPr lang="zh-CN" altLang="en-US" sz="3600" b="1" dirty="0"/>
              <a:t>年</a:t>
            </a:r>
            <a:r>
              <a:rPr lang="en-US" altLang="zh-CN" sz="3600" b="1" dirty="0"/>
              <a:t>11</a:t>
            </a:r>
            <a:r>
              <a:rPr lang="zh-CN" altLang="en-US" sz="3600" b="1" dirty="0"/>
              <a:t>月</a:t>
            </a:r>
            <a:r>
              <a:rPr lang="en-US" altLang="zh-CN" sz="3600" b="1" dirty="0"/>
              <a:t>1</a:t>
            </a:r>
            <a:r>
              <a:rPr lang="zh-CN" altLang="en-US" sz="3600" b="1" dirty="0"/>
              <a:t>日起施行。</a:t>
            </a:r>
          </a:p>
        </p:txBody>
      </p:sp>
      <p:sp>
        <p:nvSpPr>
          <p:cNvPr id="9219" name="标题 1"/>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（三）商标法及其修改</a:t>
            </a:r>
          </a:p>
        </p:txBody>
      </p:sp>
      <p:sp>
        <p:nvSpPr>
          <p:cNvPr id="9220"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9221"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186</a:t>
            </a:fld>
            <a:endParaRPr lang="en-US" altLang="zh-CN" sz="1000" dirty="0">
              <a:latin typeface="Tahoma" panose="020B0604030504040204" pitchFamily="34" charset="0"/>
              <a:ea typeface="宋体" panose="02010600030101010101" pitchFamily="2" charset="-122"/>
            </a:endParaRPr>
          </a:p>
        </p:txBody>
      </p:sp>
    </p:spTree>
    <p:custDataLst>
      <p:tags r:id="rId1"/>
    </p:custData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p:cNvSpPr>
          <p:nvPr>
            <p:ph idx="1"/>
          </p:nvPr>
        </p:nvSpPr>
        <p:spPr>
          <a:xfrm>
            <a:off x="838200" y="1341438"/>
            <a:ext cx="10515600" cy="5060950"/>
          </a:xfrm>
        </p:spPr>
        <p:txBody>
          <a:bodyPr vert="horz" wrap="square" anchor="t"/>
          <a:lstStyle/>
          <a:p>
            <a:pPr marL="812800" indent="-812800" eaLnBrk="1" hangingPunct="1"/>
            <a:r>
              <a:rPr lang="zh-CN" altLang="en-US" b="1" dirty="0"/>
              <a:t>（四）商标分类</a:t>
            </a:r>
          </a:p>
          <a:p>
            <a:pPr marL="812800" indent="-812800" eaLnBrk="1" hangingPunct="1"/>
            <a:r>
              <a:rPr lang="en-US" altLang="zh-CN" b="1" dirty="0"/>
              <a:t>1</a:t>
            </a:r>
            <a:r>
              <a:rPr lang="zh-CN" altLang="en-US" b="1" dirty="0"/>
              <a:t>、注册商标和未注册商标</a:t>
            </a:r>
          </a:p>
          <a:p>
            <a:pPr marL="812800" indent="-812800" eaLnBrk="1" hangingPunct="1"/>
            <a:r>
              <a:rPr lang="zh-CN" altLang="en-US" b="1" dirty="0"/>
              <a:t>我国商标法第 </a:t>
            </a:r>
            <a:r>
              <a:rPr lang="en-US" altLang="zh-CN" b="1" dirty="0"/>
              <a:t>3</a:t>
            </a:r>
            <a:r>
              <a:rPr lang="zh-CN" altLang="en-US" b="1" dirty="0"/>
              <a:t>条：“经商标局核准注册的商标为注册商标 。”</a:t>
            </a:r>
          </a:p>
          <a:p>
            <a:pPr marL="812800" indent="-812800" eaLnBrk="1" hangingPunct="1"/>
            <a:r>
              <a:rPr lang="zh-CN" altLang="en-US" b="1" dirty="0">
                <a:hlinkClick r:id="rId2" action="ppaction://hlinksldjump"/>
              </a:rPr>
              <a:t>注册商标。</a:t>
            </a:r>
            <a:r>
              <a:rPr lang="zh-CN" altLang="en-US" b="1" dirty="0"/>
              <a:t>申请后取得注册商标证的商标为注册商标，在使用时可标注为“注册商标”“     ”“</a:t>
            </a:r>
            <a:r>
              <a:rPr lang="en-US" altLang="zh-CN" b="1" dirty="0"/>
              <a:t>®”“™”.</a:t>
            </a:r>
          </a:p>
          <a:p>
            <a:pPr marL="812800" indent="-812800" eaLnBrk="1" hangingPunct="1"/>
            <a:r>
              <a:rPr lang="zh-CN" altLang="en-US" b="1" dirty="0"/>
              <a:t>未注册商标。未取得商标册证但实际使用的商标，在使用时可以注为 </a:t>
            </a:r>
            <a:r>
              <a:rPr lang="en-US" altLang="zh-CN" b="1" dirty="0"/>
              <a:t>TM </a:t>
            </a:r>
            <a:r>
              <a:rPr lang="zh-CN" altLang="en-US" b="1" dirty="0"/>
              <a:t>。</a:t>
            </a:r>
          </a:p>
          <a:p>
            <a:pPr marL="812800" indent="-812800" eaLnBrk="1" hangingPunct="1"/>
            <a:endParaRPr lang="en-US" altLang="zh-CN" b="1" dirty="0"/>
          </a:p>
        </p:txBody>
      </p:sp>
      <p:sp>
        <p:nvSpPr>
          <p:cNvPr id="10243" name="Rectangle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一、商标概述</a:t>
            </a:r>
          </a:p>
        </p:txBody>
      </p:sp>
      <p:sp>
        <p:nvSpPr>
          <p:cNvPr id="10244"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10245"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187</a:t>
            </a:fld>
            <a:endParaRPr lang="en-US" altLang="zh-CN" sz="1000" dirty="0">
              <a:latin typeface="Tahoma" panose="020B0604030504040204" pitchFamily="34" charset="0"/>
              <a:ea typeface="宋体" panose="02010600030101010101" pitchFamily="2" charset="-122"/>
            </a:endParaRPr>
          </a:p>
        </p:txBody>
      </p:sp>
      <p:pic>
        <p:nvPicPr>
          <p:cNvPr id="10246" name="Picture 6"/>
          <p:cNvPicPr>
            <a:picLocks noChangeAspect="1"/>
          </p:cNvPicPr>
          <p:nvPr/>
        </p:nvPicPr>
        <p:blipFill>
          <a:blip r:embed="rId3"/>
          <a:stretch>
            <a:fillRect/>
          </a:stretch>
        </p:blipFill>
        <p:spPr>
          <a:xfrm>
            <a:off x="6284913" y="3717925"/>
            <a:ext cx="576262" cy="508000"/>
          </a:xfrm>
          <a:prstGeom prst="rect">
            <a:avLst/>
          </a:prstGeom>
          <a:noFill/>
          <a:ln w="9525">
            <a:noFill/>
          </a:ln>
          <a:effectLst>
            <a:outerShdw dist="107763" dir="18900000" algn="ctr" rotWithShape="0">
              <a:schemeClr val="bg2"/>
            </a:outerShdw>
          </a:effectLst>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p:cNvSpPr>
          <p:nvPr>
            <p:ph idx="1"/>
          </p:nvPr>
        </p:nvSpPr>
        <p:spPr>
          <a:xfrm>
            <a:off x="838200" y="1341438"/>
            <a:ext cx="10515600" cy="5060950"/>
          </a:xfrm>
        </p:spPr>
        <p:txBody>
          <a:bodyPr vert="horz" wrap="square" anchor="t"/>
          <a:lstStyle/>
          <a:p>
            <a:pPr marL="812800" indent="-812800" eaLnBrk="1" hangingPunct="1">
              <a:lnSpc>
                <a:spcPct val="100000"/>
              </a:lnSpc>
              <a:spcBef>
                <a:spcPts val="1800"/>
              </a:spcBef>
              <a:buFont typeface="Wingdings 3" panose="05040102010807070707" pitchFamily="18" charset="2"/>
              <a:buChar char=""/>
            </a:pPr>
            <a:r>
              <a:rPr lang="en-US" altLang="zh-CN" b="1" dirty="0"/>
              <a:t>2</a:t>
            </a:r>
            <a:r>
              <a:rPr lang="zh-CN" altLang="en-US" b="1" dirty="0"/>
              <a:t>、商品商标、服务商标、集体商标和证明商标</a:t>
            </a:r>
          </a:p>
          <a:p>
            <a:pPr marL="812800" indent="-812800" eaLnBrk="1" hangingPunct="1">
              <a:lnSpc>
                <a:spcPct val="100000"/>
              </a:lnSpc>
              <a:spcBef>
                <a:spcPts val="1800"/>
              </a:spcBef>
              <a:buFont typeface="Wingdings 3" panose="05040102010807070707" pitchFamily="18" charset="2"/>
              <a:buChar char=""/>
            </a:pPr>
            <a:r>
              <a:rPr lang="zh-CN" altLang="en-US" b="1" dirty="0"/>
              <a:t>我国商标法第</a:t>
            </a:r>
            <a:r>
              <a:rPr lang="en-US" altLang="zh-CN" b="1" dirty="0"/>
              <a:t>3</a:t>
            </a:r>
            <a:r>
              <a:rPr lang="zh-CN" altLang="en-US" b="1" dirty="0"/>
              <a:t>条规定：“经商标局核准注册的商标为注册商标，包括商品商标、服务商标和集体商标、证明商标。”</a:t>
            </a:r>
          </a:p>
          <a:p>
            <a:pPr marL="812800" indent="-812800" eaLnBrk="1" hangingPunct="1">
              <a:lnSpc>
                <a:spcPct val="100000"/>
              </a:lnSpc>
              <a:spcBef>
                <a:spcPts val="1800"/>
              </a:spcBef>
              <a:buFont typeface="Wingdings 3" panose="05040102010807070707" pitchFamily="18" charset="2"/>
              <a:buChar char=""/>
            </a:pPr>
            <a:r>
              <a:rPr lang="zh-CN" altLang="en-US" b="1" dirty="0"/>
              <a:t>（</a:t>
            </a:r>
            <a:r>
              <a:rPr lang="en-US" altLang="zh-CN" b="1" dirty="0"/>
              <a:t>1</a:t>
            </a:r>
            <a:r>
              <a:rPr lang="zh-CN" altLang="en-US" b="1" dirty="0"/>
              <a:t>）商品商标和</a:t>
            </a:r>
            <a:r>
              <a:rPr lang="zh-CN" altLang="en-US" b="1" dirty="0">
                <a:hlinkClick r:id="rId2" action="ppaction://hlinksldjump"/>
              </a:rPr>
              <a:t>服务商标 </a:t>
            </a:r>
            <a:r>
              <a:rPr lang="zh-CN" altLang="en-US" b="1" dirty="0"/>
              <a:t>。</a:t>
            </a:r>
            <a:endParaRPr lang="en-US" altLang="zh-CN" b="1" dirty="0"/>
          </a:p>
          <a:p>
            <a:pPr marL="812800" indent="-812800" eaLnBrk="1" hangingPunct="1">
              <a:lnSpc>
                <a:spcPct val="100000"/>
              </a:lnSpc>
              <a:spcBef>
                <a:spcPts val="1800"/>
              </a:spcBef>
              <a:buFont typeface="Wingdings 3" panose="05040102010807070707" pitchFamily="18" charset="2"/>
              <a:buChar char=""/>
            </a:pPr>
            <a:r>
              <a:rPr lang="zh-CN" altLang="en-US" b="1" dirty="0"/>
              <a:t>我国商标法第四条 </a:t>
            </a:r>
            <a:endParaRPr lang="en-US" altLang="zh-CN" b="1" dirty="0"/>
          </a:p>
          <a:p>
            <a:pPr marL="812800" indent="-812800" eaLnBrk="1" hangingPunct="1">
              <a:lnSpc>
                <a:spcPct val="100000"/>
              </a:lnSpc>
              <a:spcBef>
                <a:spcPts val="1800"/>
              </a:spcBef>
              <a:buFont typeface="Wingdings 3" panose="05040102010807070707" pitchFamily="18" charset="2"/>
              <a:buChar char=""/>
            </a:pPr>
            <a:r>
              <a:rPr lang="zh-CN" altLang="en-US" b="1" dirty="0"/>
              <a:t>自然人、法人或者其他组织在生产经营活动中，对其商品或者服务需要取得商标专用权的，应当向商标局申请商标注册。</a:t>
            </a:r>
          </a:p>
          <a:p>
            <a:pPr marL="812800" indent="-812800" eaLnBrk="1" hangingPunct="1">
              <a:lnSpc>
                <a:spcPct val="100000"/>
              </a:lnSpc>
              <a:spcBef>
                <a:spcPts val="1800"/>
              </a:spcBef>
              <a:buFont typeface="Wingdings 3" panose="05040102010807070707" pitchFamily="18" charset="2"/>
              <a:buChar char=""/>
            </a:pPr>
            <a:r>
              <a:rPr lang="zh-CN" altLang="en-US" b="1" dirty="0"/>
              <a:t>本法有关商品商标的规定，适用于服务商标。</a:t>
            </a:r>
          </a:p>
          <a:p>
            <a:pPr marL="812800" indent="-812800" eaLnBrk="1" hangingPunct="1">
              <a:lnSpc>
                <a:spcPct val="100000"/>
              </a:lnSpc>
              <a:spcBef>
                <a:spcPts val="1800"/>
              </a:spcBef>
              <a:buFont typeface="Wingdings 3" panose="05040102010807070707" pitchFamily="18" charset="2"/>
              <a:buChar char=""/>
            </a:pPr>
            <a:endParaRPr lang="zh-CN" altLang="en-US" sz="2200" b="1" dirty="0"/>
          </a:p>
        </p:txBody>
      </p:sp>
      <p:sp>
        <p:nvSpPr>
          <p:cNvPr id="11267" name="Rectangle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一、商标概述</a:t>
            </a:r>
          </a:p>
        </p:txBody>
      </p:sp>
      <p:sp>
        <p:nvSpPr>
          <p:cNvPr id="11268"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11269"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188</a:t>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p:cNvSpPr>
          <p:nvPr>
            <p:ph idx="1"/>
          </p:nvPr>
        </p:nvSpPr>
        <p:spPr>
          <a:xfrm>
            <a:off x="838200" y="1341438"/>
            <a:ext cx="10515600" cy="5060950"/>
          </a:xfrm>
        </p:spPr>
        <p:txBody>
          <a:bodyPr vert="horz" wrap="square" anchor="t"/>
          <a:lstStyle/>
          <a:p>
            <a:pPr eaLnBrk="1" hangingPunct="1">
              <a:lnSpc>
                <a:spcPct val="100000"/>
              </a:lnSpc>
            </a:pPr>
            <a:r>
              <a:rPr lang="zh-CN" altLang="en-US" b="1" dirty="0"/>
              <a:t>（</a:t>
            </a:r>
            <a:r>
              <a:rPr lang="en-US" altLang="zh-CN" b="1" dirty="0"/>
              <a:t>2</a:t>
            </a:r>
            <a:r>
              <a:rPr lang="zh-CN" altLang="en-US" b="1" dirty="0"/>
              <a:t>）</a:t>
            </a:r>
            <a:r>
              <a:rPr lang="zh-CN" altLang="en-US" b="1" dirty="0">
                <a:hlinkClick r:id="rId2" action="ppaction://hlinksldjump"/>
              </a:rPr>
              <a:t>集体商标</a:t>
            </a:r>
            <a:endParaRPr lang="zh-CN" altLang="en-US" b="1" dirty="0"/>
          </a:p>
          <a:p>
            <a:pPr eaLnBrk="1" hangingPunct="1">
              <a:lnSpc>
                <a:spcPct val="100000"/>
              </a:lnSpc>
            </a:pPr>
            <a:r>
              <a:rPr lang="zh-CN" altLang="en-US" b="1" dirty="0"/>
              <a:t>集体商标，指以团体、协会或者其他组织名义注册，供该组织成员在商事活动中使用，以表明使用者在该组织中的成员资格的标志。 </a:t>
            </a:r>
          </a:p>
          <a:p>
            <a:pPr eaLnBrk="1" hangingPunct="1">
              <a:lnSpc>
                <a:spcPct val="100000"/>
              </a:lnSpc>
            </a:pPr>
            <a:r>
              <a:rPr lang="zh-CN" altLang="en-US" b="1" dirty="0"/>
              <a:t>（</a:t>
            </a:r>
            <a:r>
              <a:rPr lang="en-US" altLang="zh-CN" b="1" dirty="0"/>
              <a:t>3</a:t>
            </a:r>
            <a:r>
              <a:rPr lang="zh-CN" altLang="en-US" b="1" dirty="0"/>
              <a:t>）</a:t>
            </a:r>
            <a:r>
              <a:rPr lang="zh-CN" altLang="en-US" b="1" dirty="0">
                <a:hlinkClick r:id="rId3" action="ppaction://hlinksldjump"/>
              </a:rPr>
              <a:t>证明商标</a:t>
            </a:r>
            <a:endParaRPr lang="zh-CN" altLang="en-US" b="1" dirty="0"/>
          </a:p>
          <a:p>
            <a:pPr eaLnBrk="1" hangingPunct="1">
              <a:lnSpc>
                <a:spcPct val="100000"/>
              </a:lnSpc>
            </a:pPr>
            <a:r>
              <a:rPr lang="zh-CN" altLang="en-US" b="1" dirty="0"/>
              <a:t>证明商标，是指由对某种商品或者服务具有监督能力的组织所控制，而由该组织以外的单位或者个人使用于其商品或者服务，用以证明该商品或者服务的原产地、原料、制造方法、质量或者其他特定品质的标志。 </a:t>
            </a:r>
          </a:p>
        </p:txBody>
      </p:sp>
      <p:sp>
        <p:nvSpPr>
          <p:cNvPr id="12291" name="Rectangle 2"/>
          <p:cNvSpPr>
            <a:spLocks noGrp="1"/>
          </p:cNvSpPr>
          <p:nvPr>
            <p:ph type="title"/>
          </p:nvPr>
        </p:nvSpPr>
        <p:spPr>
          <a:xfrm>
            <a:off x="814388" y="0"/>
            <a:ext cx="10539412" cy="1020763"/>
          </a:xfrm>
        </p:spPr>
        <p:txBody>
          <a:bodyPr vert="horz" wrap="square" anchor="b"/>
          <a:lstStyle/>
          <a:p>
            <a:pPr eaLnBrk="1" hangingPunct="1">
              <a:buNone/>
            </a:pPr>
            <a:r>
              <a:rPr lang="zh-CN" altLang="en-US" kern="1200" dirty="0">
                <a:latin typeface="+mj-lt"/>
                <a:ea typeface="+mj-ea"/>
                <a:cs typeface="+mj-cs"/>
              </a:rPr>
              <a:t>一、商标概述</a:t>
            </a:r>
          </a:p>
        </p:txBody>
      </p:sp>
      <p:sp>
        <p:nvSpPr>
          <p:cNvPr id="12292"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12293"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189</a:t>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98170" y="1779905"/>
            <a:ext cx="5411470" cy="7092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30" name="Rectangle 2"/>
          <p:cNvSpPr>
            <a:spLocks noGrp="1" noChangeArrowheads="1"/>
          </p:cNvSpPr>
          <p:nvPr>
            <p:ph type="title"/>
          </p:nvPr>
        </p:nvSpPr>
        <p:spPr>
          <a:xfrm>
            <a:off x="840105" y="365125"/>
            <a:ext cx="10515600" cy="991870"/>
          </a:xfrm>
        </p:spPr>
        <p:txBody>
          <a:bodyPr>
            <a:normAutofit/>
          </a:bodyPr>
          <a:lstStyle/>
          <a:p>
            <a:pPr eaLnBrk="1" hangingPunct="1"/>
            <a:r>
              <a:rPr lang="zh-CN" altLang="en-US" dirty="0"/>
              <a:t>二、知识产权的重要性</a:t>
            </a:r>
          </a:p>
        </p:txBody>
      </p:sp>
      <p:sp>
        <p:nvSpPr>
          <p:cNvPr id="2" name="文本占位符 1"/>
          <p:cNvSpPr>
            <a:spLocks noGrp="1"/>
          </p:cNvSpPr>
          <p:nvPr>
            <p:ph type="body" idx="1"/>
          </p:nvPr>
        </p:nvSpPr>
        <p:spPr/>
        <p:txBody>
          <a:bodyPr>
            <a:normAutofit/>
          </a:bodyPr>
          <a:lstStyle/>
          <a:p>
            <a:r>
              <a:rPr lang="zh-CN" altLang="en-US" dirty="0">
                <a:solidFill>
                  <a:srgbClr val="FFFF00"/>
                </a:solidFill>
                <a:sym typeface="+mn-ea"/>
              </a:rPr>
              <a:t>生产形态的变化：从纺锤形到哑铃形</a:t>
            </a:r>
            <a:endParaRPr lang="zh-CN" altLang="en-US" b="1" dirty="0">
              <a:solidFill>
                <a:srgbClr val="FFFF00"/>
              </a:solidFill>
              <a:sym typeface="+mn-ea"/>
            </a:endParaRPr>
          </a:p>
        </p:txBody>
      </p:sp>
      <p:sp>
        <p:nvSpPr>
          <p:cNvPr id="40963" name="Rectangle 3"/>
          <p:cNvSpPr>
            <a:spLocks noGrp="1" noChangeArrowheads="1"/>
          </p:cNvSpPr>
          <p:nvPr>
            <p:ph sz="half" idx="2"/>
          </p:nvPr>
        </p:nvSpPr>
        <p:spPr/>
        <p:txBody>
          <a:bodyPr rtlCol="0">
            <a:normAutofit/>
          </a:bodyPr>
          <a:lstStyle/>
          <a:p>
            <a:pPr lvl="1">
              <a:defRPr/>
            </a:pPr>
            <a:r>
              <a:rPr lang="zh-CN" altLang="en-US" sz="2800" b="1" dirty="0"/>
              <a:t>）</a:t>
            </a:r>
            <a:endParaRPr lang="en-US" altLang="zh-CN" sz="2800" b="1" dirty="0"/>
          </a:p>
          <a:p>
            <a:pPr lvl="1">
              <a:defRPr/>
            </a:pPr>
            <a:endParaRPr lang="zh-CN" altLang="en-US" sz="2000" dirty="0"/>
          </a:p>
          <a:p>
            <a:pPr>
              <a:defRPr/>
            </a:pPr>
            <a:endParaRPr lang="zh-CN" altLang="en-US" sz="2400" dirty="0"/>
          </a:p>
          <a:p>
            <a:pPr>
              <a:defRPr/>
            </a:pPr>
            <a:endParaRPr lang="zh-CN" altLang="en-US" sz="2400" dirty="0"/>
          </a:p>
          <a:p>
            <a:pPr>
              <a:buNone/>
              <a:defRPr/>
            </a:pPr>
            <a:endParaRPr lang="en-US" altLang="zh-CN" sz="2400" dirty="0"/>
          </a:p>
          <a:p>
            <a:pPr>
              <a:buNone/>
              <a:defRPr/>
            </a:pPr>
            <a:r>
              <a:rPr lang="zh-CN" altLang="en-US" sz="2400" dirty="0"/>
              <a:t>  </a:t>
            </a:r>
            <a:endParaRPr lang="zh-CN" altLang="en-US" sz="2000" dirty="0"/>
          </a:p>
          <a:p>
            <a:pPr>
              <a:buNone/>
              <a:defRPr/>
            </a:pPr>
            <a:r>
              <a:rPr lang="zh-CN" altLang="en-US" sz="2000" dirty="0"/>
              <a:t>   </a:t>
            </a:r>
          </a:p>
          <a:p>
            <a:pPr>
              <a:defRPr/>
            </a:pPr>
            <a:endParaRPr lang="en-US" altLang="zh-CN" dirty="0"/>
          </a:p>
        </p:txBody>
      </p:sp>
      <p:sp>
        <p:nvSpPr>
          <p:cNvPr id="3" name="文本占位符 2"/>
          <p:cNvSpPr>
            <a:spLocks noGrp="1"/>
          </p:cNvSpPr>
          <p:nvPr>
            <p:ph type="body" sz="quarter" idx="3"/>
          </p:nvPr>
        </p:nvSpPr>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marL="0" lvl="1"/>
            <a:r>
              <a:rPr lang="en-US" altLang="zh-CN" sz="2400" dirty="0">
                <a:sym typeface="+mn-ea"/>
              </a:rPr>
              <a:t>                                           </a:t>
            </a:r>
            <a:r>
              <a:rPr lang="zh-CN" altLang="en-US" sz="2400" dirty="0">
                <a:solidFill>
                  <a:srgbClr val="FFFF00"/>
                </a:solidFill>
                <a:sym typeface="+mn-ea"/>
              </a:rPr>
              <a:t>企业附加值的</a:t>
            </a:r>
            <a:r>
              <a:rPr lang="en-US" altLang="zh-CN" sz="2400" dirty="0">
                <a:solidFill>
                  <a:srgbClr val="FFFF00"/>
                </a:solidFill>
                <a:sym typeface="+mn-ea"/>
              </a:rPr>
              <a:t>“</a:t>
            </a:r>
            <a:r>
              <a:rPr lang="zh-CN" altLang="en-US" sz="2400" dirty="0">
                <a:solidFill>
                  <a:srgbClr val="FFFF00"/>
                </a:solidFill>
                <a:sym typeface="+mn-ea"/>
              </a:rPr>
              <a:t>微笑曲线”</a:t>
            </a:r>
            <a:endParaRPr lang="zh-CN" altLang="en-US" sz="2400" b="1" dirty="0">
              <a:solidFill>
                <a:srgbClr val="FFFF00"/>
              </a:solidFill>
              <a:sym typeface="+mn-ea"/>
            </a:endParaRPr>
          </a:p>
        </p:txBody>
      </p:sp>
      <p:sp>
        <p:nvSpPr>
          <p:cNvPr id="4" name="内容占位符 3"/>
          <p:cNvSpPr>
            <a:spLocks noGrp="1"/>
          </p:cNvSpPr>
          <p:nvPr>
            <p:ph sz="quarter" idx="4"/>
          </p:nvPr>
        </p:nvSpPr>
        <p:spPr/>
        <p:txBody>
          <a:bodyPr/>
          <a:lstStyle/>
          <a:p>
            <a:endParaRPr lang="zh-CN" altLang="en-US"/>
          </a:p>
        </p:txBody>
      </p:sp>
      <p:pic>
        <p:nvPicPr>
          <p:cNvPr id="409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71" y="2635885"/>
            <a:ext cx="3133725"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380" y="4184015"/>
            <a:ext cx="45720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4" descr="D:\Backup\我的文档\My Pictures\26939-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2785" y="2828925"/>
            <a:ext cx="5850255" cy="291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598805" y="1356995"/>
            <a:ext cx="5288280" cy="423545"/>
          </a:xfrm>
          <a:prstGeom prst="rect">
            <a:avLst/>
          </a:prstGeom>
          <a:noFill/>
        </p:spPr>
        <p:txBody>
          <a:bodyPr wrap="none" rtlCol="0" anchor="t">
            <a:spAutoFit/>
          </a:bodyPr>
          <a:lstStyle/>
          <a:p>
            <a:pPr marL="228600" lvl="0" indent="-228600" algn="l" eaLnBrk="1" hangingPunct="1">
              <a:lnSpc>
                <a:spcPct val="90000"/>
              </a:lnSpc>
              <a:spcBef>
                <a:spcPts val="500"/>
              </a:spcBef>
              <a:buFont typeface="Arial" panose="020B0604020202020204" pitchFamily="34" charset="0"/>
              <a:buChar char="•"/>
              <a:defRPr/>
            </a:pPr>
            <a:r>
              <a:rPr lang="zh-CN" altLang="en-US" sz="2400" dirty="0">
                <a:solidFill>
                  <a:srgbClr val="FF0000"/>
                </a:solidFill>
                <a:latin typeface="+mn-lt"/>
                <a:ea typeface="+mn-ea"/>
                <a:sym typeface="+mn-ea"/>
              </a:rPr>
              <a:t>（三）从企业间看知识产权的重要性</a:t>
            </a:r>
          </a:p>
        </p:txBody>
      </p:sp>
    </p:spTree>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 calcmode="lin" valueType="num">
                                      <p:cBhvr additive="base">
                                        <p:cTn id="7" dur="500" fill="hold"/>
                                        <p:tgtEl>
                                          <p:spTgt spid="409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963">
                                            <p:txEl>
                                              <p:pRg st="5" end="5"/>
                                            </p:txEl>
                                          </p:spTgt>
                                        </p:tgtEl>
                                        <p:attrNameLst>
                                          <p:attrName>style.visibility</p:attrName>
                                        </p:attrNameLst>
                                      </p:cBhvr>
                                      <p:to>
                                        <p:strVal val="visible"/>
                                      </p:to>
                                    </p:set>
                                    <p:anim calcmode="lin" valueType="num">
                                      <p:cBhvr additive="base">
                                        <p:cTn id="13" dur="500" fill="hold"/>
                                        <p:tgtEl>
                                          <p:spTgt spid="4096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6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0964"/>
                                        </p:tgtEl>
                                        <p:attrNameLst>
                                          <p:attrName>style.visibility</p:attrName>
                                        </p:attrNameLst>
                                      </p:cBhvr>
                                      <p:to>
                                        <p:strVal val="visible"/>
                                      </p:to>
                                    </p:set>
                                    <p:anim calcmode="lin" valueType="num">
                                      <p:cBhvr additive="base">
                                        <p:cTn id="19" dur="500" fill="hold"/>
                                        <p:tgtEl>
                                          <p:spTgt spid="40964"/>
                                        </p:tgtEl>
                                        <p:attrNameLst>
                                          <p:attrName>ppt_x</p:attrName>
                                        </p:attrNameLst>
                                      </p:cBhvr>
                                      <p:tavLst>
                                        <p:tav tm="0">
                                          <p:val>
                                            <p:strVal val="#ppt_x"/>
                                          </p:val>
                                        </p:tav>
                                        <p:tav tm="100000">
                                          <p:val>
                                            <p:strVal val="#ppt_x"/>
                                          </p:val>
                                        </p:tav>
                                      </p:tavLst>
                                    </p:anim>
                                    <p:anim calcmode="lin" valueType="num">
                                      <p:cBhvr additive="base">
                                        <p:cTn id="20" dur="500" fill="hold"/>
                                        <p:tgtEl>
                                          <p:spTgt spid="4096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0965"/>
                                        </p:tgtEl>
                                        <p:attrNameLst>
                                          <p:attrName>style.visibility</p:attrName>
                                        </p:attrNameLst>
                                      </p:cBhvr>
                                      <p:to>
                                        <p:strVal val="visible"/>
                                      </p:to>
                                    </p:set>
                                    <p:anim calcmode="lin" valueType="num">
                                      <p:cBhvr additive="base">
                                        <p:cTn id="25" dur="500" fill="hold"/>
                                        <p:tgtEl>
                                          <p:spTgt spid="40965"/>
                                        </p:tgtEl>
                                        <p:attrNameLst>
                                          <p:attrName>ppt_x</p:attrName>
                                        </p:attrNameLst>
                                      </p:cBhvr>
                                      <p:tavLst>
                                        <p:tav tm="0">
                                          <p:val>
                                            <p:strVal val="#ppt_x"/>
                                          </p:val>
                                        </p:tav>
                                        <p:tav tm="100000">
                                          <p:val>
                                            <p:strVal val="#ppt_x"/>
                                          </p:val>
                                        </p:tav>
                                      </p:tavLst>
                                    </p:anim>
                                    <p:anim calcmode="lin" valueType="num">
                                      <p:cBhvr additive="base">
                                        <p:cTn id="26" dur="500" fill="hold"/>
                                        <p:tgtEl>
                                          <p:spTgt spid="4096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0963">
                                            <p:txEl>
                                              <p:pRg st="6" end="6"/>
                                            </p:txEl>
                                          </p:spTgt>
                                        </p:tgtEl>
                                        <p:attrNameLst>
                                          <p:attrName>style.visibility</p:attrName>
                                        </p:attrNameLst>
                                      </p:cBhvr>
                                      <p:to>
                                        <p:strVal val="visible"/>
                                      </p:to>
                                    </p:set>
                                    <p:anim calcmode="lin" valueType="num">
                                      <p:cBhvr additive="base">
                                        <p:cTn id="31" dur="500" fill="hold"/>
                                        <p:tgtEl>
                                          <p:spTgt spid="4096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096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1"/>
          <p:cNvSpPr>
            <a:spLocks noGrp="1"/>
          </p:cNvSpPr>
          <p:nvPr>
            <p:ph idx="1"/>
          </p:nvPr>
        </p:nvSpPr>
        <p:spPr>
          <a:xfrm>
            <a:off x="838200" y="1341438"/>
            <a:ext cx="10515600" cy="5060950"/>
          </a:xfrm>
        </p:spPr>
        <p:txBody>
          <a:bodyPr vert="horz" wrap="square" anchor="t"/>
          <a:lstStyle/>
          <a:p>
            <a:endParaRPr lang="zh-CN" altLang="en-US" dirty="0"/>
          </a:p>
        </p:txBody>
      </p:sp>
      <p:sp>
        <p:nvSpPr>
          <p:cNvPr id="13315" name="Rectangle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hlinkClick r:id="rId2" action="ppaction://hlinksldjump"/>
              </a:rPr>
              <a:t>注册商标</a:t>
            </a:r>
            <a:endParaRPr lang="zh-CN" altLang="en-US" kern="1200" dirty="0">
              <a:latin typeface="+mj-lt"/>
              <a:ea typeface="+mj-ea"/>
              <a:cs typeface="+mj-cs"/>
            </a:endParaRPr>
          </a:p>
        </p:txBody>
      </p:sp>
      <p:pic>
        <p:nvPicPr>
          <p:cNvPr id="13316" name="Picture 4" descr="0-main-yy-p11"/>
          <p:cNvPicPr>
            <a:picLocks noChangeAspect="1"/>
          </p:cNvPicPr>
          <p:nvPr/>
        </p:nvPicPr>
        <p:blipFill>
          <a:blip r:embed="rId3"/>
          <a:stretch>
            <a:fillRect/>
          </a:stretch>
        </p:blipFill>
        <p:spPr>
          <a:xfrm>
            <a:off x="2208213" y="3141663"/>
            <a:ext cx="2519362" cy="2232025"/>
          </a:xfrm>
          <a:prstGeom prst="rect">
            <a:avLst/>
          </a:prstGeom>
          <a:noFill/>
          <a:ln w="9525">
            <a:noFill/>
          </a:ln>
        </p:spPr>
      </p:pic>
      <p:pic>
        <p:nvPicPr>
          <p:cNvPr id="13317" name="Picture 7"/>
          <p:cNvPicPr>
            <a:picLocks noChangeAspect="1"/>
          </p:cNvPicPr>
          <p:nvPr/>
        </p:nvPicPr>
        <p:blipFill>
          <a:blip r:embed="rId4"/>
          <a:stretch>
            <a:fillRect/>
          </a:stretch>
        </p:blipFill>
        <p:spPr>
          <a:xfrm>
            <a:off x="5159375" y="1443038"/>
            <a:ext cx="4968875" cy="4852987"/>
          </a:xfrm>
          <a:prstGeom prst="rect">
            <a:avLst/>
          </a:prstGeom>
          <a:noFill/>
          <a:ln w="9525">
            <a:noFill/>
          </a:ln>
          <a:effectLst>
            <a:outerShdw dist="107763" dir="18900000" algn="ctr" rotWithShape="0">
              <a:schemeClr val="bg2"/>
            </a:outerShdw>
          </a:effectLst>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1"/>
          <p:cNvSpPr>
            <a:spLocks noGrp="1"/>
          </p:cNvSpPr>
          <p:nvPr>
            <p:ph idx="1"/>
          </p:nvPr>
        </p:nvSpPr>
        <p:spPr>
          <a:xfrm>
            <a:off x="838200" y="1341438"/>
            <a:ext cx="10515600" cy="5060950"/>
          </a:xfrm>
        </p:spPr>
        <p:txBody>
          <a:bodyPr vert="horz" wrap="square" anchor="t"/>
          <a:lstStyle/>
          <a:p>
            <a:endParaRPr lang="zh-CN" altLang="en-US" dirty="0"/>
          </a:p>
        </p:txBody>
      </p:sp>
      <p:sp>
        <p:nvSpPr>
          <p:cNvPr id="14339" name="Rectangle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hlinkClick r:id="rId2" action="ppaction://hlinksldjump"/>
              </a:rPr>
              <a:t>服务商标</a:t>
            </a:r>
            <a:endParaRPr lang="zh-CN" altLang="en-US" kern="1200" dirty="0">
              <a:latin typeface="+mj-lt"/>
              <a:ea typeface="+mj-ea"/>
              <a:cs typeface="+mj-cs"/>
            </a:endParaRPr>
          </a:p>
        </p:txBody>
      </p:sp>
      <p:pic>
        <p:nvPicPr>
          <p:cNvPr id="14340" name="Picture 6" descr="qiyepitai%20copy"/>
          <p:cNvPicPr>
            <a:picLocks noChangeAspect="1"/>
          </p:cNvPicPr>
          <p:nvPr/>
        </p:nvPicPr>
        <p:blipFill>
          <a:blip r:embed="rId3"/>
          <a:stretch>
            <a:fillRect/>
          </a:stretch>
        </p:blipFill>
        <p:spPr>
          <a:xfrm>
            <a:off x="2208213" y="2921000"/>
            <a:ext cx="2879725" cy="2279650"/>
          </a:xfrm>
          <a:prstGeom prst="rect">
            <a:avLst/>
          </a:prstGeom>
          <a:noFill/>
          <a:ln w="9525">
            <a:noFill/>
          </a:ln>
        </p:spPr>
      </p:pic>
      <p:pic>
        <p:nvPicPr>
          <p:cNvPr id="14341" name="Picture 8" descr="dongfang_sm"/>
          <p:cNvPicPr>
            <a:picLocks noChangeAspect="1"/>
          </p:cNvPicPr>
          <p:nvPr/>
        </p:nvPicPr>
        <p:blipFill>
          <a:blip r:embed="rId4"/>
          <a:stretch>
            <a:fillRect/>
          </a:stretch>
        </p:blipFill>
        <p:spPr>
          <a:xfrm>
            <a:off x="8328025" y="3157538"/>
            <a:ext cx="1584325" cy="1511300"/>
          </a:xfrm>
          <a:prstGeom prst="rect">
            <a:avLst/>
          </a:prstGeom>
          <a:noFill/>
          <a:ln w="9525">
            <a:noFill/>
          </a:ln>
        </p:spPr>
      </p:pic>
      <p:pic>
        <p:nvPicPr>
          <p:cNvPr id="14342" name="Picture 10" descr="guoji_sm">
            <a:hlinkClick r:id="rId5"/>
          </p:cNvPr>
          <p:cNvPicPr>
            <a:picLocks noChangeAspect="1"/>
          </p:cNvPicPr>
          <p:nvPr/>
        </p:nvPicPr>
        <p:blipFill>
          <a:blip r:embed="rId6"/>
          <a:stretch>
            <a:fillRect/>
          </a:stretch>
        </p:blipFill>
        <p:spPr>
          <a:xfrm>
            <a:off x="6096000" y="2708275"/>
            <a:ext cx="1608138" cy="1728788"/>
          </a:xfrm>
          <a:prstGeom prst="rect">
            <a:avLst/>
          </a:prstGeom>
          <a:noFill/>
          <a:ln w="9525">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p:cNvSpPr>
          <p:nvPr>
            <p:ph idx="1"/>
          </p:nvPr>
        </p:nvSpPr>
        <p:spPr>
          <a:xfrm>
            <a:off x="838200" y="1341438"/>
            <a:ext cx="10515600" cy="5060950"/>
          </a:xfrm>
        </p:spPr>
        <p:txBody>
          <a:bodyPr vert="horz" wrap="square" anchor="t"/>
          <a:lstStyle/>
          <a:p>
            <a:pPr marL="0" indent="0" eaLnBrk="1" hangingPunct="1">
              <a:buNone/>
            </a:pPr>
            <a:r>
              <a:rPr lang="zh-CN" altLang="en-US" b="1" dirty="0"/>
              <a:t>  </a:t>
            </a:r>
          </a:p>
        </p:txBody>
      </p:sp>
      <p:sp>
        <p:nvSpPr>
          <p:cNvPr id="15363" name="Rectangle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hlinkClick r:id="rId3" action="ppaction://hlinksldjump"/>
              </a:rPr>
              <a:t>集体商标</a:t>
            </a:r>
            <a:endParaRPr lang="zh-CN" altLang="en-US" kern="1200" dirty="0">
              <a:latin typeface="+mj-lt"/>
              <a:ea typeface="+mj-ea"/>
              <a:cs typeface="+mj-cs"/>
            </a:endParaRPr>
          </a:p>
        </p:txBody>
      </p:sp>
      <p:pic>
        <p:nvPicPr>
          <p:cNvPr id="2" name="图片 1"/>
          <p:cNvPicPr>
            <a:picLocks noChangeAspect="1"/>
          </p:cNvPicPr>
          <p:nvPr>
            <p:custDataLst>
              <p:tags r:id="rId1"/>
            </p:custDataLst>
          </p:nvPr>
        </p:nvPicPr>
        <p:blipFill>
          <a:blip r:embed="rId4"/>
          <a:stretch>
            <a:fillRect/>
          </a:stretch>
        </p:blipFill>
        <p:spPr>
          <a:xfrm>
            <a:off x="947420" y="1676400"/>
            <a:ext cx="8201025" cy="4391025"/>
          </a:xfrm>
          <a:prstGeom prst="rect">
            <a:avLst/>
          </a:prstGeom>
        </p:spPr>
      </p:pic>
      <p:pic>
        <p:nvPicPr>
          <p:cNvPr id="100" name="图片 99"/>
          <p:cNvPicPr/>
          <p:nvPr/>
        </p:nvPicPr>
        <p:blipFill>
          <a:blip r:embed="rId5"/>
          <a:stretch>
            <a:fillRect/>
          </a:stretch>
        </p:blipFill>
        <p:spPr>
          <a:xfrm>
            <a:off x="8028940" y="147955"/>
            <a:ext cx="4163060" cy="4683760"/>
          </a:xfrm>
          <a:prstGeom prst="rect">
            <a:avLst/>
          </a:prstGeom>
          <a:noFill/>
          <a:ln w="9525">
            <a:noFill/>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p:cNvSpPr>
          <p:nvPr>
            <p:ph idx="1"/>
          </p:nvPr>
        </p:nvSpPr>
        <p:spPr>
          <a:xfrm>
            <a:off x="838200" y="1341438"/>
            <a:ext cx="10515600" cy="5060950"/>
          </a:xfrm>
        </p:spPr>
        <p:txBody>
          <a:bodyPr vert="horz" wrap="square" anchor="t"/>
          <a:lstStyle/>
          <a:p>
            <a:pPr eaLnBrk="1" hangingPunct="1">
              <a:lnSpc>
                <a:spcPct val="80000"/>
              </a:lnSpc>
            </a:pPr>
            <a:r>
              <a:rPr lang="zh-CN" altLang="en-US" sz="2200" b="1" dirty="0"/>
              <a:t>绿色食品（证明商标）：</a:t>
            </a:r>
            <a:endParaRPr lang="en-US" altLang="zh-CN" sz="2200" b="1" dirty="0"/>
          </a:p>
          <a:p>
            <a:pPr eaLnBrk="1" hangingPunct="1">
              <a:lnSpc>
                <a:spcPct val="80000"/>
              </a:lnSpc>
              <a:buFont typeface="Wingdings 2" panose="05020102010507070707" pitchFamily="18" charset="2"/>
              <a:buNone/>
            </a:pPr>
            <a:r>
              <a:rPr lang="zh-CN" altLang="en-US" sz="2200" b="1" dirty="0"/>
              <a:t>注册人：中国绿色</a:t>
            </a:r>
          </a:p>
          <a:p>
            <a:pPr eaLnBrk="1" hangingPunct="1">
              <a:lnSpc>
                <a:spcPct val="80000"/>
              </a:lnSpc>
              <a:buFont typeface="Wingdings" panose="05000000000000000000" pitchFamily="2" charset="2"/>
              <a:buNone/>
            </a:pPr>
            <a:r>
              <a:rPr lang="zh-CN" altLang="en-US" sz="2200" b="1" dirty="0"/>
              <a:t>      食品发展中心 </a:t>
            </a:r>
          </a:p>
          <a:p>
            <a:pPr eaLnBrk="1" hangingPunct="1">
              <a:lnSpc>
                <a:spcPct val="80000"/>
              </a:lnSpc>
              <a:buFont typeface="Wingdings" panose="05000000000000000000" pitchFamily="2" charset="2"/>
              <a:buNone/>
            </a:pPr>
            <a:r>
              <a:rPr lang="zh-CN" altLang="en-US" sz="2200" b="1" dirty="0"/>
              <a:t>使用范围：九大类食品</a:t>
            </a:r>
          </a:p>
          <a:p>
            <a:pPr eaLnBrk="1" hangingPunct="1">
              <a:lnSpc>
                <a:spcPct val="80000"/>
              </a:lnSpc>
              <a:buFont typeface="Wingdings" panose="05000000000000000000" pitchFamily="2" charset="2"/>
              <a:buNone/>
            </a:pPr>
            <a:r>
              <a:rPr lang="zh-CN" altLang="en-US" sz="2200" b="1" dirty="0"/>
              <a:t>使用管理依据：</a:t>
            </a:r>
          </a:p>
          <a:p>
            <a:pPr eaLnBrk="1" hangingPunct="1">
              <a:lnSpc>
                <a:spcPct val="80000"/>
              </a:lnSpc>
              <a:buFont typeface="Wingdings" panose="05000000000000000000" pitchFamily="2" charset="2"/>
              <a:buNone/>
            </a:pPr>
            <a:r>
              <a:rPr lang="zh-CN" altLang="en-US" sz="1700" b="1" dirty="0"/>
              <a:t>农业部</a:t>
            </a:r>
            <a:r>
              <a:rPr lang="en-US" altLang="zh-CN" sz="1700" b="1" dirty="0"/>
              <a:t>《</a:t>
            </a:r>
            <a:r>
              <a:rPr lang="zh-CN" altLang="en-US" sz="1700" b="1" dirty="0"/>
              <a:t>绿色食品标志管理办法</a:t>
            </a:r>
            <a:r>
              <a:rPr lang="en-US" altLang="zh-CN" sz="2200" b="1" dirty="0"/>
              <a:t>》</a:t>
            </a:r>
          </a:p>
          <a:p>
            <a:pPr eaLnBrk="1" hangingPunct="1">
              <a:lnSpc>
                <a:spcPct val="80000"/>
              </a:lnSpc>
              <a:buFont typeface="Wingdings" panose="05000000000000000000" pitchFamily="2" charset="2"/>
              <a:buNone/>
            </a:pPr>
            <a:r>
              <a:rPr lang="zh-CN" altLang="en-US" sz="2200" b="1" dirty="0"/>
              <a:t>阳信鸭梨（证明商标）</a:t>
            </a:r>
            <a:endParaRPr lang="en-US" altLang="zh-CN" sz="2200" b="1" dirty="0"/>
          </a:p>
          <a:p>
            <a:pPr eaLnBrk="1" hangingPunct="1">
              <a:lnSpc>
                <a:spcPct val="80000"/>
              </a:lnSpc>
              <a:buFont typeface="Wingdings" panose="05000000000000000000" pitchFamily="2" charset="2"/>
              <a:buNone/>
            </a:pPr>
            <a:r>
              <a:rPr lang="zh-CN" altLang="en-US" sz="2200" b="1" dirty="0"/>
              <a:t>注册人：山东阳信鸭梨研究所</a:t>
            </a:r>
            <a:endParaRPr lang="en-US" altLang="zh-CN" sz="2200" b="1" dirty="0"/>
          </a:p>
          <a:p>
            <a:pPr eaLnBrk="1" hangingPunct="1">
              <a:lnSpc>
                <a:spcPct val="80000"/>
              </a:lnSpc>
              <a:buFont typeface="Wingdings" panose="05000000000000000000" pitchFamily="2" charset="2"/>
              <a:buNone/>
            </a:pPr>
            <a:endParaRPr lang="en-US" altLang="zh-CN" sz="2200" b="1" dirty="0"/>
          </a:p>
          <a:p>
            <a:pPr eaLnBrk="1" hangingPunct="1">
              <a:lnSpc>
                <a:spcPct val="80000"/>
              </a:lnSpc>
              <a:buFont typeface="Wingdings" panose="05000000000000000000" pitchFamily="2" charset="2"/>
              <a:buNone/>
            </a:pPr>
            <a:r>
              <a:rPr lang="en-US" altLang="zh-CN" sz="2200" b="1" dirty="0"/>
              <a:t> </a:t>
            </a:r>
          </a:p>
        </p:txBody>
      </p:sp>
      <p:sp>
        <p:nvSpPr>
          <p:cNvPr id="16387" name="Rectangle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hlinkClick r:id="rId2" action="ppaction://hlinksldjump"/>
              </a:rPr>
              <a:t>证明商标</a:t>
            </a:r>
            <a:endParaRPr lang="zh-CN" altLang="en-US" kern="1200" dirty="0">
              <a:latin typeface="+mj-lt"/>
              <a:ea typeface="+mj-ea"/>
              <a:cs typeface="+mj-cs"/>
            </a:endParaRPr>
          </a:p>
        </p:txBody>
      </p:sp>
      <p:pic>
        <p:nvPicPr>
          <p:cNvPr id="16388" name="Picture 4" descr="u=1331673151,2657033395&amp;gp=2"/>
          <p:cNvPicPr>
            <a:picLocks noChangeAspect="1"/>
          </p:cNvPicPr>
          <p:nvPr/>
        </p:nvPicPr>
        <p:blipFill>
          <a:blip r:embed="rId3"/>
          <a:stretch>
            <a:fillRect/>
          </a:stretch>
        </p:blipFill>
        <p:spPr>
          <a:xfrm>
            <a:off x="6096000" y="1700213"/>
            <a:ext cx="3671888" cy="2160587"/>
          </a:xfrm>
          <a:prstGeom prst="rect">
            <a:avLst/>
          </a:prstGeom>
          <a:noFill/>
          <a:ln w="9525">
            <a:noFill/>
          </a:ln>
        </p:spPr>
      </p:pic>
      <p:pic>
        <p:nvPicPr>
          <p:cNvPr id="16389" name="Picture 5" descr="C:\Users\yan\Pictures\2007102494522911.jpg"/>
          <p:cNvPicPr>
            <a:picLocks noChangeAspect="1"/>
          </p:cNvPicPr>
          <p:nvPr/>
        </p:nvPicPr>
        <p:blipFill>
          <a:blip r:embed="rId4"/>
          <a:stretch>
            <a:fillRect/>
          </a:stretch>
        </p:blipFill>
        <p:spPr>
          <a:xfrm>
            <a:off x="7464425" y="4076700"/>
            <a:ext cx="2447925" cy="2447925"/>
          </a:xfrm>
          <a:prstGeom prst="rect">
            <a:avLst/>
          </a:prstGeom>
          <a:noFill/>
          <a:ln w="9525">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p:cNvSpPr>
          <p:nvPr>
            <p:ph idx="1"/>
          </p:nvPr>
        </p:nvSpPr>
        <p:spPr>
          <a:xfrm>
            <a:off x="838200" y="1341438"/>
            <a:ext cx="10515600" cy="5060950"/>
          </a:xfrm>
        </p:spPr>
        <p:txBody>
          <a:bodyPr vert="horz" wrap="square" anchor="t"/>
          <a:lstStyle/>
          <a:p>
            <a:pPr eaLnBrk="1" hangingPunct="1"/>
            <a:r>
              <a:rPr lang="zh-CN" altLang="en-US" b="1" dirty="0"/>
              <a:t>（一）可以申请作为商标的标志</a:t>
            </a:r>
          </a:p>
          <a:p>
            <a:pPr eaLnBrk="1" hangingPunct="1"/>
            <a:r>
              <a:rPr lang="zh-CN" altLang="en-US" b="1" dirty="0"/>
              <a:t>我国商标法第</a:t>
            </a:r>
            <a:r>
              <a:rPr lang="en-US" altLang="zh-CN" b="1" dirty="0"/>
              <a:t>8</a:t>
            </a:r>
            <a:r>
              <a:rPr lang="zh-CN" altLang="en-US" b="1" dirty="0"/>
              <a:t>条规定：“  任何能够将自然人、法人或者其他组织的商品与他人的商品区别开的标志，包括文字、图形、字母、数字、三维标志、颜色组合和</a:t>
            </a:r>
            <a:r>
              <a:rPr lang="zh-CN" altLang="en-US" b="1" dirty="0">
                <a:solidFill>
                  <a:srgbClr val="FF0000"/>
                </a:solidFill>
                <a:hlinkClick r:id="rId2" action="ppaction://hlinkfile"/>
              </a:rPr>
              <a:t>声音</a:t>
            </a:r>
            <a:r>
              <a:rPr lang="zh-CN" altLang="en-US" b="1" dirty="0"/>
              <a:t>等，以及上述要素的组合，均可以作为商标申请注册。 ”</a:t>
            </a:r>
            <a:endParaRPr lang="en-US" altLang="zh-CN" b="1" dirty="0"/>
          </a:p>
          <a:p>
            <a:pPr eaLnBrk="1" hangingPunct="1"/>
            <a:endParaRPr lang="en-US" altLang="zh-CN" b="1" dirty="0"/>
          </a:p>
          <a:p>
            <a:pPr eaLnBrk="1" hangingPunct="1"/>
            <a:endParaRPr lang="zh-CN" altLang="en-US" b="1" dirty="0"/>
          </a:p>
        </p:txBody>
      </p:sp>
      <p:sp>
        <p:nvSpPr>
          <p:cNvPr id="17411" name="Rectangle 2"/>
          <p:cNvSpPr>
            <a:spLocks noGrp="1"/>
          </p:cNvSpPr>
          <p:nvPr>
            <p:ph type="title"/>
          </p:nvPr>
        </p:nvSpPr>
        <p:spPr>
          <a:xfrm>
            <a:off x="814388" y="0"/>
            <a:ext cx="10539412" cy="1020763"/>
          </a:xfrm>
        </p:spPr>
        <p:txBody>
          <a:bodyPr vert="horz" wrap="square" anchor="b"/>
          <a:lstStyle/>
          <a:p>
            <a:pPr marL="1117600" indent="-1117600" eaLnBrk="1" hangingPunct="1"/>
            <a:r>
              <a:rPr lang="zh-CN" altLang="en-US" kern="1200" dirty="0">
                <a:latin typeface="+mj-lt"/>
                <a:ea typeface="+mj-ea"/>
                <a:cs typeface="+mj-cs"/>
              </a:rPr>
              <a:t>二、商标标志</a:t>
            </a:r>
          </a:p>
        </p:txBody>
      </p:sp>
      <p:sp>
        <p:nvSpPr>
          <p:cNvPr id="17412"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17413"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194</a:t>
            </a:fld>
            <a:endParaRPr lang="en-US" altLang="zh-CN" sz="1000" dirty="0">
              <a:latin typeface="Tahoma" panose="020B0604030504040204" pitchFamily="34" charset="0"/>
              <a:ea typeface="宋体" panose="02010600030101010101" pitchFamily="2" charset="-122"/>
            </a:endParaRPr>
          </a:p>
        </p:txBody>
      </p:sp>
      <p:pic>
        <p:nvPicPr>
          <p:cNvPr id="17414" name="Picture 5" descr="鄂鱼、"/>
          <p:cNvPicPr>
            <a:picLocks noChangeAspect="1"/>
          </p:cNvPicPr>
          <p:nvPr/>
        </p:nvPicPr>
        <p:blipFill>
          <a:blip r:embed="rId3"/>
          <a:stretch>
            <a:fillRect/>
          </a:stretch>
        </p:blipFill>
        <p:spPr>
          <a:xfrm>
            <a:off x="9178925" y="3589338"/>
            <a:ext cx="1639888" cy="1285875"/>
          </a:xfrm>
          <a:prstGeom prst="rect">
            <a:avLst/>
          </a:prstGeom>
          <a:noFill/>
          <a:ln w="9525">
            <a:noFill/>
          </a:ln>
        </p:spPr>
      </p:pic>
      <p:pic>
        <p:nvPicPr>
          <p:cNvPr id="17415" name="Picture 5" descr="IBM"/>
          <p:cNvPicPr>
            <a:picLocks noChangeAspect="1"/>
          </p:cNvPicPr>
          <p:nvPr/>
        </p:nvPicPr>
        <p:blipFill>
          <a:blip r:embed="rId4"/>
          <a:stretch>
            <a:fillRect/>
          </a:stretch>
        </p:blipFill>
        <p:spPr>
          <a:xfrm>
            <a:off x="5818188" y="3816350"/>
            <a:ext cx="1214437" cy="1133475"/>
          </a:xfrm>
          <a:prstGeom prst="rect">
            <a:avLst/>
          </a:prstGeom>
          <a:noFill/>
          <a:ln w="9525">
            <a:noFill/>
          </a:ln>
        </p:spPr>
      </p:pic>
      <p:pic>
        <p:nvPicPr>
          <p:cNvPr id="17416" name="Picture 6" descr="C:\Users\sony\Pictures\c2_6.jpg"/>
          <p:cNvPicPr>
            <a:picLocks noChangeAspect="1"/>
          </p:cNvPicPr>
          <p:nvPr/>
        </p:nvPicPr>
        <p:blipFill>
          <a:blip r:embed="rId5"/>
          <a:stretch>
            <a:fillRect/>
          </a:stretch>
        </p:blipFill>
        <p:spPr>
          <a:xfrm>
            <a:off x="1281113" y="3871913"/>
            <a:ext cx="1428750" cy="928687"/>
          </a:xfrm>
          <a:prstGeom prst="rect">
            <a:avLst/>
          </a:prstGeom>
          <a:noFill/>
          <a:ln w="9525">
            <a:noFill/>
          </a:ln>
        </p:spPr>
      </p:pic>
      <p:pic>
        <p:nvPicPr>
          <p:cNvPr id="17417" name="Picture 11" descr="C:\Users\sony\Pictures\30982125.jpg"/>
          <p:cNvPicPr>
            <a:picLocks noChangeAspect="1"/>
          </p:cNvPicPr>
          <p:nvPr/>
        </p:nvPicPr>
        <p:blipFill>
          <a:blip r:embed="rId6"/>
          <a:stretch>
            <a:fillRect/>
          </a:stretch>
        </p:blipFill>
        <p:spPr>
          <a:xfrm>
            <a:off x="4311650" y="3589338"/>
            <a:ext cx="1357313" cy="1524000"/>
          </a:xfrm>
          <a:prstGeom prst="rect">
            <a:avLst/>
          </a:prstGeom>
          <a:noFill/>
          <a:ln w="9525">
            <a:noFill/>
          </a:ln>
        </p:spPr>
      </p:pic>
      <p:pic>
        <p:nvPicPr>
          <p:cNvPr id="17418" name="Picture 12" descr="C:\Users\sony\Pictures\01300000029584119760752735416.jpg"/>
          <p:cNvPicPr>
            <a:picLocks noChangeAspect="1"/>
          </p:cNvPicPr>
          <p:nvPr/>
        </p:nvPicPr>
        <p:blipFill>
          <a:blip r:embed="rId7"/>
          <a:stretch>
            <a:fillRect/>
          </a:stretch>
        </p:blipFill>
        <p:spPr>
          <a:xfrm>
            <a:off x="7224713" y="3589338"/>
            <a:ext cx="1285875" cy="1360487"/>
          </a:xfrm>
          <a:prstGeom prst="rect">
            <a:avLst/>
          </a:prstGeom>
          <a:noFill/>
          <a:ln w="9525">
            <a:noFill/>
          </a:ln>
        </p:spPr>
      </p:pic>
      <p:pic>
        <p:nvPicPr>
          <p:cNvPr id="17419" name="图片 1"/>
          <p:cNvPicPr>
            <a:picLocks noChangeAspect="1"/>
          </p:cNvPicPr>
          <p:nvPr/>
        </p:nvPicPr>
        <p:blipFill>
          <a:blip r:embed="rId8"/>
          <a:stretch>
            <a:fillRect/>
          </a:stretch>
        </p:blipFill>
        <p:spPr>
          <a:xfrm>
            <a:off x="2609850" y="3871913"/>
            <a:ext cx="1701800" cy="1044575"/>
          </a:xfrm>
          <a:prstGeom prst="rect">
            <a:avLst/>
          </a:prstGeom>
          <a:noFill/>
          <a:ln w="9525">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p:cNvSpPr>
          <p:nvPr>
            <p:ph idx="1"/>
          </p:nvPr>
        </p:nvSpPr>
        <p:spPr>
          <a:xfrm>
            <a:off x="566738" y="1628775"/>
            <a:ext cx="10515600" cy="5229225"/>
          </a:xfrm>
        </p:spPr>
        <p:txBody>
          <a:bodyPr vert="horz" wrap="square" anchor="t"/>
          <a:lstStyle/>
          <a:p>
            <a:pPr marL="365125" indent="-255270" eaLnBrk="1" hangingPunct="1">
              <a:lnSpc>
                <a:spcPct val="70000"/>
              </a:lnSpc>
              <a:buFont typeface="Wingdings 2" panose="05020102010507070707" pitchFamily="18" charset="2"/>
              <a:buChar char="ß"/>
            </a:pPr>
            <a:r>
              <a:rPr lang="en-US" altLang="zh-CN" sz="2600" b="1" dirty="0"/>
              <a:t> </a:t>
            </a:r>
            <a:r>
              <a:rPr lang="zh-CN" altLang="en-US" sz="2600" b="1" dirty="0"/>
              <a:t>（二）不得作为商标使用的标志</a:t>
            </a:r>
          </a:p>
          <a:p>
            <a:pPr marL="365125" indent="-255270" eaLnBrk="1" hangingPunct="1">
              <a:lnSpc>
                <a:spcPts val="3800"/>
              </a:lnSpc>
              <a:buFont typeface="Wingdings 3" panose="05040102010807070707" pitchFamily="18" charset="2"/>
              <a:buChar char=""/>
            </a:pPr>
            <a:r>
              <a:rPr lang="zh-CN" altLang="en-US" sz="2600" b="1" dirty="0"/>
              <a:t>  第十条 下列标志不得作为商标使用：  </a:t>
            </a:r>
            <a:br>
              <a:rPr lang="zh-CN" altLang="en-US" sz="2600" b="1" dirty="0"/>
            </a:br>
            <a:r>
              <a:rPr lang="en-US" altLang="zh-CN" sz="2600" b="1" dirty="0"/>
              <a:t>(</a:t>
            </a:r>
            <a:r>
              <a:rPr lang="zh-CN" altLang="en-US" sz="2600" b="1" dirty="0"/>
              <a:t>一</a:t>
            </a:r>
            <a:r>
              <a:rPr lang="en-US" altLang="zh-CN" sz="2600" b="1" dirty="0"/>
              <a:t>)</a:t>
            </a:r>
            <a:r>
              <a:rPr lang="zh-CN" altLang="en-US" sz="2600" b="1" dirty="0"/>
              <a:t>同中华人民共和国的国家名称、国旗、国徽、国歌、军旗、军徽、军歌、勋章等相同或者近似的，以及同中央国家机关的名称、标志、所在地特定地点的名称或者标志性建筑物的名称、图形相同的；</a:t>
            </a:r>
          </a:p>
          <a:p>
            <a:pPr marL="365125" indent="-255270" eaLnBrk="1" hangingPunct="1">
              <a:lnSpc>
                <a:spcPts val="3800"/>
              </a:lnSpc>
              <a:buFont typeface="Wingdings 3" panose="05040102010807070707" pitchFamily="18" charset="2"/>
              <a:buChar char=""/>
            </a:pPr>
            <a:r>
              <a:rPr lang="zh-CN" altLang="en-US" sz="2600" b="1" dirty="0"/>
              <a:t>　　</a:t>
            </a:r>
            <a:r>
              <a:rPr lang="en-US" altLang="zh-CN" sz="2600" b="1" dirty="0"/>
              <a:t>(</a:t>
            </a:r>
            <a:r>
              <a:rPr lang="zh-CN" altLang="en-US" sz="2600" b="1" dirty="0"/>
              <a:t>二</a:t>
            </a:r>
            <a:r>
              <a:rPr lang="en-US" altLang="zh-CN" sz="2600" b="1" dirty="0"/>
              <a:t>)</a:t>
            </a:r>
            <a:r>
              <a:rPr lang="zh-CN" altLang="en-US" sz="2600" b="1" dirty="0"/>
              <a:t>同外国的国家名称、国旗、国徽、军旗等相同或者近似的，但经该国政府同意的除外；</a:t>
            </a:r>
          </a:p>
          <a:p>
            <a:pPr marL="365125" indent="-255270" eaLnBrk="1" hangingPunct="1">
              <a:lnSpc>
                <a:spcPts val="3800"/>
              </a:lnSpc>
              <a:buFont typeface="Wingdings 3" panose="05040102010807070707" pitchFamily="18" charset="2"/>
              <a:buChar char=""/>
            </a:pPr>
            <a:r>
              <a:rPr lang="zh-CN" altLang="en-US" sz="2600" b="1" dirty="0"/>
              <a:t>　　</a:t>
            </a:r>
            <a:r>
              <a:rPr lang="en-US" altLang="zh-CN" sz="2600" b="1" dirty="0"/>
              <a:t>(</a:t>
            </a:r>
            <a:r>
              <a:rPr lang="zh-CN" altLang="en-US" sz="2600" b="1" dirty="0"/>
              <a:t>三</a:t>
            </a:r>
            <a:r>
              <a:rPr lang="en-US" altLang="zh-CN" sz="2600" b="1" dirty="0"/>
              <a:t>)</a:t>
            </a:r>
            <a:r>
              <a:rPr lang="zh-CN" altLang="en-US" sz="2600" b="1" dirty="0"/>
              <a:t>同政府间国际组织的名称、旗帜、徽记等相同或者近似的，但经该组织同意或者不易误导公众的除外； </a:t>
            </a:r>
            <a:br>
              <a:rPr lang="zh-CN" altLang="en-US" sz="2600" b="1" dirty="0"/>
            </a:br>
            <a:r>
              <a:rPr lang="zh-CN" altLang="en-US" sz="2600" b="1" dirty="0"/>
              <a:t>  </a:t>
            </a:r>
          </a:p>
        </p:txBody>
      </p:sp>
      <p:sp>
        <p:nvSpPr>
          <p:cNvPr id="18435" name="Rectangle 2"/>
          <p:cNvSpPr>
            <a:spLocks noGrp="1"/>
          </p:cNvSpPr>
          <p:nvPr>
            <p:ph type="title"/>
          </p:nvPr>
        </p:nvSpPr>
        <p:spPr>
          <a:xfrm>
            <a:off x="814388" y="0"/>
            <a:ext cx="10539412" cy="1020763"/>
          </a:xfrm>
        </p:spPr>
        <p:txBody>
          <a:bodyPr vert="horz" wrap="square" anchor="b"/>
          <a:lstStyle/>
          <a:p>
            <a:pPr marL="1117600" indent="-1117600" eaLnBrk="1" hangingPunct="1"/>
            <a:r>
              <a:rPr lang="zh-CN" altLang="en-US" kern="1200" dirty="0">
                <a:latin typeface="+mj-lt"/>
                <a:ea typeface="+mj-ea"/>
                <a:cs typeface="+mj-cs"/>
              </a:rPr>
              <a:t>二、商标标志</a:t>
            </a:r>
          </a:p>
        </p:txBody>
      </p:sp>
      <p:sp>
        <p:nvSpPr>
          <p:cNvPr id="18436"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18437"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195</a:t>
            </a:fld>
            <a:endParaRPr lang="en-US" altLang="zh-CN" sz="1000" dirty="0">
              <a:latin typeface="Tahoma" panose="020B0604030504040204" pitchFamily="34" charset="0"/>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5229225" y="4621530"/>
            <a:ext cx="1028700" cy="733425"/>
          </a:xfrm>
          <a:prstGeom prst="rect">
            <a:avLst/>
          </a:prstGeom>
        </p:spPr>
      </p:pic>
      <p:pic>
        <p:nvPicPr>
          <p:cNvPr id="3" name="图片 2"/>
          <p:cNvPicPr>
            <a:picLocks noChangeAspect="1"/>
          </p:cNvPicPr>
          <p:nvPr/>
        </p:nvPicPr>
        <p:blipFill>
          <a:blip r:embed="rId4"/>
          <a:stretch>
            <a:fillRect/>
          </a:stretch>
        </p:blipFill>
        <p:spPr>
          <a:xfrm>
            <a:off x="7265035" y="5690870"/>
            <a:ext cx="962025" cy="666750"/>
          </a:xfrm>
          <a:prstGeom prst="rect">
            <a:avLst/>
          </a:prstGeom>
        </p:spPr>
      </p:pic>
      <p:pic>
        <p:nvPicPr>
          <p:cNvPr id="4" name="图片 3"/>
          <p:cNvPicPr>
            <a:picLocks noChangeAspect="1"/>
          </p:cNvPicPr>
          <p:nvPr/>
        </p:nvPicPr>
        <p:blipFill>
          <a:blip r:embed="rId5"/>
          <a:stretch>
            <a:fillRect/>
          </a:stretch>
        </p:blipFill>
        <p:spPr>
          <a:xfrm>
            <a:off x="10225405" y="3454400"/>
            <a:ext cx="857250" cy="790575"/>
          </a:xfrm>
          <a:prstGeom prst="rect">
            <a:avLst/>
          </a:prstGeom>
        </p:spPr>
      </p:pic>
      <p:pic>
        <p:nvPicPr>
          <p:cNvPr id="5" name="图片 4"/>
          <p:cNvPicPr>
            <a:picLocks noChangeAspect="1"/>
          </p:cNvPicPr>
          <p:nvPr>
            <p:custDataLst>
              <p:tags r:id="rId1"/>
            </p:custDataLst>
          </p:nvPr>
        </p:nvPicPr>
        <p:blipFill>
          <a:blip r:embed="rId6"/>
          <a:stretch>
            <a:fillRect/>
          </a:stretch>
        </p:blipFill>
        <p:spPr>
          <a:xfrm>
            <a:off x="8586470" y="117475"/>
            <a:ext cx="3018790" cy="2264410"/>
          </a:xfrm>
          <a:prstGeom prst="rect">
            <a:avLst/>
          </a:prstGeom>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p:cNvSpPr>
          <p:nvPr>
            <p:ph idx="1"/>
          </p:nvPr>
        </p:nvSpPr>
        <p:spPr>
          <a:xfrm>
            <a:off x="838200" y="1341438"/>
            <a:ext cx="10515600" cy="5060950"/>
          </a:xfrm>
        </p:spPr>
        <p:txBody>
          <a:bodyPr vert="horz" wrap="square" anchor="t"/>
          <a:lstStyle/>
          <a:p>
            <a:pPr eaLnBrk="1" hangingPunct="1"/>
            <a:r>
              <a:rPr lang="en-US" altLang="zh-CN" b="1" dirty="0"/>
              <a:t>(</a:t>
            </a:r>
            <a:r>
              <a:rPr lang="zh-CN" altLang="en-US" b="1" dirty="0"/>
              <a:t>四</a:t>
            </a:r>
            <a:r>
              <a:rPr lang="en-US" altLang="zh-CN" b="1" dirty="0"/>
              <a:t>)</a:t>
            </a:r>
            <a:r>
              <a:rPr lang="zh-CN" altLang="en-US" b="1" dirty="0"/>
              <a:t>与表明实施控制、予以保证的官方标志、检验印记相同或者近似的，但经授权的除外；</a:t>
            </a:r>
          </a:p>
          <a:p>
            <a:pPr eaLnBrk="1" hangingPunct="1"/>
            <a:endParaRPr lang="zh-CN" altLang="en-US" b="1" dirty="0"/>
          </a:p>
          <a:p>
            <a:pPr eaLnBrk="1" hangingPunct="1"/>
            <a:endParaRPr lang="zh-CN" altLang="en-US" b="1" dirty="0"/>
          </a:p>
          <a:p>
            <a:pPr eaLnBrk="1" hangingPunct="1"/>
            <a:r>
              <a:rPr lang="zh-CN" altLang="en-US" b="1" dirty="0"/>
              <a:t>　　</a:t>
            </a:r>
            <a:r>
              <a:rPr lang="en-US" altLang="zh-CN" b="1" dirty="0"/>
              <a:t>(</a:t>
            </a:r>
            <a:r>
              <a:rPr lang="zh-CN" altLang="en-US" b="1" dirty="0"/>
              <a:t>五</a:t>
            </a:r>
            <a:r>
              <a:rPr lang="en-US" altLang="zh-CN" b="1" dirty="0"/>
              <a:t>)</a:t>
            </a:r>
            <a:r>
              <a:rPr lang="zh-CN" altLang="en-US" b="1" dirty="0"/>
              <a:t>同“红十字”、“红新月”的名称、标志相同或者近似的；</a:t>
            </a:r>
          </a:p>
          <a:p>
            <a:pPr eaLnBrk="1" hangingPunct="1"/>
            <a:endParaRPr lang="zh-CN" altLang="en-US" b="1" dirty="0"/>
          </a:p>
          <a:p>
            <a:pPr eaLnBrk="1" hangingPunct="1"/>
            <a:endParaRPr lang="zh-CN" altLang="en-US" b="1" dirty="0"/>
          </a:p>
          <a:p>
            <a:pPr eaLnBrk="1" hangingPunct="1"/>
            <a:r>
              <a:rPr lang="zh-CN" altLang="en-US" b="1" dirty="0"/>
              <a:t>　　</a:t>
            </a:r>
            <a:r>
              <a:rPr lang="en-US" altLang="zh-CN" b="1" dirty="0"/>
              <a:t>(</a:t>
            </a:r>
            <a:r>
              <a:rPr lang="zh-CN" altLang="en-US" b="1" dirty="0"/>
              <a:t>六</a:t>
            </a:r>
            <a:r>
              <a:rPr lang="en-US" altLang="zh-CN" b="1" dirty="0"/>
              <a:t>)</a:t>
            </a:r>
            <a:r>
              <a:rPr lang="zh-CN" altLang="en-US" b="1" dirty="0"/>
              <a:t>带有民族歧视性的；</a:t>
            </a:r>
          </a:p>
          <a:p>
            <a:pPr eaLnBrk="1" hangingPunct="1"/>
            <a:r>
              <a:rPr lang="zh-CN" altLang="en-US" b="1" dirty="0"/>
              <a:t>　　</a:t>
            </a:r>
          </a:p>
        </p:txBody>
      </p:sp>
      <p:sp>
        <p:nvSpPr>
          <p:cNvPr id="19459" name="标题 1"/>
          <p:cNvSpPr>
            <a:spLocks noGrp="1"/>
          </p:cNvSpPr>
          <p:nvPr>
            <p:ph type="title"/>
          </p:nvPr>
        </p:nvSpPr>
        <p:spPr>
          <a:xfrm>
            <a:off x="814388" y="0"/>
            <a:ext cx="10539412" cy="1020763"/>
          </a:xfrm>
        </p:spPr>
        <p:txBody>
          <a:bodyPr vert="horz" wrap="square" anchor="b"/>
          <a:lstStyle/>
          <a:p>
            <a:pPr>
              <a:buNone/>
            </a:pPr>
            <a:endParaRPr lang="zh-CN" altLang="en-US" kern="1200" dirty="0">
              <a:latin typeface="+mj-lt"/>
              <a:ea typeface="+mj-ea"/>
              <a:cs typeface="+mj-cs"/>
            </a:endParaRPr>
          </a:p>
        </p:txBody>
      </p:sp>
      <p:sp>
        <p:nvSpPr>
          <p:cNvPr id="19460"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19461"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196</a:t>
            </a:fld>
            <a:endParaRPr lang="en-US" altLang="zh-CN" sz="1000" dirty="0">
              <a:latin typeface="Tahoma" panose="020B0604030504040204" pitchFamily="34" charset="0"/>
              <a:ea typeface="宋体" panose="02010600030101010101" pitchFamily="2" charset="-122"/>
            </a:endParaRPr>
          </a:p>
        </p:txBody>
      </p:sp>
      <p:pic>
        <p:nvPicPr>
          <p:cNvPr id="19462" name="Picture 5" descr="RIMG0043"/>
          <p:cNvPicPr>
            <a:picLocks noChangeAspect="1"/>
          </p:cNvPicPr>
          <p:nvPr/>
        </p:nvPicPr>
        <p:blipFill>
          <a:blip r:embed="rId2"/>
          <a:stretch>
            <a:fillRect/>
          </a:stretch>
        </p:blipFill>
        <p:spPr>
          <a:xfrm>
            <a:off x="5514658" y="1781175"/>
            <a:ext cx="1357312" cy="1428750"/>
          </a:xfrm>
          <a:prstGeom prst="rect">
            <a:avLst/>
          </a:prstGeom>
          <a:noFill/>
          <a:ln w="9525">
            <a:noFill/>
          </a:ln>
        </p:spPr>
      </p:pic>
      <p:pic>
        <p:nvPicPr>
          <p:cNvPr id="2" name="图片 1"/>
          <p:cNvPicPr>
            <a:picLocks noChangeAspect="1"/>
          </p:cNvPicPr>
          <p:nvPr/>
        </p:nvPicPr>
        <p:blipFill>
          <a:blip r:embed="rId3"/>
          <a:stretch>
            <a:fillRect/>
          </a:stretch>
        </p:blipFill>
        <p:spPr>
          <a:xfrm>
            <a:off x="3026410" y="2393950"/>
            <a:ext cx="1381125" cy="476250"/>
          </a:xfrm>
          <a:prstGeom prst="rect">
            <a:avLst/>
          </a:prstGeom>
        </p:spPr>
      </p:pic>
      <p:pic>
        <p:nvPicPr>
          <p:cNvPr id="3" name="图片 2"/>
          <p:cNvPicPr>
            <a:picLocks noChangeAspect="1"/>
          </p:cNvPicPr>
          <p:nvPr/>
        </p:nvPicPr>
        <p:blipFill>
          <a:blip r:embed="rId4"/>
          <a:stretch>
            <a:fillRect/>
          </a:stretch>
        </p:blipFill>
        <p:spPr>
          <a:xfrm>
            <a:off x="1868805" y="3648710"/>
            <a:ext cx="1943100" cy="1609725"/>
          </a:xfrm>
          <a:prstGeom prst="rect">
            <a:avLst/>
          </a:prstGeom>
        </p:spPr>
      </p:pic>
      <p:pic>
        <p:nvPicPr>
          <p:cNvPr id="5" name="图片 4"/>
          <p:cNvPicPr>
            <a:picLocks noChangeAspect="1"/>
          </p:cNvPicPr>
          <p:nvPr/>
        </p:nvPicPr>
        <p:blipFill>
          <a:blip r:embed="rId5"/>
          <a:stretch>
            <a:fillRect/>
          </a:stretch>
        </p:blipFill>
        <p:spPr>
          <a:xfrm>
            <a:off x="5828030" y="4945380"/>
            <a:ext cx="1043940" cy="654050"/>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2"/>
          <p:cNvSpPr>
            <a:spLocks noGrp="1"/>
          </p:cNvSpPr>
          <p:nvPr>
            <p:ph idx="1"/>
          </p:nvPr>
        </p:nvSpPr>
        <p:spPr>
          <a:xfrm>
            <a:off x="709295" y="1021080"/>
            <a:ext cx="10560685" cy="5965825"/>
          </a:xfrm>
        </p:spPr>
        <p:txBody>
          <a:bodyPr vert="horz" wrap="square" anchor="t"/>
          <a:lstStyle/>
          <a:p>
            <a:pPr eaLnBrk="1" hangingPunct="1">
              <a:lnSpc>
                <a:spcPts val="4300"/>
              </a:lnSpc>
            </a:pPr>
            <a:r>
              <a:rPr lang="en-US" altLang="zh-CN" sz="3200" b="1" dirty="0"/>
              <a:t>(</a:t>
            </a:r>
            <a:r>
              <a:rPr lang="zh-CN" altLang="en-US" sz="3200" b="1" dirty="0"/>
              <a:t>七</a:t>
            </a:r>
            <a:r>
              <a:rPr lang="en-US" altLang="zh-CN" sz="3200" b="1" dirty="0"/>
              <a:t>)</a:t>
            </a:r>
            <a:r>
              <a:rPr lang="zh-CN" altLang="en-US" sz="3200" b="1" dirty="0"/>
              <a:t>带有欺骗性，容易使公众对商品的质量等特点或者产地产生误认的；</a:t>
            </a:r>
          </a:p>
          <a:p>
            <a:pPr eaLnBrk="1" hangingPunct="1">
              <a:lnSpc>
                <a:spcPts val="4300"/>
              </a:lnSpc>
            </a:pPr>
            <a:endParaRPr lang="zh-CN" altLang="en-US" sz="3200" b="1" dirty="0"/>
          </a:p>
          <a:p>
            <a:pPr eaLnBrk="1" hangingPunct="1">
              <a:lnSpc>
                <a:spcPts val="4300"/>
              </a:lnSpc>
            </a:pPr>
            <a:r>
              <a:rPr lang="zh-CN" altLang="en-US" sz="3200" b="1" dirty="0"/>
              <a:t>　</a:t>
            </a:r>
          </a:p>
          <a:p>
            <a:pPr eaLnBrk="1" hangingPunct="1">
              <a:lnSpc>
                <a:spcPts val="4300"/>
              </a:lnSpc>
            </a:pPr>
            <a:r>
              <a:rPr lang="en-US" altLang="zh-CN" sz="3200" b="1" dirty="0"/>
              <a:t>(</a:t>
            </a:r>
            <a:r>
              <a:rPr lang="zh-CN" altLang="en-US" sz="3200" b="1" dirty="0"/>
              <a:t>八</a:t>
            </a:r>
            <a:r>
              <a:rPr lang="en-US" altLang="zh-CN" sz="3200" b="1" dirty="0"/>
              <a:t>)</a:t>
            </a:r>
            <a:r>
              <a:rPr lang="zh-CN" altLang="en-US" sz="3200" b="1" dirty="0"/>
              <a:t>有害于社会主义道德风尚</a:t>
            </a:r>
          </a:p>
          <a:p>
            <a:pPr marL="0" indent="0" eaLnBrk="1" hangingPunct="1">
              <a:lnSpc>
                <a:spcPts val="4300"/>
              </a:lnSpc>
              <a:buNone/>
            </a:pPr>
            <a:r>
              <a:rPr lang="en-US" altLang="zh-CN" sz="3200" b="1" dirty="0"/>
              <a:t>       </a:t>
            </a:r>
            <a:r>
              <a:rPr lang="zh-CN" altLang="en-US" sz="3200" b="1" dirty="0"/>
              <a:t>或者有其他不良影响的。</a:t>
            </a:r>
          </a:p>
          <a:p>
            <a:pPr eaLnBrk="1" hangingPunct="1">
              <a:lnSpc>
                <a:spcPts val="4300"/>
              </a:lnSpc>
            </a:pPr>
            <a:endParaRPr lang="zh-CN" altLang="en-US" sz="3200" b="1" dirty="0"/>
          </a:p>
          <a:p>
            <a:pPr eaLnBrk="1" hangingPunct="1"/>
            <a:endParaRPr lang="zh-CN" altLang="en-US" sz="3200" b="1" dirty="0"/>
          </a:p>
        </p:txBody>
      </p:sp>
      <p:sp>
        <p:nvSpPr>
          <p:cNvPr id="20483" name="标题 1"/>
          <p:cNvSpPr>
            <a:spLocks noGrp="1"/>
          </p:cNvSpPr>
          <p:nvPr>
            <p:ph type="title"/>
          </p:nvPr>
        </p:nvSpPr>
        <p:spPr>
          <a:xfrm>
            <a:off x="814388" y="0"/>
            <a:ext cx="10539412" cy="1020763"/>
          </a:xfrm>
        </p:spPr>
        <p:txBody>
          <a:bodyPr vert="horz" wrap="square" anchor="b"/>
          <a:lstStyle/>
          <a:p>
            <a:pPr>
              <a:buNone/>
            </a:pPr>
            <a:endParaRPr lang="zh-CN" altLang="en-US" kern="1200" dirty="0">
              <a:latin typeface="+mj-lt"/>
              <a:ea typeface="+mj-ea"/>
              <a:cs typeface="+mj-cs"/>
            </a:endParaRPr>
          </a:p>
        </p:txBody>
      </p:sp>
      <p:sp>
        <p:nvSpPr>
          <p:cNvPr id="20484"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20485"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197</a:t>
            </a:fld>
            <a:endParaRPr lang="en-US" altLang="zh-CN" sz="1000" dirty="0">
              <a:latin typeface="Tahoma" panose="020B0604030504040204" pitchFamily="34" charset="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3836670" y="1534160"/>
            <a:ext cx="1876425" cy="1581150"/>
          </a:xfrm>
          <a:prstGeom prst="rect">
            <a:avLst/>
          </a:prstGeom>
        </p:spPr>
      </p:pic>
      <p:pic>
        <p:nvPicPr>
          <p:cNvPr id="3" name="图片 2"/>
          <p:cNvPicPr>
            <a:picLocks noChangeAspect="1"/>
          </p:cNvPicPr>
          <p:nvPr/>
        </p:nvPicPr>
        <p:blipFill>
          <a:blip r:embed="rId3"/>
          <a:stretch>
            <a:fillRect/>
          </a:stretch>
        </p:blipFill>
        <p:spPr>
          <a:xfrm>
            <a:off x="6491605" y="1718945"/>
            <a:ext cx="1918970" cy="1212215"/>
          </a:xfrm>
          <a:prstGeom prst="rect">
            <a:avLst/>
          </a:prstGeom>
        </p:spPr>
      </p:pic>
      <p:pic>
        <p:nvPicPr>
          <p:cNvPr id="4" name="图片 3"/>
          <p:cNvPicPr>
            <a:picLocks noChangeAspect="1"/>
          </p:cNvPicPr>
          <p:nvPr/>
        </p:nvPicPr>
        <p:blipFill>
          <a:blip r:embed="rId4"/>
          <a:stretch>
            <a:fillRect/>
          </a:stretch>
        </p:blipFill>
        <p:spPr>
          <a:xfrm>
            <a:off x="5417820" y="5197475"/>
            <a:ext cx="2654300" cy="1337310"/>
          </a:xfrm>
          <a:prstGeom prst="rect">
            <a:avLst/>
          </a:prstGeom>
        </p:spPr>
      </p:pic>
      <p:pic>
        <p:nvPicPr>
          <p:cNvPr id="5" name="图片 4"/>
          <p:cNvPicPr>
            <a:picLocks noChangeAspect="1"/>
          </p:cNvPicPr>
          <p:nvPr/>
        </p:nvPicPr>
        <p:blipFill>
          <a:blip r:embed="rId5"/>
          <a:stretch>
            <a:fillRect/>
          </a:stretch>
        </p:blipFill>
        <p:spPr>
          <a:xfrm>
            <a:off x="8374380" y="2619375"/>
            <a:ext cx="2895600" cy="4238625"/>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6693551" y="325438"/>
            <a:ext cx="5011734" cy="5060950"/>
          </a:xfrm>
          <a:prstGeom prst="rect">
            <a:avLst/>
          </a:prstGeom>
        </p:spPr>
      </p:pic>
      <p:sp>
        <p:nvSpPr>
          <p:cNvPr id="3" name="标题 2"/>
          <p:cNvSpPr>
            <a:spLocks noGrp="1"/>
          </p:cNvSpPr>
          <p:nvPr>
            <p:ph type="title"/>
          </p:nvPr>
        </p:nvSpPr>
        <p:spPr/>
        <p:txBody>
          <a:bodyPr/>
          <a:lstStyle/>
          <a:p>
            <a:endParaRPr lang="zh-CN" altLang="en-US"/>
          </a:p>
        </p:txBody>
      </p:sp>
      <p:sp>
        <p:nvSpPr>
          <p:cNvPr id="5" name="文本框 4"/>
          <p:cNvSpPr txBox="1"/>
          <p:nvPr/>
        </p:nvSpPr>
        <p:spPr>
          <a:xfrm>
            <a:off x="720436" y="3314980"/>
            <a:ext cx="5363968" cy="1938992"/>
          </a:xfrm>
          <a:prstGeom prst="rect">
            <a:avLst/>
          </a:prstGeom>
          <a:noFill/>
        </p:spPr>
        <p:txBody>
          <a:bodyPr wrap="square" rtlCol="0">
            <a:spAutoFit/>
          </a:bodyPr>
          <a:lstStyle/>
          <a:p>
            <a:r>
              <a:rPr lang="en-US" altLang="zh-CN" sz="2400" dirty="0"/>
              <a:t>2020</a:t>
            </a:r>
            <a:r>
              <a:rPr lang="zh-CN" altLang="en-US" sz="2400" dirty="0"/>
              <a:t>年</a:t>
            </a:r>
            <a:r>
              <a:rPr lang="en-US" altLang="zh-CN" sz="2400" dirty="0"/>
              <a:t>2</a:t>
            </a:r>
            <a:r>
              <a:rPr lang="zh-CN" altLang="en-US" sz="2400" dirty="0"/>
              <a:t>月</a:t>
            </a:r>
            <a:r>
              <a:rPr lang="en-US" altLang="zh-CN" sz="2400" dirty="0"/>
              <a:t>28</a:t>
            </a:r>
            <a:r>
              <a:rPr lang="zh-CN" altLang="en-US" sz="2400" dirty="0"/>
              <a:t>日，国家知识产权局商标局称，将李文亮医生的姓名作为商标使用或者注册，易造成重大社会不良影响，因此，“李文亮”商标注册申请依法应予驳回。</a:t>
            </a:r>
          </a:p>
        </p:txBody>
      </p:sp>
      <p:pic>
        <p:nvPicPr>
          <p:cNvPr id="6" name="图片 5"/>
          <p:cNvPicPr>
            <a:picLocks noChangeAspect="1"/>
          </p:cNvPicPr>
          <p:nvPr/>
        </p:nvPicPr>
        <p:blipFill>
          <a:blip r:embed="rId3"/>
          <a:stretch>
            <a:fillRect/>
          </a:stretch>
        </p:blipFill>
        <p:spPr>
          <a:xfrm>
            <a:off x="597551" y="1021543"/>
            <a:ext cx="6096000" cy="2161021"/>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　县级以上行政区划的地名或者公众知晓的外国地名，不得作为商标。但是，地名具有其他含义或者作为集体商标、证明商标组成部分的除外；已经注册的使用地名的商标继续有效。</a:t>
            </a:r>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3498850" y="3361690"/>
            <a:ext cx="1847850" cy="1019175"/>
          </a:xfrm>
          <a:prstGeom prst="rect">
            <a:avLst/>
          </a:prstGeom>
        </p:spPr>
      </p:pic>
      <p:pic>
        <p:nvPicPr>
          <p:cNvPr id="5" name="图片 4"/>
          <p:cNvPicPr>
            <a:picLocks noChangeAspect="1"/>
          </p:cNvPicPr>
          <p:nvPr/>
        </p:nvPicPr>
        <p:blipFill>
          <a:blip r:embed="rId3"/>
          <a:stretch>
            <a:fillRect/>
          </a:stretch>
        </p:blipFill>
        <p:spPr>
          <a:xfrm>
            <a:off x="1324610" y="3523615"/>
            <a:ext cx="1847850" cy="695325"/>
          </a:xfrm>
          <a:prstGeom prst="rect">
            <a:avLst/>
          </a:prstGeom>
        </p:spPr>
      </p:pic>
      <p:pic>
        <p:nvPicPr>
          <p:cNvPr id="16389" name="Picture 5" descr="C:\Users\yan\Pictures\2007102494522911.jpg"/>
          <p:cNvPicPr>
            <a:picLocks noChangeAspect="1"/>
          </p:cNvPicPr>
          <p:nvPr/>
        </p:nvPicPr>
        <p:blipFill>
          <a:blip r:embed="rId4"/>
          <a:stretch>
            <a:fillRect/>
          </a:stretch>
        </p:blipFill>
        <p:spPr>
          <a:xfrm>
            <a:off x="6007100" y="2647315"/>
            <a:ext cx="2447925" cy="2447925"/>
          </a:xfrm>
          <a:prstGeom prst="rect">
            <a:avLst/>
          </a:prstGeom>
          <a:noFill/>
          <a:ln w="9525">
            <a:noFill/>
          </a:ln>
        </p:spPr>
      </p:pic>
      <p:pic>
        <p:nvPicPr>
          <p:cNvPr id="7" name="图片 6"/>
          <p:cNvPicPr>
            <a:picLocks noChangeAspect="1"/>
          </p:cNvPicPr>
          <p:nvPr/>
        </p:nvPicPr>
        <p:blipFill>
          <a:blip r:embed="rId5"/>
          <a:stretch>
            <a:fillRect/>
          </a:stretch>
        </p:blipFill>
        <p:spPr>
          <a:xfrm>
            <a:off x="9115425" y="2851785"/>
            <a:ext cx="2494915" cy="22434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注意事项</a:t>
            </a:r>
          </a:p>
        </p:txBody>
      </p:sp>
      <p:sp>
        <p:nvSpPr>
          <p:cNvPr id="3" name="内容占位符 2"/>
          <p:cNvSpPr>
            <a:spLocks noGrp="1"/>
          </p:cNvSpPr>
          <p:nvPr>
            <p:ph idx="1"/>
          </p:nvPr>
        </p:nvSpPr>
        <p:spPr/>
        <p:txBody>
          <a:bodyPr/>
          <a:lstStyle/>
          <a:p>
            <a:pPr latinLnBrk="0">
              <a:lnSpc>
                <a:spcPct val="110000"/>
              </a:lnSpc>
            </a:pPr>
            <a:r>
              <a:rPr lang="zh-CN" altLang="en-US" dirty="0"/>
              <a:t>上课方式：讲授</a:t>
            </a:r>
            <a:r>
              <a:rPr lang="en-US" dirty="0"/>
              <a:t>+</a:t>
            </a:r>
            <a:r>
              <a:rPr lang="zh-CN" altLang="en-US" dirty="0"/>
              <a:t>分享、讨论</a:t>
            </a:r>
            <a:endParaRPr lang="en-US" dirty="0"/>
          </a:p>
          <a:p>
            <a:pPr latinLnBrk="0">
              <a:lnSpc>
                <a:spcPct val="110000"/>
              </a:lnSpc>
            </a:pPr>
            <a:r>
              <a:rPr lang="zh-CN" altLang="en-US" dirty="0"/>
              <a:t>上课：</a:t>
            </a:r>
            <a:r>
              <a:rPr lang="en-US" altLang="zh-CN" dirty="0"/>
              <a:t>1—14</a:t>
            </a:r>
            <a:r>
              <a:rPr lang="zh-CN" altLang="en-US" dirty="0"/>
              <a:t>周</a:t>
            </a:r>
          </a:p>
          <a:p>
            <a:pPr latinLnBrk="0">
              <a:lnSpc>
                <a:spcPct val="110000"/>
              </a:lnSpc>
            </a:pPr>
            <a:r>
              <a:rPr lang="zh-CN" altLang="en-US" dirty="0"/>
              <a:t>考试：第</a:t>
            </a:r>
            <a:r>
              <a:rPr lang="en-US" altLang="zh-CN" dirty="0"/>
              <a:t>15</a:t>
            </a:r>
            <a:r>
              <a:rPr lang="zh-CN" altLang="en-US" dirty="0"/>
              <a:t>周，开卷考试</a:t>
            </a:r>
            <a:endParaRPr lang="en-US" altLang="zh-CN" dirty="0"/>
          </a:p>
          <a:p>
            <a:pPr latinLnBrk="0">
              <a:lnSpc>
                <a:spcPct val="110000"/>
              </a:lnSpc>
            </a:pPr>
            <a:r>
              <a:rPr lang="zh-CN" altLang="en-US" dirty="0"/>
              <a:t>成绩：考试（</a:t>
            </a:r>
            <a:r>
              <a:rPr lang="en-US" altLang="zh-CN" dirty="0"/>
              <a:t>70%</a:t>
            </a:r>
            <a:r>
              <a:rPr lang="zh-CN" altLang="en-US" dirty="0"/>
              <a:t>）、出勤及课堂参与（</a:t>
            </a:r>
            <a:r>
              <a:rPr lang="en-US" altLang="zh-CN" dirty="0"/>
              <a:t>30%</a:t>
            </a:r>
            <a:r>
              <a:rPr lang="zh-CN" altLang="en-US" dirty="0"/>
              <a:t>）。</a:t>
            </a:r>
          </a:p>
          <a:p>
            <a:pPr latinLnBrk="0">
              <a:lnSpc>
                <a:spcPct val="110000"/>
              </a:lnSpc>
            </a:pPr>
            <a:r>
              <a:rPr lang="zh-CN" altLang="en-US" dirty="0"/>
              <a:t>分享：第</a:t>
            </a:r>
            <a:r>
              <a:rPr lang="en-US" altLang="zh-CN" dirty="0"/>
              <a:t>2-14</a:t>
            </a:r>
            <a:r>
              <a:rPr lang="zh-CN" altLang="en-US" dirty="0"/>
              <a:t>周每次课两组同学做</a:t>
            </a:r>
            <a:r>
              <a:rPr lang="en-US" altLang="zh-CN" dirty="0"/>
              <a:t>“</a:t>
            </a:r>
            <a:r>
              <a:rPr lang="zh-CN" altLang="en-US" dirty="0"/>
              <a:t>知识产权分享</a:t>
            </a:r>
            <a:r>
              <a:rPr lang="en-US" altLang="zh-CN" dirty="0"/>
              <a:t>”</a:t>
            </a:r>
            <a:r>
              <a:rPr lang="zh-CN" altLang="en-US" dirty="0"/>
              <a:t>（</a:t>
            </a:r>
            <a:r>
              <a:rPr lang="en-US" altLang="zh-CN" dirty="0"/>
              <a:t>10-15</a:t>
            </a:r>
            <a:r>
              <a:rPr lang="zh-CN" altLang="en-US" dirty="0"/>
              <a:t>分钟）</a:t>
            </a:r>
          </a:p>
          <a:p>
            <a:pPr lvl="1" latinLnBrk="0">
              <a:lnSpc>
                <a:spcPct val="110000"/>
              </a:lnSpc>
            </a:pPr>
            <a:r>
              <a:rPr lang="zh-CN" altLang="en-US" dirty="0"/>
              <a:t>题目和</a:t>
            </a:r>
            <a:r>
              <a:rPr lang="en-US" altLang="zh-CN" dirty="0" err="1"/>
              <a:t>内容自拟</a:t>
            </a:r>
            <a:endParaRPr lang="en-US" altLang="zh-CN" dirty="0"/>
          </a:p>
          <a:p>
            <a:pPr lvl="1" latinLnBrk="0">
              <a:lnSpc>
                <a:spcPct val="110000"/>
              </a:lnSpc>
            </a:pPr>
            <a:r>
              <a:rPr lang="en-US" altLang="zh-CN" dirty="0"/>
              <a:t>问题、案例、事件</a:t>
            </a:r>
            <a:r>
              <a:rPr lang="zh-CN" altLang="en-US" dirty="0"/>
              <a:t>等：</a:t>
            </a:r>
            <a:r>
              <a:rPr lang="en-US" altLang="zh-CN" dirty="0"/>
              <a:t>“介绍+评论”</a:t>
            </a:r>
          </a:p>
          <a:p>
            <a:pPr lvl="1" latinLnBrk="0">
              <a:lnSpc>
                <a:spcPct val="110000"/>
              </a:lnSpc>
            </a:pPr>
            <a:r>
              <a:rPr lang="zh-CN" altLang="en-US" dirty="0"/>
              <a:t>每组</a:t>
            </a:r>
            <a:r>
              <a:rPr lang="en-US" altLang="zh-CN" dirty="0"/>
              <a:t>2</a:t>
            </a:r>
            <a:r>
              <a:rPr lang="zh-CN" altLang="en-US" dirty="0"/>
              <a:t>人</a:t>
            </a:r>
            <a:endParaRPr lang="en-US" altLang="zh-CN" dirty="0"/>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2"/>
          <p:cNvSpPr>
            <a:spLocks noGrp="1"/>
          </p:cNvSpPr>
          <p:nvPr>
            <p:ph type="title"/>
          </p:nvPr>
        </p:nvSpPr>
        <p:spPr/>
        <p:txBody>
          <a:bodyPr/>
          <a:lstStyle/>
          <a:p>
            <a:r>
              <a:rPr lang="zh-CN" altLang="en-US"/>
              <a:t>企业知识产权的重要性（续）</a:t>
            </a:r>
          </a:p>
        </p:txBody>
      </p:sp>
      <p:sp>
        <p:nvSpPr>
          <p:cNvPr id="17411" name="页脚占位符 3"/>
          <p:cNvSpPr>
            <a:spLocks noGrp="1"/>
          </p:cNvSpPr>
          <p:nvPr>
            <p:ph type="ftr"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a:defRPr sz="5865">
                <a:solidFill>
                  <a:schemeClr val="tx1"/>
                </a:solidFill>
                <a:latin typeface="Tahoma" panose="020B0604030504040204" pitchFamily="34" charset="0"/>
                <a:ea typeface="宋体" panose="02010600030101010101" pitchFamily="2" charset="-122"/>
              </a:defRPr>
            </a:lvl1pPr>
            <a:lvl2pPr marL="990600" indent="-381000" defTabSz="914400">
              <a:defRPr sz="5865">
                <a:solidFill>
                  <a:schemeClr val="tx1"/>
                </a:solidFill>
                <a:latin typeface="Tahoma" panose="020B0604030504040204" pitchFamily="34" charset="0"/>
                <a:ea typeface="宋体" panose="02010600030101010101" pitchFamily="2" charset="-122"/>
              </a:defRPr>
            </a:lvl2pPr>
            <a:lvl3pPr marL="1524000" indent="-304800" defTabSz="914400">
              <a:defRPr sz="5865">
                <a:solidFill>
                  <a:schemeClr val="tx1"/>
                </a:solidFill>
                <a:latin typeface="Tahoma" panose="020B0604030504040204" pitchFamily="34" charset="0"/>
                <a:ea typeface="宋体" panose="02010600030101010101" pitchFamily="2" charset="-122"/>
              </a:defRPr>
            </a:lvl3pPr>
            <a:lvl4pPr marL="2133600" indent="-304800" defTabSz="914400">
              <a:defRPr sz="5865">
                <a:solidFill>
                  <a:schemeClr val="tx1"/>
                </a:solidFill>
                <a:latin typeface="Tahoma" panose="020B0604030504040204" pitchFamily="34" charset="0"/>
                <a:ea typeface="宋体" panose="02010600030101010101" pitchFamily="2" charset="-122"/>
              </a:defRPr>
            </a:lvl4pPr>
            <a:lvl5pPr marL="2743200" indent="-304800" defTabSz="914400">
              <a:defRPr sz="5865">
                <a:solidFill>
                  <a:schemeClr val="tx1"/>
                </a:solidFill>
                <a:latin typeface="Tahoma" panose="020B0604030504040204" pitchFamily="34" charset="0"/>
                <a:ea typeface="宋体" panose="02010600030101010101" pitchFamily="2" charset="-122"/>
              </a:defRPr>
            </a:lvl5pPr>
            <a:lvl6pPr marL="3352800" indent="-304800" defTabSz="914400" eaLnBrk="0" fontAlgn="base" hangingPunct="0">
              <a:spcBef>
                <a:spcPct val="0"/>
              </a:spcBef>
              <a:spcAft>
                <a:spcPct val="0"/>
              </a:spcAft>
              <a:defRPr sz="5865">
                <a:solidFill>
                  <a:schemeClr val="tx1"/>
                </a:solidFill>
                <a:latin typeface="Tahoma" panose="020B0604030504040204" pitchFamily="34" charset="0"/>
                <a:ea typeface="宋体" panose="02010600030101010101" pitchFamily="2" charset="-122"/>
              </a:defRPr>
            </a:lvl6pPr>
            <a:lvl7pPr marL="3962400" indent="-304800" defTabSz="914400" eaLnBrk="0" fontAlgn="base" hangingPunct="0">
              <a:spcBef>
                <a:spcPct val="0"/>
              </a:spcBef>
              <a:spcAft>
                <a:spcPct val="0"/>
              </a:spcAft>
              <a:defRPr sz="5865">
                <a:solidFill>
                  <a:schemeClr val="tx1"/>
                </a:solidFill>
                <a:latin typeface="Tahoma" panose="020B0604030504040204" pitchFamily="34" charset="0"/>
                <a:ea typeface="宋体" panose="02010600030101010101" pitchFamily="2" charset="-122"/>
              </a:defRPr>
            </a:lvl7pPr>
            <a:lvl8pPr marL="4572000" indent="-304800" defTabSz="914400" eaLnBrk="0" fontAlgn="base" hangingPunct="0">
              <a:spcBef>
                <a:spcPct val="0"/>
              </a:spcBef>
              <a:spcAft>
                <a:spcPct val="0"/>
              </a:spcAft>
              <a:defRPr sz="5865">
                <a:solidFill>
                  <a:schemeClr val="tx1"/>
                </a:solidFill>
                <a:latin typeface="Tahoma" panose="020B0604030504040204" pitchFamily="34" charset="0"/>
                <a:ea typeface="宋体" panose="02010600030101010101" pitchFamily="2" charset="-122"/>
              </a:defRPr>
            </a:lvl8pPr>
            <a:lvl9pPr marL="5181600" indent="-304800" defTabSz="914400" eaLnBrk="0" fontAlgn="base" hangingPunct="0">
              <a:spcBef>
                <a:spcPct val="0"/>
              </a:spcBef>
              <a:spcAft>
                <a:spcPct val="0"/>
              </a:spcAft>
              <a:defRPr sz="5865">
                <a:solidFill>
                  <a:schemeClr val="tx1"/>
                </a:solidFill>
                <a:latin typeface="Tahoma" panose="020B0604030504040204" pitchFamily="34" charset="0"/>
                <a:ea typeface="宋体" panose="02010600030101010101" pitchFamily="2" charset="-122"/>
              </a:defRPr>
            </a:lvl9pPr>
          </a:lstStyle>
          <a:p>
            <a:pPr eaLnBrk="0" hangingPunct="0"/>
            <a:endParaRPr lang="zh-CN" altLang="en-US" sz="1200" b="1">
              <a:solidFill>
                <a:srgbClr val="898989"/>
              </a:solidFill>
              <a:latin typeface="Arial" panose="020B0604020202020204" pitchFamily="34" charset="0"/>
              <a:ea typeface="华文中宋" panose="02010600040101010101" pitchFamily="2" charset="-122"/>
            </a:endParaRPr>
          </a:p>
        </p:txBody>
      </p:sp>
      <p:sp>
        <p:nvSpPr>
          <p:cNvPr id="17412" name="灯片编号占位符 4"/>
          <p:cNvSpPr>
            <a:spLocks noGrp="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a:defRPr sz="5865">
                <a:solidFill>
                  <a:schemeClr val="tx1"/>
                </a:solidFill>
                <a:latin typeface="Tahoma" panose="020B0604030504040204" pitchFamily="34" charset="0"/>
                <a:ea typeface="宋体" panose="02010600030101010101" pitchFamily="2" charset="-122"/>
              </a:defRPr>
            </a:lvl1pPr>
            <a:lvl2pPr marL="990600" indent="-381000" defTabSz="914400">
              <a:defRPr sz="5865">
                <a:solidFill>
                  <a:schemeClr val="tx1"/>
                </a:solidFill>
                <a:latin typeface="Tahoma" panose="020B0604030504040204" pitchFamily="34" charset="0"/>
                <a:ea typeface="宋体" panose="02010600030101010101" pitchFamily="2" charset="-122"/>
              </a:defRPr>
            </a:lvl2pPr>
            <a:lvl3pPr marL="1524000" indent="-304800" defTabSz="914400">
              <a:defRPr sz="5865">
                <a:solidFill>
                  <a:schemeClr val="tx1"/>
                </a:solidFill>
                <a:latin typeface="Tahoma" panose="020B0604030504040204" pitchFamily="34" charset="0"/>
                <a:ea typeface="宋体" panose="02010600030101010101" pitchFamily="2" charset="-122"/>
              </a:defRPr>
            </a:lvl3pPr>
            <a:lvl4pPr marL="2133600" indent="-304800" defTabSz="914400">
              <a:defRPr sz="5865">
                <a:solidFill>
                  <a:schemeClr val="tx1"/>
                </a:solidFill>
                <a:latin typeface="Tahoma" panose="020B0604030504040204" pitchFamily="34" charset="0"/>
                <a:ea typeface="宋体" panose="02010600030101010101" pitchFamily="2" charset="-122"/>
              </a:defRPr>
            </a:lvl4pPr>
            <a:lvl5pPr marL="2743200" indent="-304800" defTabSz="914400">
              <a:defRPr sz="5865">
                <a:solidFill>
                  <a:schemeClr val="tx1"/>
                </a:solidFill>
                <a:latin typeface="Tahoma" panose="020B0604030504040204" pitchFamily="34" charset="0"/>
                <a:ea typeface="宋体" panose="02010600030101010101" pitchFamily="2" charset="-122"/>
              </a:defRPr>
            </a:lvl5pPr>
            <a:lvl6pPr marL="3352800" indent="-304800" defTabSz="914400" eaLnBrk="0" fontAlgn="base" hangingPunct="0">
              <a:spcBef>
                <a:spcPct val="0"/>
              </a:spcBef>
              <a:spcAft>
                <a:spcPct val="0"/>
              </a:spcAft>
              <a:defRPr sz="5865">
                <a:solidFill>
                  <a:schemeClr val="tx1"/>
                </a:solidFill>
                <a:latin typeface="Tahoma" panose="020B0604030504040204" pitchFamily="34" charset="0"/>
                <a:ea typeface="宋体" panose="02010600030101010101" pitchFamily="2" charset="-122"/>
              </a:defRPr>
            </a:lvl6pPr>
            <a:lvl7pPr marL="3962400" indent="-304800" defTabSz="914400" eaLnBrk="0" fontAlgn="base" hangingPunct="0">
              <a:spcBef>
                <a:spcPct val="0"/>
              </a:spcBef>
              <a:spcAft>
                <a:spcPct val="0"/>
              </a:spcAft>
              <a:defRPr sz="5865">
                <a:solidFill>
                  <a:schemeClr val="tx1"/>
                </a:solidFill>
                <a:latin typeface="Tahoma" panose="020B0604030504040204" pitchFamily="34" charset="0"/>
                <a:ea typeface="宋体" panose="02010600030101010101" pitchFamily="2" charset="-122"/>
              </a:defRPr>
            </a:lvl7pPr>
            <a:lvl8pPr marL="4572000" indent="-304800" defTabSz="914400" eaLnBrk="0" fontAlgn="base" hangingPunct="0">
              <a:spcBef>
                <a:spcPct val="0"/>
              </a:spcBef>
              <a:spcAft>
                <a:spcPct val="0"/>
              </a:spcAft>
              <a:defRPr sz="5865">
                <a:solidFill>
                  <a:schemeClr val="tx1"/>
                </a:solidFill>
                <a:latin typeface="Tahoma" panose="020B0604030504040204" pitchFamily="34" charset="0"/>
                <a:ea typeface="宋体" panose="02010600030101010101" pitchFamily="2" charset="-122"/>
              </a:defRPr>
            </a:lvl8pPr>
            <a:lvl9pPr marL="5181600" indent="-304800" defTabSz="914400" eaLnBrk="0" fontAlgn="base" hangingPunct="0">
              <a:spcBef>
                <a:spcPct val="0"/>
              </a:spcBef>
              <a:spcAft>
                <a:spcPct val="0"/>
              </a:spcAft>
              <a:defRPr sz="5865">
                <a:solidFill>
                  <a:schemeClr val="tx1"/>
                </a:solidFill>
                <a:latin typeface="Tahoma" panose="020B0604030504040204" pitchFamily="34" charset="0"/>
                <a:ea typeface="宋体" panose="02010600030101010101" pitchFamily="2" charset="-122"/>
              </a:defRPr>
            </a:lvl9pPr>
          </a:lstStyle>
          <a:p>
            <a:pPr eaLnBrk="0" hangingPunct="0"/>
            <a:fld id="{35CE471C-4E6F-4B22-977D-EAA8AE5C3270}" type="slidenum">
              <a:rPr lang="zh-CN" altLang="en-US" sz="1200" b="1">
                <a:solidFill>
                  <a:srgbClr val="898989"/>
                </a:solidFill>
                <a:latin typeface="Arial" panose="020B0604020202020204" pitchFamily="34" charset="0"/>
                <a:ea typeface="华文中宋" panose="02010600040101010101" pitchFamily="2" charset="-122"/>
              </a:rPr>
              <a:t>20</a:t>
            </a:fld>
            <a:endParaRPr lang="en-US" altLang="zh-CN" sz="1200" b="1">
              <a:solidFill>
                <a:srgbClr val="898989"/>
              </a:solidFill>
              <a:latin typeface="Arial" panose="020B0604020202020204" pitchFamily="34" charset="0"/>
              <a:ea typeface="华文中宋" panose="02010600040101010101" pitchFamily="2" charset="-122"/>
            </a:endParaRPr>
          </a:p>
        </p:txBody>
      </p:sp>
      <p:sp>
        <p:nvSpPr>
          <p:cNvPr id="8" name="内容占位符 7"/>
          <p:cNvSpPr>
            <a:spLocks noGrp="1"/>
          </p:cNvSpPr>
          <p:nvPr>
            <p:ph idx="1"/>
          </p:nvPr>
        </p:nvSpPr>
        <p:spPr>
          <a:xfrm>
            <a:off x="698039" y="2965960"/>
            <a:ext cx="11125200" cy="4114800"/>
          </a:xfrm>
        </p:spPr>
        <p:txBody>
          <a:bodyPr/>
          <a:lstStyle/>
          <a:p>
            <a:pPr>
              <a:defRPr/>
            </a:pPr>
            <a:r>
              <a:rPr lang="zh-CN" altLang="en-US" dirty="0">
                <a:solidFill>
                  <a:srgbClr val="FF0000"/>
                </a:solidFill>
              </a:rPr>
              <a:t>大企业</a:t>
            </a:r>
            <a:r>
              <a:rPr lang="zh-CN" altLang="en-US" dirty="0"/>
              <a:t>：诺基亚的例子</a:t>
            </a:r>
            <a:endParaRPr lang="en-US" altLang="zh-CN" dirty="0"/>
          </a:p>
          <a:p>
            <a:pPr lvl="1">
              <a:defRPr/>
            </a:pPr>
            <a:r>
              <a:rPr lang="zh-CN" altLang="en-US" dirty="0"/>
              <a:t>手机衰败又咋样</a:t>
            </a:r>
            <a:endParaRPr lang="en-US" altLang="zh-CN" dirty="0"/>
          </a:p>
          <a:p>
            <a:pPr lvl="1">
              <a:defRPr/>
            </a:pPr>
            <a:r>
              <a:rPr lang="zh-CN" altLang="en-US" dirty="0"/>
              <a:t>咱有专利咱怕谁？</a:t>
            </a:r>
            <a:endParaRPr lang="en-US" altLang="zh-CN" dirty="0"/>
          </a:p>
          <a:p>
            <a:pPr>
              <a:defRPr/>
            </a:pPr>
            <a:r>
              <a:rPr lang="zh-CN" altLang="en-US" sz="2665" dirty="0"/>
              <a:t>诺基亚目前仍持有约 </a:t>
            </a:r>
            <a:r>
              <a:rPr lang="en-US" altLang="zh-CN" sz="2665" dirty="0"/>
              <a:t>3 </a:t>
            </a:r>
            <a:r>
              <a:rPr lang="zh-CN" altLang="en-US" sz="2665" dirty="0"/>
              <a:t>万项</a:t>
            </a:r>
            <a:endParaRPr lang="en-US" altLang="zh-CN" sz="2665" dirty="0"/>
          </a:p>
          <a:p>
            <a:pPr marL="0" indent="0">
              <a:buNone/>
              <a:defRPr/>
            </a:pPr>
            <a:r>
              <a:rPr lang="zh-CN" altLang="en-US" sz="2665" dirty="0"/>
              <a:t>  专利，覆盖</a:t>
            </a:r>
            <a:r>
              <a:rPr lang="en-US" altLang="zh-CN" sz="2665" dirty="0"/>
              <a:t>2G</a:t>
            </a:r>
            <a:r>
              <a:rPr lang="zh-CN" altLang="en-US" sz="2665" dirty="0"/>
              <a:t>、</a:t>
            </a:r>
            <a:r>
              <a:rPr lang="en-US" altLang="zh-CN" sz="2665" dirty="0"/>
              <a:t>3G</a:t>
            </a:r>
            <a:r>
              <a:rPr lang="zh-CN" altLang="en-US" sz="2665" dirty="0"/>
              <a:t>、</a:t>
            </a:r>
            <a:r>
              <a:rPr lang="en-US" altLang="zh-CN" sz="2665" dirty="0"/>
              <a:t>4G</a:t>
            </a:r>
            <a:r>
              <a:rPr lang="zh-CN" altLang="en-US" sz="2665" dirty="0"/>
              <a:t>、</a:t>
            </a:r>
            <a:r>
              <a:rPr lang="en-US" altLang="zh-CN" sz="2665" dirty="0"/>
              <a:t>5G</a:t>
            </a:r>
          </a:p>
          <a:p>
            <a:pPr marL="0" indent="0">
              <a:buNone/>
              <a:defRPr/>
            </a:pPr>
            <a:r>
              <a:rPr lang="zh-CN" altLang="en-US" sz="2665" dirty="0"/>
              <a:t>  等移动通信技术领域</a:t>
            </a:r>
            <a:endParaRPr lang="en-US" altLang="zh-CN" sz="2665" dirty="0"/>
          </a:p>
          <a:p>
            <a:pPr>
              <a:defRPr/>
            </a:pPr>
            <a:endParaRPr lang="en-US" altLang="zh-CN" dirty="0"/>
          </a:p>
          <a:p>
            <a:pPr>
              <a:defRPr/>
            </a:pPr>
            <a:endParaRPr lang="zh-CN" altLang="en-US" dirty="0"/>
          </a:p>
        </p:txBody>
      </p:sp>
      <p:pic>
        <p:nvPicPr>
          <p:cNvPr id="17414"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23200" y="2550584"/>
            <a:ext cx="5088467" cy="430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88500" y="319618"/>
            <a:ext cx="1303867" cy="238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81B93F38-901C-AD96-6206-5777D3422C81}"/>
              </a:ext>
            </a:extLst>
          </p:cNvPr>
          <p:cNvPicPr>
            <a:picLocks noChangeAspect="1"/>
          </p:cNvPicPr>
          <p:nvPr/>
        </p:nvPicPr>
        <p:blipFill>
          <a:blip r:embed="rId4"/>
          <a:stretch>
            <a:fillRect/>
          </a:stretch>
        </p:blipFill>
        <p:spPr>
          <a:xfrm>
            <a:off x="1948152" y="1036546"/>
            <a:ext cx="6507206" cy="1721726"/>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p:cNvSpPr>
          <p:nvPr>
            <p:ph idx="1"/>
          </p:nvPr>
        </p:nvSpPr>
        <p:spPr>
          <a:xfrm>
            <a:off x="838200" y="1341438"/>
            <a:ext cx="10515600" cy="5060950"/>
          </a:xfrm>
        </p:spPr>
        <p:txBody>
          <a:bodyPr vert="horz" wrap="square" anchor="t"/>
          <a:lstStyle/>
          <a:p>
            <a:pPr eaLnBrk="1" hangingPunct="1">
              <a:lnSpc>
                <a:spcPct val="80000"/>
              </a:lnSpc>
            </a:pPr>
            <a:r>
              <a:rPr lang="zh-CN" altLang="en-US" sz="3200" b="1" dirty="0"/>
              <a:t>（三）不得作为商标注册的标志</a:t>
            </a:r>
          </a:p>
          <a:p>
            <a:pPr eaLnBrk="1" hangingPunct="1">
              <a:lnSpc>
                <a:spcPct val="80000"/>
              </a:lnSpc>
            </a:pPr>
            <a:r>
              <a:rPr lang="zh-CN" altLang="en-US" sz="3200" b="1" dirty="0"/>
              <a:t>商标法第十一条：</a:t>
            </a:r>
          </a:p>
          <a:p>
            <a:pPr eaLnBrk="1" hangingPunct="1"/>
            <a:r>
              <a:rPr lang="en-US" altLang="zh-CN" sz="3200" b="1" dirty="0"/>
              <a:t>(</a:t>
            </a:r>
            <a:r>
              <a:rPr lang="zh-CN" altLang="en-US" sz="3200" b="1" dirty="0"/>
              <a:t>一</a:t>
            </a:r>
            <a:r>
              <a:rPr lang="en-US" altLang="zh-CN" sz="3200" b="1" dirty="0"/>
              <a:t>)</a:t>
            </a:r>
            <a:r>
              <a:rPr lang="zh-CN" altLang="en-US" sz="3200" b="1" dirty="0"/>
              <a:t>仅有本商品的通用名称、图形、型号的；</a:t>
            </a:r>
          </a:p>
          <a:p>
            <a:pPr eaLnBrk="1" hangingPunct="1"/>
            <a:r>
              <a:rPr lang="en-US" altLang="zh-CN" sz="3200" b="1" dirty="0"/>
              <a:t>(</a:t>
            </a:r>
            <a:r>
              <a:rPr lang="zh-CN" altLang="en-US" sz="3200" b="1" dirty="0"/>
              <a:t>二</a:t>
            </a:r>
            <a:r>
              <a:rPr lang="en-US" altLang="zh-CN" sz="3200" b="1" dirty="0"/>
              <a:t>)</a:t>
            </a:r>
            <a:r>
              <a:rPr lang="zh-CN" altLang="en-US" sz="3200" b="1" dirty="0"/>
              <a:t>仅直接表示商品的质量、主要原料、功能、用途、重量、数量及其他特点的；</a:t>
            </a:r>
          </a:p>
          <a:p>
            <a:pPr eaLnBrk="1" hangingPunct="1"/>
            <a:r>
              <a:rPr lang="en-US" altLang="zh-CN" sz="3200" b="1" dirty="0"/>
              <a:t>(</a:t>
            </a:r>
            <a:r>
              <a:rPr lang="zh-CN" altLang="en-US" sz="3200" b="1" dirty="0"/>
              <a:t>三</a:t>
            </a:r>
            <a:r>
              <a:rPr lang="en-US" altLang="zh-CN" sz="3200" b="1" dirty="0"/>
              <a:t>)</a:t>
            </a:r>
            <a:r>
              <a:rPr lang="zh-CN" altLang="en-US" sz="3200" b="1" dirty="0"/>
              <a:t>其他缺乏</a:t>
            </a:r>
            <a:r>
              <a:rPr lang="zh-CN" altLang="en-US" sz="3200" b="1" dirty="0">
                <a:solidFill>
                  <a:srgbClr val="FF0000"/>
                </a:solidFill>
              </a:rPr>
              <a:t>显著特征</a:t>
            </a:r>
            <a:r>
              <a:rPr lang="zh-CN" altLang="en-US" sz="3200" b="1" dirty="0"/>
              <a:t>的。</a:t>
            </a:r>
          </a:p>
          <a:p>
            <a:pPr eaLnBrk="1" hangingPunct="1"/>
            <a:r>
              <a:rPr lang="zh-CN" altLang="en-US" sz="3200" b="1" dirty="0"/>
              <a:t>前款所列标志经过使用取得显著特征，并便于识别的，可以作为商标注册。 </a:t>
            </a:r>
          </a:p>
        </p:txBody>
      </p:sp>
      <p:sp>
        <p:nvSpPr>
          <p:cNvPr id="21507" name="Rectangle 2"/>
          <p:cNvSpPr>
            <a:spLocks noGrp="1"/>
          </p:cNvSpPr>
          <p:nvPr>
            <p:ph type="title"/>
          </p:nvPr>
        </p:nvSpPr>
        <p:spPr>
          <a:xfrm>
            <a:off x="814388" y="0"/>
            <a:ext cx="10539412" cy="1020763"/>
          </a:xfrm>
        </p:spPr>
        <p:txBody>
          <a:bodyPr vert="horz" wrap="square" anchor="b"/>
          <a:lstStyle/>
          <a:p>
            <a:pPr marL="1117600" indent="-1117600" eaLnBrk="1" hangingPunct="1"/>
            <a:r>
              <a:rPr lang="zh-CN" altLang="en-US" kern="1200" dirty="0">
                <a:latin typeface="+mj-lt"/>
                <a:ea typeface="+mj-ea"/>
                <a:cs typeface="+mj-cs"/>
              </a:rPr>
              <a:t>二、商标标志</a:t>
            </a:r>
          </a:p>
        </p:txBody>
      </p:sp>
      <p:sp>
        <p:nvSpPr>
          <p:cNvPr id="21508"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21509"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200</a:t>
            </a:fld>
            <a:endParaRPr lang="en-US" altLang="zh-CN" sz="1000" dirty="0">
              <a:latin typeface="Tahoma" panose="020B0604030504040204" pitchFamily="34" charset="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9058275" y="1149985"/>
            <a:ext cx="2295525" cy="1552575"/>
          </a:xfrm>
          <a:prstGeom prst="rect">
            <a:avLst/>
          </a:prstGeom>
        </p:spPr>
      </p:pic>
      <p:pic>
        <p:nvPicPr>
          <p:cNvPr id="3" name="图片 2"/>
          <p:cNvPicPr>
            <a:picLocks noChangeAspect="1"/>
          </p:cNvPicPr>
          <p:nvPr/>
        </p:nvPicPr>
        <p:blipFill>
          <a:blip r:embed="rId3"/>
          <a:stretch>
            <a:fillRect/>
          </a:stretch>
        </p:blipFill>
        <p:spPr>
          <a:xfrm>
            <a:off x="6181090" y="3272155"/>
            <a:ext cx="2333625" cy="1200150"/>
          </a:xfrm>
          <a:prstGeom prst="rect">
            <a:avLst/>
          </a:prstGeom>
        </p:spPr>
      </p:pic>
      <p:pic>
        <p:nvPicPr>
          <p:cNvPr id="4" name="图片 3"/>
          <p:cNvPicPr>
            <a:picLocks noChangeAspect="1"/>
          </p:cNvPicPr>
          <p:nvPr/>
        </p:nvPicPr>
        <p:blipFill>
          <a:blip r:embed="rId4"/>
          <a:stretch>
            <a:fillRect/>
          </a:stretch>
        </p:blipFill>
        <p:spPr>
          <a:xfrm>
            <a:off x="9243695" y="3400425"/>
            <a:ext cx="990600" cy="942975"/>
          </a:xfrm>
          <a:prstGeom prst="rect">
            <a:avLst/>
          </a:prstGeom>
        </p:spPr>
      </p:pic>
      <p:pic>
        <p:nvPicPr>
          <p:cNvPr id="5" name="图片 4"/>
          <p:cNvPicPr>
            <a:picLocks noChangeAspect="1"/>
          </p:cNvPicPr>
          <p:nvPr/>
        </p:nvPicPr>
        <p:blipFill>
          <a:blip r:embed="rId5"/>
          <a:stretch>
            <a:fillRect/>
          </a:stretch>
        </p:blipFill>
        <p:spPr>
          <a:xfrm>
            <a:off x="4979035" y="5193030"/>
            <a:ext cx="1619250" cy="1057275"/>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p:cNvSpPr>
          <p:nvPr>
            <p:ph idx="1"/>
          </p:nvPr>
        </p:nvSpPr>
        <p:spPr>
          <a:xfrm>
            <a:off x="838200" y="1341438"/>
            <a:ext cx="10515600" cy="5060950"/>
          </a:xfrm>
        </p:spPr>
        <p:txBody>
          <a:bodyPr vert="horz" wrap="square" anchor="t"/>
          <a:lstStyle/>
          <a:p>
            <a:pPr eaLnBrk="1" hangingPunct="1"/>
            <a:r>
              <a:rPr lang="zh-CN" altLang="zh-CN" b="1" dirty="0"/>
              <a:t>商标法第十二条：</a:t>
            </a:r>
          </a:p>
          <a:p>
            <a:pPr eaLnBrk="1" hangingPunct="1"/>
            <a:r>
              <a:rPr lang="zh-CN" altLang="zh-CN" sz="3200" b="1" dirty="0"/>
              <a:t>以三维标志申请注册商标的，仅由商品自身的性质产生的形状、为获得技术效果而需有的商品形状或者使商品具有实质性价值的形状，不得注册。</a:t>
            </a:r>
          </a:p>
        </p:txBody>
      </p:sp>
      <p:sp>
        <p:nvSpPr>
          <p:cNvPr id="22531" name="Rectangle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三维商标</a:t>
            </a:r>
          </a:p>
        </p:txBody>
      </p:sp>
      <p:sp>
        <p:nvSpPr>
          <p:cNvPr id="22532"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22533"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201</a:t>
            </a:fld>
            <a:endParaRPr lang="en-US" altLang="zh-CN" sz="1000" dirty="0">
              <a:latin typeface="Tahoma" panose="020B0604030504040204" pitchFamily="34" charset="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3276600" y="4049395"/>
            <a:ext cx="1038225" cy="2038350"/>
          </a:xfrm>
          <a:prstGeom prst="rect">
            <a:avLst/>
          </a:prstGeom>
        </p:spPr>
      </p:pic>
      <p:pic>
        <p:nvPicPr>
          <p:cNvPr id="3" name="图片 2"/>
          <p:cNvPicPr>
            <a:picLocks noChangeAspect="1"/>
          </p:cNvPicPr>
          <p:nvPr/>
        </p:nvPicPr>
        <p:blipFill>
          <a:blip r:embed="rId3"/>
          <a:stretch>
            <a:fillRect/>
          </a:stretch>
        </p:blipFill>
        <p:spPr>
          <a:xfrm>
            <a:off x="1229995" y="3735070"/>
            <a:ext cx="1772285" cy="2667635"/>
          </a:xfrm>
          <a:prstGeom prst="rect">
            <a:avLst/>
          </a:prstGeom>
        </p:spPr>
      </p:pic>
      <p:sp>
        <p:nvSpPr>
          <p:cNvPr id="4" name="文本框 3"/>
          <p:cNvSpPr txBox="1"/>
          <p:nvPr/>
        </p:nvSpPr>
        <p:spPr>
          <a:xfrm>
            <a:off x="1069340" y="3388360"/>
            <a:ext cx="5008880" cy="368300"/>
          </a:xfrm>
          <a:prstGeom prst="rect">
            <a:avLst/>
          </a:prstGeom>
          <a:noFill/>
        </p:spPr>
        <p:txBody>
          <a:bodyPr wrap="square" rtlCol="0">
            <a:spAutoFit/>
          </a:bodyPr>
          <a:lstStyle/>
          <a:p>
            <a:r>
              <a:rPr lang="en-US" altLang="zh-CN"/>
              <a:t>           </a:t>
            </a:r>
            <a:r>
              <a:rPr lang="zh-CN" altLang="en-US"/>
              <a:t>获得注册的三维标志</a:t>
            </a:r>
          </a:p>
        </p:txBody>
      </p:sp>
      <p:pic>
        <p:nvPicPr>
          <p:cNvPr id="5" name="图片 4"/>
          <p:cNvPicPr>
            <a:picLocks noChangeAspect="1"/>
          </p:cNvPicPr>
          <p:nvPr/>
        </p:nvPicPr>
        <p:blipFill>
          <a:blip r:embed="rId4"/>
          <a:stretch>
            <a:fillRect/>
          </a:stretch>
        </p:blipFill>
        <p:spPr>
          <a:xfrm>
            <a:off x="7009130" y="4060825"/>
            <a:ext cx="1884045" cy="2026920"/>
          </a:xfrm>
          <a:prstGeom prst="rect">
            <a:avLst/>
          </a:prstGeom>
        </p:spPr>
      </p:pic>
      <p:pic>
        <p:nvPicPr>
          <p:cNvPr id="6" name="图片 5"/>
          <p:cNvPicPr>
            <a:picLocks noChangeAspect="1"/>
          </p:cNvPicPr>
          <p:nvPr/>
        </p:nvPicPr>
        <p:blipFill>
          <a:blip r:embed="rId5"/>
          <a:stretch>
            <a:fillRect/>
          </a:stretch>
        </p:blipFill>
        <p:spPr>
          <a:xfrm>
            <a:off x="9157335" y="4274185"/>
            <a:ext cx="1948180" cy="1813560"/>
          </a:xfrm>
          <a:prstGeom prst="rect">
            <a:avLst/>
          </a:prstGeom>
        </p:spPr>
      </p:pic>
      <p:sp>
        <p:nvSpPr>
          <p:cNvPr id="7" name="文本框 6"/>
          <p:cNvSpPr txBox="1"/>
          <p:nvPr/>
        </p:nvSpPr>
        <p:spPr>
          <a:xfrm>
            <a:off x="6283325" y="3411220"/>
            <a:ext cx="4450715" cy="368300"/>
          </a:xfrm>
          <a:prstGeom prst="rect">
            <a:avLst/>
          </a:prstGeom>
          <a:noFill/>
        </p:spPr>
        <p:txBody>
          <a:bodyPr wrap="square" rtlCol="0">
            <a:spAutoFit/>
          </a:bodyPr>
          <a:lstStyle/>
          <a:p>
            <a:r>
              <a:rPr lang="en-US" altLang="zh-CN"/>
              <a:t>             </a:t>
            </a:r>
            <a:r>
              <a:rPr lang="zh-CN" altLang="en-US"/>
              <a:t>不能获得注册的三维标志</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a:t>
            </a:r>
            <a:r>
              <a:rPr lang="zh-CN" altLang="en-US"/>
              <a:t>鞋面缝线</a:t>
            </a:r>
            <a:r>
              <a:rPr lang="en-US" altLang="zh-CN"/>
              <a:t>”</a:t>
            </a:r>
            <a:r>
              <a:rPr lang="zh-CN" altLang="en-US"/>
              <a:t>立体商标能否获得注册？</a:t>
            </a:r>
          </a:p>
        </p:txBody>
      </p:sp>
      <p:pic>
        <p:nvPicPr>
          <p:cNvPr id="4" name="内容占位符 3"/>
          <p:cNvPicPr>
            <a:picLocks noGrp="1" noChangeAspect="1"/>
          </p:cNvPicPr>
          <p:nvPr>
            <p:ph idx="1"/>
            <p:custDataLst>
              <p:tags r:id="rId1"/>
            </p:custDataLst>
          </p:nvPr>
        </p:nvPicPr>
        <p:blipFill>
          <a:blip r:embed="rId3"/>
          <a:stretch>
            <a:fillRect/>
          </a:stretch>
        </p:blipFill>
        <p:spPr>
          <a:xfrm>
            <a:off x="5918200" y="1691640"/>
            <a:ext cx="5156200" cy="3890645"/>
          </a:xfrm>
          <a:prstGeom prst="rect">
            <a:avLst/>
          </a:prstGeom>
        </p:spPr>
      </p:pic>
      <p:sp>
        <p:nvSpPr>
          <p:cNvPr id="5" name="文本框 4"/>
          <p:cNvSpPr txBox="1"/>
          <p:nvPr/>
        </p:nvSpPr>
        <p:spPr>
          <a:xfrm>
            <a:off x="742315" y="1335405"/>
            <a:ext cx="4523105" cy="2969895"/>
          </a:xfrm>
          <a:prstGeom prst="rect">
            <a:avLst/>
          </a:prstGeom>
          <a:noFill/>
        </p:spPr>
        <p:txBody>
          <a:bodyPr wrap="square" rtlCol="0" anchor="t">
            <a:noAutofit/>
          </a:bodyPr>
          <a:lstStyle/>
          <a:p>
            <a:r>
              <a:rPr lang="zh-CN" altLang="en-US"/>
              <a:t>商品/服务	鞋（脚上的穿着物）; 鞋; 鞋底; 中筒靴; 系带靴子; 短靴 </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atinLnBrk="0">
              <a:lnSpc>
                <a:spcPct val="120000"/>
              </a:lnSpc>
            </a:pPr>
            <a:r>
              <a:rPr lang="zh-CN" altLang="en-US"/>
              <a:t>北京市高级人民法院认为，诉争商标为环绕靴子鞋面边缘的黄色缝线。鞋面的边缘缝线是鞋类商品的必要组成部分，其在鞋类商品上所占比例较小，属于以相关公众一般注意力难以识别的部分。缝线粗细、线段长短等因素属于相关公众难以区分的细微差异，黄色缝线颜色亦是鞋类商品的常见选择，诉争商标所示缝线使用在鞋、短靴、中筒靴等商品上，相关公众在一般情况下不易将其识别为指示商品来源的标志，不具有作为商标的显著特征。</a:t>
            </a:r>
          </a:p>
        </p:txBody>
      </p:sp>
      <p:sp>
        <p:nvSpPr>
          <p:cNvPr id="3" name="标题 2"/>
          <p:cNvSpPr>
            <a:spLocks noGrp="1"/>
          </p:cNvSpPr>
          <p:nvPr>
            <p:ph type="title"/>
          </p:nvPr>
        </p:nvSpPr>
        <p:spPr/>
        <p:txBody>
          <a:bodyPr/>
          <a:lstStyle/>
          <a:p>
            <a:r>
              <a:rPr lang="zh-CN" altLang="en-US"/>
              <a:t>北京高院（2021）京行终5797号</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1"/>
          <p:cNvSpPr>
            <a:spLocks noGrp="1"/>
          </p:cNvSpPr>
          <p:nvPr>
            <p:ph idx="1"/>
          </p:nvPr>
        </p:nvSpPr>
        <p:spPr>
          <a:xfrm>
            <a:off x="838200" y="1341438"/>
            <a:ext cx="10515600" cy="5060950"/>
          </a:xfrm>
        </p:spPr>
        <p:txBody>
          <a:bodyPr vert="horz" wrap="square" anchor="t"/>
          <a:lstStyle/>
          <a:p>
            <a:r>
              <a:rPr lang="zh-CN" altLang="en-US" b="1" dirty="0"/>
              <a:t>创博亚太（山东）科技有限公司于</a:t>
            </a:r>
            <a:r>
              <a:rPr lang="en-US" altLang="zh-CN" b="1" dirty="0"/>
              <a:t>2010</a:t>
            </a:r>
            <a:r>
              <a:rPr lang="zh-CN" altLang="en-US" b="1" dirty="0"/>
              <a:t>年</a:t>
            </a:r>
            <a:r>
              <a:rPr lang="en-US" altLang="zh-CN" b="1" dirty="0"/>
              <a:t>11</a:t>
            </a:r>
            <a:r>
              <a:rPr lang="zh-CN" altLang="en-US" b="1" dirty="0"/>
              <a:t>月</a:t>
            </a:r>
            <a:r>
              <a:rPr lang="en-US" altLang="zh-CN" b="1" dirty="0"/>
              <a:t>12</a:t>
            </a:r>
            <a:r>
              <a:rPr lang="zh-CN" altLang="en-US" b="1" dirty="0"/>
              <a:t>日在指定服务为信息传送、电话业务、电话通讯、移动电话通讯的类别上提出微信商标的注册申请，并于</a:t>
            </a:r>
            <a:r>
              <a:rPr lang="en-US" altLang="zh-CN" b="1" dirty="0"/>
              <a:t>2011</a:t>
            </a:r>
            <a:r>
              <a:rPr lang="zh-CN" altLang="en-US" b="1" dirty="0"/>
              <a:t>年</a:t>
            </a:r>
            <a:r>
              <a:rPr lang="en-US" altLang="zh-CN" b="1" dirty="0"/>
              <a:t>8</a:t>
            </a:r>
            <a:r>
              <a:rPr lang="zh-CN" altLang="en-US" b="1" dirty="0"/>
              <a:t>月</a:t>
            </a:r>
            <a:r>
              <a:rPr lang="en-US" altLang="zh-CN" b="1" dirty="0"/>
              <a:t>27</a:t>
            </a:r>
            <a:r>
              <a:rPr lang="zh-CN" altLang="en-US" b="1" dirty="0"/>
              <a:t>日经商标局初审公告。</a:t>
            </a:r>
            <a:endParaRPr lang="zh-CN" altLang="en-US" dirty="0"/>
          </a:p>
          <a:p>
            <a:r>
              <a:rPr lang="zh-CN" altLang="en-US" b="1" dirty="0"/>
              <a:t>腾讯公司</a:t>
            </a:r>
            <a:r>
              <a:rPr lang="en-US" altLang="zh-CN" b="1" dirty="0"/>
              <a:t>2011</a:t>
            </a:r>
            <a:r>
              <a:rPr lang="zh-CN" altLang="en-US" b="1" dirty="0"/>
              <a:t>年</a:t>
            </a:r>
            <a:r>
              <a:rPr lang="en-US" altLang="zh-CN" b="1" dirty="0"/>
              <a:t>1</a:t>
            </a:r>
            <a:r>
              <a:rPr lang="zh-CN" altLang="en-US" b="1" dirty="0"/>
              <a:t>月</a:t>
            </a:r>
            <a:r>
              <a:rPr lang="en-US" altLang="zh-CN" b="1" dirty="0"/>
              <a:t>21</a:t>
            </a:r>
            <a:r>
              <a:rPr lang="zh-CN" altLang="en-US" b="1" dirty="0"/>
              <a:t>日推出微信软件服务。并在公告期内提出异议。</a:t>
            </a:r>
            <a:endParaRPr lang="zh-CN" altLang="en-US" dirty="0"/>
          </a:p>
          <a:p>
            <a:r>
              <a:rPr lang="en-US" altLang="zh-CN" b="1" dirty="0"/>
              <a:t>2013</a:t>
            </a:r>
            <a:r>
              <a:rPr lang="zh-CN" altLang="en-US" b="1" dirty="0"/>
              <a:t>年</a:t>
            </a:r>
            <a:r>
              <a:rPr lang="en-US" altLang="zh-CN" b="1" dirty="0"/>
              <a:t>3</a:t>
            </a:r>
            <a:r>
              <a:rPr lang="zh-CN" altLang="en-US" b="1" dirty="0"/>
              <a:t>月</a:t>
            </a:r>
            <a:r>
              <a:rPr lang="en-US" altLang="zh-CN" b="1" dirty="0"/>
              <a:t>19</a:t>
            </a:r>
            <a:r>
              <a:rPr lang="zh-CN" altLang="en-US" b="1" dirty="0"/>
              <a:t>日，商标局基于第三人异议，作出了不允许核准注册微信商标的裁定，认为微信是腾讯公司推出的一款手机聊天软件，创博亚太公司申请注册的微信商标容易使消费者产生误认并导致不良的社会影响。创博亚太公司不服，向商标评审委员会申请复议，依然被裁定为不予核准。此后，创博亚太公司将商评委告上法庭。</a:t>
            </a:r>
            <a:endParaRPr lang="zh-CN" altLang="en-US" dirty="0"/>
          </a:p>
          <a:p>
            <a:endParaRPr lang="zh-CN" altLang="en-US" b="1" dirty="0"/>
          </a:p>
        </p:txBody>
      </p:sp>
      <p:sp>
        <p:nvSpPr>
          <p:cNvPr id="23555" name="标题 2"/>
          <p:cNvSpPr>
            <a:spLocks noGrp="1"/>
          </p:cNvSpPr>
          <p:nvPr>
            <p:ph type="title"/>
          </p:nvPr>
        </p:nvSpPr>
        <p:spPr>
          <a:xfrm>
            <a:off x="814388" y="0"/>
            <a:ext cx="10539412" cy="1020763"/>
          </a:xfrm>
        </p:spPr>
        <p:txBody>
          <a:bodyPr vert="horz" wrap="square" anchor="b"/>
          <a:lstStyle/>
          <a:p>
            <a:r>
              <a:rPr lang="zh-CN" altLang="en-US" kern="1200" dirty="0">
                <a:latin typeface="+mj-lt"/>
                <a:ea typeface="+mj-ea"/>
                <a:cs typeface="+mj-cs"/>
              </a:rPr>
              <a:t>他人注册“微信”商标有不良影响？</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1"/>
          <p:cNvSpPr>
            <a:spLocks noGrp="1"/>
          </p:cNvSpPr>
          <p:nvPr>
            <p:ph idx="1"/>
          </p:nvPr>
        </p:nvSpPr>
        <p:spPr>
          <a:xfrm>
            <a:off x="838200" y="1341438"/>
            <a:ext cx="10515600" cy="5060950"/>
          </a:xfrm>
        </p:spPr>
        <p:txBody>
          <a:bodyPr vert="horz" wrap="square" anchor="t"/>
          <a:lstStyle/>
          <a:p>
            <a:pPr>
              <a:lnSpc>
                <a:spcPct val="150000"/>
              </a:lnSpc>
            </a:pPr>
            <a:r>
              <a:rPr lang="zh-CN" altLang="en-US" b="1" dirty="0"/>
              <a:t>北京知识产权法院：虽然创博公司在申请商标时腾讯尚未推出“微信”软件服务，但截至</a:t>
            </a:r>
            <a:r>
              <a:rPr lang="en-US" altLang="zh-CN" b="1" dirty="0"/>
              <a:t>2013</a:t>
            </a:r>
            <a:r>
              <a:rPr lang="zh-CN" altLang="en-US" b="1" dirty="0"/>
              <a:t>年</a:t>
            </a:r>
            <a:r>
              <a:rPr lang="en-US" altLang="zh-CN" b="1" dirty="0"/>
              <a:t>7</a:t>
            </a:r>
            <a:r>
              <a:rPr lang="zh-CN" altLang="en-US" b="1" dirty="0"/>
              <a:t>月腾讯微信注册用户已经达到</a:t>
            </a:r>
            <a:r>
              <a:rPr lang="en-US" altLang="zh-CN" b="1" dirty="0"/>
              <a:t>4</a:t>
            </a:r>
            <a:r>
              <a:rPr lang="zh-CN" altLang="en-US" b="1" dirty="0"/>
              <a:t>亿人，并且多地政府机关、法院、学校、银行等推出了微信公共服务，相关公众已将微信与腾讯紧密地联系在一起，如核准创博商标注册，将会对微信注册用户及广大公共服务微信的用户带来极大不便乃至损失，同时也可能使他们对创博公司提供的“微信”服务的性质和内容产生误认，从而可能对社会公众利益和公共秩序产生消极的影响。</a:t>
            </a:r>
          </a:p>
        </p:txBody>
      </p:sp>
      <p:sp>
        <p:nvSpPr>
          <p:cNvPr id="24579" name="标题 2"/>
          <p:cNvSpPr>
            <a:spLocks noGrp="1"/>
          </p:cNvSpPr>
          <p:nvPr>
            <p:ph type="title"/>
          </p:nvPr>
        </p:nvSpPr>
        <p:spPr>
          <a:xfrm>
            <a:off x="814388" y="0"/>
            <a:ext cx="10539412" cy="1020763"/>
          </a:xfrm>
        </p:spPr>
        <p:txBody>
          <a:bodyPr vert="horz" wrap="square" anchor="b"/>
          <a:lstStyle/>
          <a:p>
            <a:r>
              <a:rPr lang="zh-CN" altLang="en-US" kern="1200" dirty="0">
                <a:latin typeface="+mj-lt"/>
                <a:ea typeface="+mj-ea"/>
                <a:cs typeface="+mj-cs"/>
              </a:rPr>
              <a:t>他人注册“微信”商标有不良影响？</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4"/>
          <p:cNvSpPr>
            <a:spLocks noGrp="1"/>
          </p:cNvSpPr>
          <p:nvPr>
            <p:ph idx="1"/>
          </p:nvPr>
        </p:nvSpPr>
        <p:spPr>
          <a:xfrm>
            <a:off x="838200" y="1341438"/>
            <a:ext cx="10515600" cy="5060950"/>
          </a:xfrm>
        </p:spPr>
        <p:txBody>
          <a:bodyPr vert="horz" wrap="square" anchor="t"/>
          <a:lstStyle/>
          <a:p>
            <a:pPr>
              <a:lnSpc>
                <a:spcPct val="150000"/>
              </a:lnSpc>
            </a:pPr>
            <a:r>
              <a:rPr lang="en-US" altLang="zh-CN" b="1" dirty="0"/>
              <a:t>被异议商标由中文“微信”二字构成，现有证据不足以证明该商标标志或者其构成要素有可能会对我国政治、经济、文化、宗教、民族等社会公共利益和公共秩序产生消极、负面影响。因此，就标志本身或者其构成要素而言，不能认定被异议商标具有“其他不良影响”。</a:t>
            </a:r>
          </a:p>
        </p:txBody>
      </p:sp>
      <p:sp>
        <p:nvSpPr>
          <p:cNvPr id="25603" name="标题 3"/>
          <p:cNvSpPr>
            <a:spLocks noGrp="1"/>
          </p:cNvSpPr>
          <p:nvPr>
            <p:ph type="title"/>
          </p:nvPr>
        </p:nvSpPr>
        <p:spPr>
          <a:xfrm>
            <a:off x="814388" y="0"/>
            <a:ext cx="10539412" cy="1020763"/>
          </a:xfrm>
        </p:spPr>
        <p:txBody>
          <a:bodyPr vert="horz" wrap="square" anchor="b"/>
          <a:lstStyle/>
          <a:p>
            <a:r>
              <a:rPr lang="zh-CN" altLang="zh-CN" kern="1200" dirty="0">
                <a:latin typeface="+mj-lt"/>
                <a:ea typeface="+mj-ea"/>
                <a:cs typeface="+mj-cs"/>
              </a:rPr>
              <a:t>北京高院的判决</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p:cNvSpPr>
            <a:spLocks noGrp="1"/>
          </p:cNvSpPr>
          <p:nvPr>
            <p:ph idx="1"/>
          </p:nvPr>
        </p:nvSpPr>
        <p:spPr>
          <a:xfrm>
            <a:off x="838200" y="779463"/>
            <a:ext cx="10515600" cy="5622925"/>
          </a:xfrm>
        </p:spPr>
        <p:txBody>
          <a:bodyPr vert="horz" wrap="square" anchor="t"/>
          <a:lstStyle/>
          <a:p>
            <a:r>
              <a:rPr lang="zh-CN" altLang="en-US" b="1" dirty="0"/>
              <a:t>被异议商标由中文“微信”二字构成，指定使用在“信息传送、电话业务、电话通讯、移动电话通讯、电子邮件、传真发送、电信信息、提供全球计算机网络用户接入服务（服务商）、为电话购物提供电讯渠道、语音邮件服务”上。“微”具有“小”、“少”等含义，与“信”字组合使用在上述服务项目上，易使相关公众将其理解为是比电子邮件、手机短信等常见通信方式更为短小、便捷的信息沟通方式，是对上述服务功能、用途或其他特点的直接描述，而不易被相关公众作为区分服务来源的商标加以识别和对待，因此，被异议商标在上述服务项目上缺乏显著特征，属于《商标法》第十一条第一款第（二）项所指情形。</a:t>
            </a:r>
          </a:p>
          <a:p>
            <a:r>
              <a:rPr lang="zh-CN" altLang="en-US" b="1" dirty="0"/>
              <a:t>至本院作出二审裁判时，创博亚太公司提交的证据不足以证明被异议商标经过使用，已经与创博亚太公司建立起稳定的关联关系，从而使被异议商标起到区分服务来源的识别作用，构成《商标法》第十一条第二款规定的可以作为商标注册的情形。因此，被异议商标不应予以核准注册。</a:t>
            </a:r>
          </a:p>
        </p:txBody>
      </p:sp>
      <p:sp>
        <p:nvSpPr>
          <p:cNvPr id="26627" name="标题 1"/>
          <p:cNvSpPr>
            <a:spLocks noGrp="1"/>
          </p:cNvSpPr>
          <p:nvPr>
            <p:ph type="title"/>
          </p:nvPr>
        </p:nvSpPr>
        <p:spPr>
          <a:xfrm>
            <a:off x="814388" y="0"/>
            <a:ext cx="10539412" cy="1020763"/>
          </a:xfrm>
        </p:spPr>
        <p:txBody>
          <a:bodyPr vert="horz" wrap="square" anchor="b"/>
          <a:lstStyle/>
          <a:p>
            <a:pPr>
              <a:buNone/>
            </a:pPr>
            <a:endParaRPr lang="zh-CN" altLang="en-US" kern="1200" dirty="0">
              <a:latin typeface="+mj-lt"/>
              <a:ea typeface="+mj-ea"/>
              <a:cs typeface="+mj-cs"/>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p:cNvSpPr>
          <p:nvPr>
            <p:ph idx="1"/>
          </p:nvPr>
        </p:nvSpPr>
        <p:spPr>
          <a:xfrm>
            <a:off x="838200" y="1341438"/>
            <a:ext cx="10515600" cy="5060950"/>
          </a:xfrm>
        </p:spPr>
        <p:txBody>
          <a:bodyPr vert="horz" wrap="square" anchor="t"/>
          <a:lstStyle/>
          <a:p>
            <a:pPr marL="609600" indent="-609600" eaLnBrk="1" hangingPunct="1"/>
            <a:r>
              <a:rPr lang="zh-CN" altLang="en-US" b="1" dirty="0"/>
              <a:t>（一）申请注册商标的主体</a:t>
            </a:r>
          </a:p>
          <a:p>
            <a:pPr marL="609600" indent="-609600" eaLnBrk="1" hangingPunct="1"/>
            <a:r>
              <a:rPr lang="en-US" altLang="zh-CN" b="1" dirty="0"/>
              <a:t>1</a:t>
            </a:r>
            <a:r>
              <a:rPr lang="zh-CN" altLang="en-US" b="1" dirty="0"/>
              <a:t>、自然人。</a:t>
            </a:r>
            <a:r>
              <a:rPr lang="en-US" altLang="zh-CN" sz="2000" b="1" dirty="0"/>
              <a:t>2001</a:t>
            </a:r>
            <a:r>
              <a:rPr lang="zh-CN" altLang="en-US" sz="2000" b="1" dirty="0"/>
              <a:t>年商标法修改前，我国法律只允许领有营业执照的个体工商户、个人合伙或者外国人申请注册商标，中国自然人不能申请商标。</a:t>
            </a:r>
            <a:r>
              <a:rPr lang="en-US" altLang="zh-CN" sz="2000" b="1" dirty="0"/>
              <a:t>2001</a:t>
            </a:r>
            <a:r>
              <a:rPr lang="zh-CN" altLang="en-US" sz="2000" b="1" dirty="0"/>
              <a:t>年商标法修改后放开对中国自然人的限制。</a:t>
            </a:r>
            <a:r>
              <a:rPr lang="en-US" altLang="zh-CN" sz="2000" b="1" dirty="0"/>
              <a:t>2007</a:t>
            </a:r>
            <a:r>
              <a:rPr lang="zh-CN" altLang="en-US" sz="2000" b="1" dirty="0"/>
              <a:t>年</a:t>
            </a:r>
            <a:r>
              <a:rPr lang="en-US" altLang="zh-CN" sz="2000" b="1" dirty="0"/>
              <a:t>2</a:t>
            </a:r>
            <a:r>
              <a:rPr lang="zh-CN" altLang="en-US" sz="2000" b="1" dirty="0"/>
              <a:t>月</a:t>
            </a:r>
            <a:r>
              <a:rPr lang="en-US" altLang="zh-CN" sz="2000" b="1" dirty="0"/>
              <a:t>6</a:t>
            </a:r>
            <a:r>
              <a:rPr lang="zh-CN" altLang="en-US" sz="2000" b="1" dirty="0"/>
              <a:t>日后，</a:t>
            </a:r>
            <a:r>
              <a:rPr lang="en-US" altLang="zh-CN" sz="2000" b="1" dirty="0"/>
              <a:t>《</a:t>
            </a:r>
            <a:r>
              <a:rPr lang="zh-CN" altLang="en-US" sz="2000" b="1" dirty="0"/>
              <a:t>自然人办理商标注册申请注意事项 </a:t>
            </a:r>
            <a:r>
              <a:rPr lang="en-US" altLang="zh-CN" sz="2000" b="1" dirty="0"/>
              <a:t>》</a:t>
            </a:r>
            <a:r>
              <a:rPr lang="zh-CN" altLang="en-US" sz="2000" b="1" dirty="0"/>
              <a:t>重新对注册人和注册范围进行限制。</a:t>
            </a:r>
          </a:p>
          <a:p>
            <a:pPr marL="609600" indent="-609600" eaLnBrk="1" hangingPunct="1"/>
            <a:r>
              <a:rPr lang="en-US" altLang="zh-CN" b="1" dirty="0"/>
              <a:t>2</a:t>
            </a:r>
            <a:r>
              <a:rPr lang="zh-CN" altLang="en-US" b="1" dirty="0"/>
              <a:t>、法人。</a:t>
            </a:r>
          </a:p>
          <a:p>
            <a:pPr marL="609600" indent="-609600" eaLnBrk="1" hangingPunct="1"/>
            <a:r>
              <a:rPr lang="en-US" altLang="zh-CN" b="1" dirty="0"/>
              <a:t>3</a:t>
            </a:r>
            <a:r>
              <a:rPr lang="zh-CN" altLang="en-US" b="1" dirty="0"/>
              <a:t>、其他组织。</a:t>
            </a:r>
            <a:r>
              <a:rPr lang="zh-CN" altLang="en-US" sz="2000" b="1" dirty="0"/>
              <a:t>合法成立，有一定的组织机构和财产，但又不具备法人资格的组织。</a:t>
            </a:r>
          </a:p>
          <a:p>
            <a:pPr marL="609600" indent="-609600" eaLnBrk="1" hangingPunct="1"/>
            <a:r>
              <a:rPr lang="en-US" altLang="zh-CN" b="1" dirty="0"/>
              <a:t>4</a:t>
            </a:r>
            <a:r>
              <a:rPr lang="zh-CN" altLang="en-US" b="1" dirty="0"/>
              <a:t>、两个以上的自然人、法人或其他组织</a:t>
            </a:r>
            <a:endParaRPr lang="en-US" altLang="zh-CN" b="1" dirty="0"/>
          </a:p>
          <a:p>
            <a:pPr marL="609600" indent="-609600" eaLnBrk="1" hangingPunct="1"/>
            <a:r>
              <a:rPr lang="zh-CN" altLang="en-US" sz="2000" b="1" dirty="0"/>
              <a:t>商标法第五条 两个以上的自然人、法人或者其他组织可以共同向商标局申请注册同一商标，共同享有和行使该商标专用权。</a:t>
            </a:r>
            <a:endParaRPr lang="en-US" altLang="zh-CN" sz="2000" b="1" dirty="0"/>
          </a:p>
          <a:p>
            <a:pPr marL="609600" indent="-609600" eaLnBrk="1" hangingPunct="1"/>
            <a:r>
              <a:rPr lang="zh-CN" altLang="en-US" sz="2000" b="1" dirty="0"/>
              <a:t>实施条例第十六条　共同申请注册同一商标或者办理其他共有商标事宜的，应当在申请书中指定一个代表人；没有指定代表人的，以申请书中顺序排列的第一人为代表人。</a:t>
            </a:r>
          </a:p>
        </p:txBody>
      </p:sp>
      <p:sp>
        <p:nvSpPr>
          <p:cNvPr id="27651" name="Rectangle 2"/>
          <p:cNvSpPr>
            <a:spLocks noGrp="1"/>
          </p:cNvSpPr>
          <p:nvPr>
            <p:ph type="title"/>
          </p:nvPr>
        </p:nvSpPr>
        <p:spPr>
          <a:xfrm>
            <a:off x="814388" y="0"/>
            <a:ext cx="10539412" cy="1020763"/>
          </a:xfrm>
        </p:spPr>
        <p:txBody>
          <a:bodyPr vert="horz" wrap="square" anchor="b"/>
          <a:lstStyle/>
          <a:p>
            <a:pPr marL="1117600" indent="-1117600" eaLnBrk="1" hangingPunct="1"/>
            <a:r>
              <a:rPr lang="zh-CN" altLang="en-US" kern="1200" dirty="0">
                <a:latin typeface="+mj-lt"/>
                <a:ea typeface="+mj-ea"/>
                <a:cs typeface="+mj-cs"/>
              </a:rPr>
              <a:t>三、商标注册</a:t>
            </a:r>
          </a:p>
        </p:txBody>
      </p:sp>
      <p:sp>
        <p:nvSpPr>
          <p:cNvPr id="27652"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27653"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208</a:t>
            </a:fld>
            <a:endParaRPr lang="en-US" altLang="zh-CN" sz="1000" dirty="0">
              <a:latin typeface="Tahoma" panose="020B0604030504040204" pitchFamily="34" charset="0"/>
              <a:ea typeface="宋体" panose="02010600030101010101" pitchFamily="2" charset="-122"/>
            </a:endParaRPr>
          </a:p>
        </p:txBody>
      </p:sp>
      <p:pic>
        <p:nvPicPr>
          <p:cNvPr id="27654" name="Picture 2" descr="C:\Users\yan\Pictures\100030O37-0.jpg"/>
          <p:cNvPicPr>
            <a:picLocks noChangeAspect="1"/>
          </p:cNvPicPr>
          <p:nvPr/>
        </p:nvPicPr>
        <p:blipFill>
          <a:blip r:embed="rId2"/>
          <a:stretch>
            <a:fillRect/>
          </a:stretch>
        </p:blipFill>
        <p:spPr>
          <a:xfrm>
            <a:off x="8543925" y="203200"/>
            <a:ext cx="1685925" cy="1676400"/>
          </a:xfrm>
          <a:prstGeom prst="rect">
            <a:avLst/>
          </a:prstGeom>
          <a:noFill/>
          <a:ln w="9525">
            <a:noFill/>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1340485"/>
            <a:ext cx="5154295" cy="5061585"/>
          </a:xfrm>
        </p:spPr>
        <p:txBody>
          <a:bodyPr/>
          <a:lstStyle/>
          <a:p>
            <a:r>
              <a:rPr lang="zh-CN" altLang="en-US" sz="4000" b="1" dirty="0">
                <a:latin typeface="华文楷体" panose="02010600040101010101" charset="-122"/>
                <a:ea typeface="华文楷体" panose="02010600040101010101" charset="-122"/>
                <a:cs typeface="华文楷体" panose="02010600040101010101" charset="-122"/>
              </a:rPr>
              <a:t>第四条 自然人、法人或者其他组织在生产经营活动中，对其商品或者服务需要取得商标专用权的，应当向商标局申请商标注册。</a:t>
            </a:r>
            <a:r>
              <a:rPr lang="zh-CN" altLang="en-US" sz="4000" b="1" dirty="0">
                <a:solidFill>
                  <a:srgbClr val="FF0000"/>
                </a:solidFill>
                <a:latin typeface="华文楷体" panose="02010600040101010101" charset="-122"/>
                <a:ea typeface="华文楷体" panose="02010600040101010101" charset="-122"/>
                <a:cs typeface="华文楷体" panose="02010600040101010101" charset="-122"/>
              </a:rPr>
              <a:t>不以使用为目的的恶意商标注册申请，应当予以驳回。</a:t>
            </a:r>
          </a:p>
        </p:txBody>
      </p:sp>
      <p:sp>
        <p:nvSpPr>
          <p:cNvPr id="3" name="标题 2"/>
          <p:cNvSpPr>
            <a:spLocks noGrp="1"/>
          </p:cNvSpPr>
          <p:nvPr>
            <p:ph type="title"/>
          </p:nvPr>
        </p:nvSpPr>
        <p:spPr/>
        <p:txBody>
          <a:bodyPr/>
          <a:lstStyle/>
          <a:p>
            <a:r>
              <a:rPr lang="zh-CN" altLang="en-US"/>
              <a:t>（二）禁止恶意注册</a:t>
            </a:r>
          </a:p>
        </p:txBody>
      </p:sp>
      <p:pic>
        <p:nvPicPr>
          <p:cNvPr id="4" name="图片 3"/>
          <p:cNvPicPr>
            <a:picLocks noChangeAspect="1"/>
          </p:cNvPicPr>
          <p:nvPr/>
        </p:nvPicPr>
        <p:blipFill>
          <a:blip r:embed="rId2"/>
          <a:stretch>
            <a:fillRect/>
          </a:stretch>
        </p:blipFill>
        <p:spPr>
          <a:xfrm>
            <a:off x="5993130" y="201930"/>
            <a:ext cx="6198870" cy="64617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en-US" altLang="zh-CN"/>
              <a:t>1</a:t>
            </a:r>
            <a:r>
              <a:rPr lang="zh-CN" altLang="en-US"/>
              <a:t>、知识产权示例：专利国际诉讼与国际争议</a:t>
            </a:r>
          </a:p>
        </p:txBody>
      </p:sp>
      <p:sp>
        <p:nvSpPr>
          <p:cNvPr id="18435" name="内容占位符 2"/>
          <p:cNvSpPr>
            <a:spLocks noGrp="1"/>
          </p:cNvSpPr>
          <p:nvPr>
            <p:ph idx="1"/>
          </p:nvPr>
        </p:nvSpPr>
        <p:spPr>
          <a:xfrm>
            <a:off x="1102784" y="1265382"/>
            <a:ext cx="10837333" cy="4866602"/>
          </a:xfrm>
        </p:spPr>
        <p:txBody>
          <a:bodyPr/>
          <a:lstStyle/>
          <a:p>
            <a:r>
              <a:rPr lang="zh-CN" altLang="en-US" sz="3200">
                <a:sym typeface="+mn-ea"/>
              </a:rPr>
              <a:t>华为与康文森的专利诉讼</a:t>
            </a:r>
            <a:endParaRPr lang="zh-CN" altLang="en-US" sz="3200"/>
          </a:p>
          <a:p>
            <a:r>
              <a:rPr lang="en-US" altLang="zh-CN" sz="3200" dirty="0"/>
              <a:t>Conversant</a:t>
            </a:r>
            <a:r>
              <a:rPr lang="zh-CN" altLang="en-US" sz="3200" dirty="0"/>
              <a:t>是一家加拿大专利授权公司知识产权管理公司。</a:t>
            </a:r>
            <a:r>
              <a:rPr lang="en-US" altLang="zh-CN" sz="3200" dirty="0"/>
              <a:t>2011</a:t>
            </a:r>
            <a:r>
              <a:rPr lang="zh-CN" altLang="en-US" sz="3200" dirty="0"/>
              <a:t>年，</a:t>
            </a:r>
            <a:r>
              <a:rPr lang="en-US" altLang="zh-CN" sz="3200" dirty="0"/>
              <a:t>Conversant</a:t>
            </a:r>
            <a:r>
              <a:rPr lang="zh-CN" altLang="en-US" sz="3200" dirty="0"/>
              <a:t>收购了</a:t>
            </a:r>
            <a:r>
              <a:rPr lang="en-US" altLang="zh-CN" sz="3200" dirty="0"/>
              <a:t>Core Wireless</a:t>
            </a:r>
            <a:r>
              <a:rPr lang="zh-CN" altLang="en-US" sz="3200" dirty="0"/>
              <a:t>及其持有的诺基亚</a:t>
            </a:r>
            <a:r>
              <a:rPr lang="en-US" altLang="zh-CN" sz="3200" dirty="0"/>
              <a:t>2000</a:t>
            </a:r>
            <a:r>
              <a:rPr lang="zh-CN" altLang="en-US" sz="3200" dirty="0"/>
              <a:t>多项专利和专利使用权。根据</a:t>
            </a:r>
            <a:r>
              <a:rPr lang="en-US" altLang="zh-CN" sz="3200" dirty="0"/>
              <a:t>Conversant</a:t>
            </a:r>
            <a:r>
              <a:rPr lang="zh-CN" altLang="en-US" sz="3200" dirty="0"/>
              <a:t>文件，作为</a:t>
            </a:r>
            <a:r>
              <a:rPr lang="en-US" altLang="zh-CN" sz="3200" dirty="0"/>
              <a:t>Core Wireless</a:t>
            </a:r>
            <a:r>
              <a:rPr lang="zh-CN" altLang="en-US" sz="3200" dirty="0"/>
              <a:t>与诺基亚原有协议的一部分，微软获得了这些专利的许可。按照</a:t>
            </a:r>
            <a:r>
              <a:rPr lang="en-US" altLang="zh-CN" sz="3200" dirty="0"/>
              <a:t>Conversant</a:t>
            </a:r>
            <a:r>
              <a:rPr lang="zh-CN" altLang="en-US" sz="3200" dirty="0"/>
              <a:t>的文件，在收购</a:t>
            </a:r>
            <a:r>
              <a:rPr lang="en-US" altLang="zh-CN" sz="3200" dirty="0"/>
              <a:t>Core Wireless</a:t>
            </a:r>
            <a:r>
              <a:rPr lang="zh-CN" altLang="en-US" sz="3200" dirty="0"/>
              <a:t>过程中，</a:t>
            </a:r>
            <a:r>
              <a:rPr lang="en-US" altLang="zh-CN" sz="3200" dirty="0"/>
              <a:t>Conversant</a:t>
            </a:r>
            <a:r>
              <a:rPr lang="zh-CN" altLang="en-US" sz="3200" dirty="0"/>
              <a:t>同意，未来这些专利许可和执行所获得的收入，约三分之二将返回微软和诺基亚。随后，</a:t>
            </a:r>
            <a:r>
              <a:rPr lang="en-US" altLang="zh-CN" sz="3200" dirty="0"/>
              <a:t>Conversant</a:t>
            </a:r>
            <a:r>
              <a:rPr lang="zh-CN" altLang="en-US" sz="3200" dirty="0"/>
              <a:t>就开始了诉讼赚钱之旅。</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2"/>
          <p:cNvSpPr>
            <a:spLocks noGrp="1"/>
          </p:cNvSpPr>
          <p:nvPr>
            <p:ph idx="1"/>
          </p:nvPr>
        </p:nvSpPr>
        <p:spPr>
          <a:xfrm>
            <a:off x="838200" y="1369147"/>
            <a:ext cx="10515600" cy="5060950"/>
          </a:xfrm>
        </p:spPr>
        <p:txBody>
          <a:bodyPr vert="horz" wrap="square" anchor="t"/>
          <a:lstStyle/>
          <a:p>
            <a:pPr eaLnBrk="1" hangingPunct="1">
              <a:lnSpc>
                <a:spcPct val="100000"/>
              </a:lnSpc>
            </a:pPr>
            <a:r>
              <a:rPr lang="zh-CN" altLang="zh-CN" b="1" dirty="0"/>
              <a:t>　</a:t>
            </a:r>
            <a:r>
              <a:rPr lang="zh-CN" altLang="zh-CN" sz="3200" b="1" dirty="0"/>
              <a:t>第十五条 未经授权，</a:t>
            </a:r>
            <a:r>
              <a:rPr lang="zh-CN" altLang="zh-CN" sz="3200" b="1" dirty="0">
                <a:solidFill>
                  <a:srgbClr val="FF0000"/>
                </a:solidFill>
              </a:rPr>
              <a:t>代理人或者代表人</a:t>
            </a:r>
            <a:r>
              <a:rPr lang="zh-CN" altLang="zh-CN" sz="3200" b="1" dirty="0"/>
              <a:t>以自己的名义将被代理人或者被代表人的商标进行注册，被代理人或者被代表人提出异议的，不予注册并禁止使用。</a:t>
            </a:r>
          </a:p>
          <a:p>
            <a:pPr eaLnBrk="1" hangingPunct="1">
              <a:lnSpc>
                <a:spcPct val="100000"/>
              </a:lnSpc>
            </a:pPr>
            <a:r>
              <a:rPr lang="zh-CN" altLang="zh-CN" sz="3200" b="1" dirty="0"/>
              <a:t>　　就同一种商品或者类似商品申请注册的商标与他人在先使用的未注册商标相同或者近似，申请人与该他人</a:t>
            </a:r>
            <a:r>
              <a:rPr lang="zh-CN" altLang="zh-CN" sz="3200" b="1" dirty="0">
                <a:solidFill>
                  <a:srgbClr val="FF0000"/>
                </a:solidFill>
              </a:rPr>
              <a:t>具有前款规定以外的合同、业务往来关系或者其他关系</a:t>
            </a:r>
            <a:r>
              <a:rPr lang="zh-CN" altLang="zh-CN" sz="3200" b="1" dirty="0"/>
              <a:t>而明知该他人商标存在，该他人提出异议的，不予注册。</a:t>
            </a:r>
          </a:p>
        </p:txBody>
      </p:sp>
      <p:sp>
        <p:nvSpPr>
          <p:cNvPr id="28675" name="标题 1"/>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（三）禁止抢注</a:t>
            </a:r>
          </a:p>
        </p:txBody>
      </p:sp>
      <p:sp>
        <p:nvSpPr>
          <p:cNvPr id="28676"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28677"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210</a:t>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gn="l" eaLnBrk="1" hangingPunct="1">
              <a:lnSpc>
                <a:spcPct val="100000"/>
              </a:lnSpc>
              <a:buClrTx/>
              <a:buSzTx/>
            </a:pPr>
            <a:r>
              <a:rPr lang="zh-CN" altLang="en-US" sz="3600" b="1" dirty="0"/>
              <a:t>第三十条 申请注册的商标，凡不符合</a:t>
            </a:r>
            <a:r>
              <a:rPr lang="zh-CN" altLang="en-US" sz="3600" b="1" dirty="0">
                <a:solidFill>
                  <a:schemeClr val="accent3"/>
                </a:solidFill>
              </a:rPr>
              <a:t>本法有关规定</a:t>
            </a:r>
            <a:r>
              <a:rPr lang="zh-CN" altLang="en-US" sz="3600" b="1" dirty="0"/>
              <a:t>或者</a:t>
            </a:r>
            <a:r>
              <a:rPr lang="zh-CN" altLang="en-US" sz="3600" b="1" dirty="0">
                <a:solidFill>
                  <a:schemeClr val="accent3"/>
                </a:solidFill>
              </a:rPr>
              <a:t>同他人在同一种商品或者类似商品上已经注册的或者初步审定的商标相同或者近似</a:t>
            </a:r>
            <a:r>
              <a:rPr lang="zh-CN" altLang="en-US" sz="3600" b="1" dirty="0"/>
              <a:t>的，由商标局驳回申请，不予公告。</a:t>
            </a:r>
          </a:p>
        </p:txBody>
      </p:sp>
      <p:sp>
        <p:nvSpPr>
          <p:cNvPr id="3" name="标题 2"/>
          <p:cNvSpPr>
            <a:spLocks noGrp="1"/>
          </p:cNvSpPr>
          <p:nvPr>
            <p:ph type="title"/>
          </p:nvPr>
        </p:nvSpPr>
        <p:spPr/>
        <p:txBody>
          <a:bodyPr/>
          <a:lstStyle/>
          <a:p>
            <a:endParaRPr lang="zh-CN" alt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2"/>
          <p:cNvSpPr>
            <a:spLocks noGrp="1"/>
          </p:cNvSpPr>
          <p:nvPr>
            <p:ph idx="1"/>
          </p:nvPr>
        </p:nvSpPr>
        <p:spPr>
          <a:xfrm>
            <a:off x="838200" y="1341438"/>
            <a:ext cx="10515600" cy="5060950"/>
          </a:xfrm>
        </p:spPr>
        <p:txBody>
          <a:bodyPr vert="horz" wrap="square" anchor="t"/>
          <a:lstStyle/>
          <a:p>
            <a:pPr eaLnBrk="1" hangingPunct="1">
              <a:lnSpc>
                <a:spcPct val="100000"/>
              </a:lnSpc>
            </a:pPr>
            <a:r>
              <a:rPr lang="zh-CN" altLang="en-US" sz="3600" b="1" dirty="0"/>
              <a:t>第三十二条 </a:t>
            </a:r>
            <a:endParaRPr lang="en-US" altLang="zh-CN" sz="3600" b="1" dirty="0"/>
          </a:p>
          <a:p>
            <a:pPr eaLnBrk="1" hangingPunct="1">
              <a:lnSpc>
                <a:spcPct val="100000"/>
              </a:lnSpc>
            </a:pPr>
            <a:r>
              <a:rPr lang="zh-CN" altLang="en-US" sz="3600" b="1" dirty="0"/>
              <a:t>申请商标注册不得损害他人现有的</a:t>
            </a:r>
            <a:r>
              <a:rPr lang="zh-CN" altLang="en-US" sz="3600" b="1" dirty="0">
                <a:solidFill>
                  <a:srgbClr val="FF0000"/>
                </a:solidFill>
              </a:rPr>
              <a:t>在先权利</a:t>
            </a:r>
            <a:r>
              <a:rPr lang="zh-CN" altLang="en-US" sz="3600" b="1" dirty="0"/>
              <a:t>，也不得以</a:t>
            </a:r>
            <a:r>
              <a:rPr lang="zh-CN" altLang="en-US" sz="3600" b="1" dirty="0">
                <a:solidFill>
                  <a:srgbClr val="FFC000"/>
                </a:solidFill>
              </a:rPr>
              <a:t>不正当手段</a:t>
            </a:r>
            <a:r>
              <a:rPr lang="zh-CN" altLang="en-US" sz="3600" b="1" dirty="0">
                <a:solidFill>
                  <a:srgbClr val="FF0000"/>
                </a:solidFill>
              </a:rPr>
              <a:t>抢先注册</a:t>
            </a:r>
            <a:r>
              <a:rPr lang="zh-CN" altLang="en-US" sz="3600" b="1" dirty="0"/>
              <a:t>他人已经使用并有一定影响的商标。</a:t>
            </a:r>
          </a:p>
        </p:txBody>
      </p:sp>
      <p:sp>
        <p:nvSpPr>
          <p:cNvPr id="29699" name="标题 1"/>
          <p:cNvSpPr>
            <a:spLocks noGrp="1"/>
          </p:cNvSpPr>
          <p:nvPr>
            <p:ph type="title"/>
          </p:nvPr>
        </p:nvSpPr>
        <p:spPr>
          <a:xfrm>
            <a:off x="814388" y="0"/>
            <a:ext cx="10539412" cy="1020763"/>
          </a:xfrm>
        </p:spPr>
        <p:txBody>
          <a:bodyPr vert="horz" wrap="square" anchor="b"/>
          <a:lstStyle/>
          <a:p>
            <a:pPr>
              <a:buNone/>
            </a:pPr>
            <a:endParaRPr lang="zh-CN" altLang="en-US" kern="1200" dirty="0">
              <a:latin typeface="+mj-lt"/>
              <a:ea typeface="+mj-ea"/>
              <a:cs typeface="+mj-cs"/>
            </a:endParaRPr>
          </a:p>
        </p:txBody>
      </p:sp>
      <p:sp>
        <p:nvSpPr>
          <p:cNvPr id="29700"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29701"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212</a:t>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2" descr="C:\Documents and Settings\yan\My Documents\My Pictures\ORI.jpg"/>
          <p:cNvPicPr>
            <a:picLocks noChangeAspect="1"/>
          </p:cNvPicPr>
          <p:nvPr/>
        </p:nvPicPr>
        <p:blipFill>
          <a:blip r:embed="rId2"/>
          <a:stretch>
            <a:fillRect/>
          </a:stretch>
        </p:blipFill>
        <p:spPr>
          <a:xfrm>
            <a:off x="5810250" y="428625"/>
            <a:ext cx="1881188" cy="1955800"/>
          </a:xfrm>
          <a:prstGeom prst="rect">
            <a:avLst/>
          </a:prstGeom>
          <a:noFill/>
          <a:ln w="9525">
            <a:noFill/>
          </a:ln>
        </p:spPr>
      </p:pic>
      <p:pic>
        <p:nvPicPr>
          <p:cNvPr id="30724" name="Picture 3"/>
          <p:cNvPicPr>
            <a:picLocks noChangeAspect="1"/>
          </p:cNvPicPr>
          <p:nvPr/>
        </p:nvPicPr>
        <p:blipFill>
          <a:blip r:embed="rId3"/>
          <a:stretch>
            <a:fillRect/>
          </a:stretch>
        </p:blipFill>
        <p:spPr>
          <a:xfrm>
            <a:off x="7810500" y="357188"/>
            <a:ext cx="1985963" cy="2163762"/>
          </a:xfrm>
          <a:prstGeom prst="rect">
            <a:avLst/>
          </a:prstGeom>
          <a:noFill/>
          <a:ln w="9525">
            <a:noFill/>
          </a:ln>
        </p:spPr>
      </p:pic>
      <p:pic>
        <p:nvPicPr>
          <p:cNvPr id="30725" name="Picture 4"/>
          <p:cNvPicPr>
            <a:picLocks noChangeAspect="1"/>
          </p:cNvPicPr>
          <p:nvPr/>
        </p:nvPicPr>
        <p:blipFill>
          <a:blip r:embed="rId4"/>
          <a:stretch>
            <a:fillRect/>
          </a:stretch>
        </p:blipFill>
        <p:spPr>
          <a:xfrm>
            <a:off x="6167438" y="2428875"/>
            <a:ext cx="3470275" cy="1866900"/>
          </a:xfrm>
          <a:prstGeom prst="rect">
            <a:avLst/>
          </a:prstGeom>
          <a:noFill/>
          <a:ln w="9525">
            <a:noFill/>
          </a:ln>
        </p:spPr>
      </p:pic>
      <p:pic>
        <p:nvPicPr>
          <p:cNvPr id="30726" name="Picture 6" descr="C:\Users\yan\Pictures\ORI.JPG"/>
          <p:cNvPicPr>
            <a:picLocks noChangeAspect="1"/>
          </p:cNvPicPr>
          <p:nvPr/>
        </p:nvPicPr>
        <p:blipFill>
          <a:blip r:embed="rId5"/>
          <a:stretch>
            <a:fillRect/>
          </a:stretch>
        </p:blipFill>
        <p:spPr>
          <a:xfrm>
            <a:off x="6310313" y="4214813"/>
            <a:ext cx="3302000" cy="857250"/>
          </a:xfrm>
          <a:prstGeom prst="rect">
            <a:avLst/>
          </a:prstGeom>
          <a:noFill/>
          <a:ln w="9525">
            <a:noFill/>
          </a:ln>
        </p:spPr>
      </p:pic>
      <p:sp>
        <p:nvSpPr>
          <p:cNvPr id="30727" name="标题 1"/>
          <p:cNvSpPr>
            <a:spLocks noGrp="1"/>
          </p:cNvSpPr>
          <p:nvPr>
            <p:ph type="title"/>
          </p:nvPr>
        </p:nvSpPr>
        <p:spPr>
          <a:xfrm>
            <a:off x="814388" y="0"/>
            <a:ext cx="10539412" cy="1020763"/>
          </a:xfrm>
        </p:spPr>
        <p:txBody>
          <a:bodyPr vert="horz" wrap="square" anchor="b"/>
          <a:lstStyle/>
          <a:p>
            <a:pPr>
              <a:buNone/>
            </a:pPr>
            <a:endParaRPr lang="zh-CN" altLang="en-US" kern="1200" dirty="0">
              <a:latin typeface="+mj-lt"/>
              <a:ea typeface="+mj-ea"/>
              <a:cs typeface="+mj-cs"/>
            </a:endParaRPr>
          </a:p>
        </p:txBody>
      </p:sp>
      <p:pic>
        <p:nvPicPr>
          <p:cNvPr id="2" name="内容占位符 1"/>
          <p:cNvPicPr>
            <a:picLocks noGrp="1" noChangeAspect="1"/>
          </p:cNvPicPr>
          <p:nvPr>
            <p:ph idx="1"/>
          </p:nvPr>
        </p:nvPicPr>
        <p:blipFill>
          <a:blip r:embed="rId6"/>
          <a:stretch>
            <a:fillRect/>
          </a:stretch>
        </p:blipFill>
        <p:spPr>
          <a:xfrm>
            <a:off x="1923328" y="1252538"/>
            <a:ext cx="3728172" cy="4247112"/>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4" name="内容占位符 3"/>
          <p:cNvPicPr>
            <a:picLocks noGrp="1" noChangeAspect="1"/>
          </p:cNvPicPr>
          <p:nvPr>
            <p:ph idx="1"/>
            <p:custDataLst>
              <p:tags r:id="rId1"/>
            </p:custDataLst>
          </p:nvPr>
        </p:nvPicPr>
        <p:blipFill>
          <a:blip r:embed="rId3"/>
          <a:stretch>
            <a:fillRect/>
          </a:stretch>
        </p:blipFill>
        <p:spPr>
          <a:xfrm>
            <a:off x="197485" y="1002665"/>
            <a:ext cx="10902315" cy="4853305"/>
          </a:xfrm>
          <a:prstGeom prst="rect">
            <a:avLst/>
          </a:prstGeom>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a:blip r:embed="rId2"/>
          <a:stretch>
            <a:fillRect/>
          </a:stretch>
        </p:blipFill>
        <p:spPr>
          <a:xfrm>
            <a:off x="584835" y="328295"/>
            <a:ext cx="5027930" cy="6040120"/>
          </a:xfrm>
          <a:prstGeom prst="rect">
            <a:avLst/>
          </a:prstGeom>
        </p:spPr>
      </p:pic>
      <p:pic>
        <p:nvPicPr>
          <p:cNvPr id="7" name="图片 6"/>
          <p:cNvPicPr>
            <a:picLocks noChangeAspect="1"/>
          </p:cNvPicPr>
          <p:nvPr/>
        </p:nvPicPr>
        <p:blipFill>
          <a:blip r:embed="rId3"/>
          <a:stretch>
            <a:fillRect/>
          </a:stretch>
        </p:blipFill>
        <p:spPr>
          <a:xfrm>
            <a:off x="5890260" y="0"/>
            <a:ext cx="6301740" cy="7153275"/>
          </a:xfrm>
          <a:prstGeom prst="rect">
            <a:avLst/>
          </a:prstGeom>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2"/>
          <p:cNvSpPr>
            <a:spLocks noGrp="1"/>
          </p:cNvSpPr>
          <p:nvPr>
            <p:ph idx="1"/>
          </p:nvPr>
        </p:nvSpPr>
        <p:spPr>
          <a:xfrm>
            <a:off x="838200" y="1341438"/>
            <a:ext cx="10515600" cy="5060950"/>
          </a:xfrm>
        </p:spPr>
        <p:txBody>
          <a:bodyPr vert="horz" wrap="square" anchor="t"/>
          <a:lstStyle/>
          <a:p>
            <a:pPr eaLnBrk="1" hangingPunct="1">
              <a:lnSpc>
                <a:spcPct val="150000"/>
              </a:lnSpc>
            </a:pPr>
            <a:r>
              <a:rPr lang="zh-CN" altLang="zh-CN" sz="3200" b="1" dirty="0"/>
              <a:t>第十六条 商标中有商品的</a:t>
            </a:r>
            <a:r>
              <a:rPr lang="zh-CN" altLang="zh-CN" sz="3200" b="1" dirty="0">
                <a:solidFill>
                  <a:schemeClr val="accent3"/>
                </a:solidFill>
              </a:rPr>
              <a:t>地理标志</a:t>
            </a:r>
            <a:r>
              <a:rPr lang="zh-CN" altLang="zh-CN" sz="3200" b="1" dirty="0"/>
              <a:t>，而该商品并非来源于该标志所标示的地区，误导公众的，不予注册并禁止使用；但是，已经善意取得注册的继续有效。</a:t>
            </a:r>
          </a:p>
          <a:p>
            <a:pPr eaLnBrk="1" hangingPunct="1">
              <a:lnSpc>
                <a:spcPct val="150000"/>
              </a:lnSpc>
            </a:pPr>
            <a:r>
              <a:rPr lang="zh-CN" altLang="zh-CN" sz="3200" b="1" dirty="0"/>
              <a:t>　　前款所称地理标志，是指标示某商品来源于某地区，该商品的特定质量、信誉或者其他特征，主要由该地区的自然因素或者人文因素所决定的标志。</a:t>
            </a:r>
          </a:p>
          <a:p>
            <a:pPr eaLnBrk="1" hangingPunct="1"/>
            <a:endParaRPr lang="zh-CN" altLang="zh-CN" b="1" dirty="0"/>
          </a:p>
        </p:txBody>
      </p:sp>
      <p:sp>
        <p:nvSpPr>
          <p:cNvPr id="31747" name="标题 1"/>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(四)商标与地理标志</a:t>
            </a:r>
          </a:p>
        </p:txBody>
      </p:sp>
      <p:sp>
        <p:nvSpPr>
          <p:cNvPr id="31748"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31749"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216</a:t>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p:cNvSpPr>
          <p:nvPr>
            <p:ph idx="1"/>
          </p:nvPr>
        </p:nvSpPr>
        <p:spPr>
          <a:xfrm>
            <a:off x="838200" y="1341438"/>
            <a:ext cx="10515600" cy="5060950"/>
          </a:xfrm>
        </p:spPr>
        <p:txBody>
          <a:bodyPr vert="horz" wrap="square" anchor="t"/>
          <a:lstStyle/>
          <a:p>
            <a:pPr eaLnBrk="1" hangingPunct="1">
              <a:lnSpc>
                <a:spcPct val="150000"/>
              </a:lnSpc>
            </a:pPr>
            <a:r>
              <a:rPr lang="zh-CN" altLang="zh-CN" sz="3200" b="1" dirty="0"/>
              <a:t>第二十二条 商标注册申请人应当按规定的商品</a:t>
            </a:r>
            <a:r>
              <a:rPr lang="zh-CN" altLang="zh-CN" sz="3200" b="1" dirty="0">
                <a:solidFill>
                  <a:schemeClr val="accent3"/>
                </a:solidFill>
              </a:rPr>
              <a:t>分类表</a:t>
            </a:r>
            <a:r>
              <a:rPr lang="zh-CN" altLang="zh-CN" sz="3200" b="1" dirty="0"/>
              <a:t>填报使用商标的商品类别和商品名称，提出注册申请。</a:t>
            </a:r>
          </a:p>
          <a:p>
            <a:pPr eaLnBrk="1" hangingPunct="1">
              <a:lnSpc>
                <a:spcPct val="150000"/>
              </a:lnSpc>
            </a:pPr>
            <a:r>
              <a:rPr lang="zh-CN" altLang="zh-CN" sz="3200" b="1" dirty="0"/>
              <a:t>　　商标注册申请人可以通过一份申请就多个类别的商品申请注册同一商标。</a:t>
            </a:r>
          </a:p>
        </p:txBody>
      </p:sp>
      <p:sp>
        <p:nvSpPr>
          <p:cNvPr id="32771" name="Rectangle 2"/>
          <p:cNvSpPr>
            <a:spLocks noGrp="1"/>
          </p:cNvSpPr>
          <p:nvPr>
            <p:ph type="title"/>
          </p:nvPr>
        </p:nvSpPr>
        <p:spPr>
          <a:xfrm>
            <a:off x="814388" y="0"/>
            <a:ext cx="10539412" cy="1020763"/>
          </a:xfrm>
        </p:spPr>
        <p:txBody>
          <a:bodyPr vert="horz" wrap="square" anchor="b"/>
          <a:lstStyle/>
          <a:p>
            <a:pPr eaLnBrk="1" hangingPunct="1">
              <a:buNone/>
            </a:pPr>
            <a:r>
              <a:rPr lang="zh-CN" altLang="en-US" kern="1200" dirty="0">
                <a:latin typeface="+mj-lt"/>
                <a:ea typeface="+mj-ea"/>
                <a:cs typeface="+mj-cs"/>
              </a:rPr>
              <a:t>（四）商标注册申请</a:t>
            </a:r>
          </a:p>
        </p:txBody>
      </p:sp>
      <p:sp>
        <p:nvSpPr>
          <p:cNvPr id="32772"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32773"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217</a:t>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p:cNvSpPr>
          <p:nvPr>
            <p:ph idx="1"/>
          </p:nvPr>
        </p:nvSpPr>
        <p:spPr>
          <a:xfrm>
            <a:off x="838200" y="1341438"/>
            <a:ext cx="10515600" cy="5060950"/>
          </a:xfrm>
        </p:spPr>
        <p:txBody>
          <a:bodyPr vert="horz" wrap="square" anchor="t"/>
          <a:lstStyle/>
          <a:p>
            <a:pPr marL="812800" indent="-812800" eaLnBrk="1" hangingPunct="1">
              <a:lnSpc>
                <a:spcPct val="150000"/>
              </a:lnSpc>
              <a:buNone/>
            </a:pPr>
            <a:r>
              <a:rPr lang="zh-CN" altLang="en-US" sz="3200" b="1" dirty="0"/>
              <a:t>第二十八条 对申请注册的商标，商标局应当自收到商标注册申请文件之日起九个月内审查完毕，符合本法有关规定的，予以</a:t>
            </a:r>
            <a:r>
              <a:rPr lang="zh-CN" altLang="en-US" sz="3200" b="1" dirty="0">
                <a:solidFill>
                  <a:schemeClr val="accent3"/>
                </a:solidFill>
              </a:rPr>
              <a:t>初步审定公告</a:t>
            </a:r>
            <a:r>
              <a:rPr lang="zh-CN" altLang="en-US" sz="3200" b="1" dirty="0"/>
              <a:t>。</a:t>
            </a:r>
            <a:endParaRPr lang="en-US" altLang="zh-CN" sz="3200" b="1" dirty="0"/>
          </a:p>
        </p:txBody>
      </p:sp>
      <p:sp>
        <p:nvSpPr>
          <p:cNvPr id="33795" name="Rectangle 2"/>
          <p:cNvSpPr>
            <a:spLocks noGrp="1"/>
          </p:cNvSpPr>
          <p:nvPr>
            <p:ph type="title"/>
          </p:nvPr>
        </p:nvSpPr>
        <p:spPr>
          <a:xfrm>
            <a:off x="814388" y="0"/>
            <a:ext cx="10539412" cy="1020763"/>
          </a:xfrm>
        </p:spPr>
        <p:txBody>
          <a:bodyPr vert="horz" wrap="square" anchor="b"/>
          <a:lstStyle/>
          <a:p>
            <a:pPr marL="1117600" indent="-1117600" eaLnBrk="1" hangingPunct="1"/>
            <a:r>
              <a:rPr lang="zh-CN" altLang="en-US" kern="1200" dirty="0">
                <a:latin typeface="+mj-lt"/>
                <a:ea typeface="+mj-ea"/>
                <a:cs typeface="+mj-cs"/>
              </a:rPr>
              <a:t>（五）商标审查</a:t>
            </a:r>
          </a:p>
        </p:txBody>
      </p:sp>
      <p:sp>
        <p:nvSpPr>
          <p:cNvPr id="33796"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33797"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218</a:t>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p:cNvSpPr>
          <p:nvPr>
            <p:ph idx="1"/>
          </p:nvPr>
        </p:nvSpPr>
        <p:spPr>
          <a:xfrm>
            <a:off x="838200" y="1341438"/>
            <a:ext cx="10515600" cy="5060950"/>
          </a:xfrm>
        </p:spPr>
        <p:txBody>
          <a:bodyPr vert="horz" wrap="square" anchor="t"/>
          <a:lstStyle/>
          <a:p>
            <a:pPr>
              <a:lnSpc>
                <a:spcPct val="150000"/>
              </a:lnSpc>
            </a:pPr>
            <a:r>
              <a:rPr lang="zh-CN" altLang="zh-CN" b="1" dirty="0"/>
              <a:t>第三十条 申请注册的商标，凡</a:t>
            </a:r>
            <a:r>
              <a:rPr lang="zh-CN" altLang="zh-CN" b="1" dirty="0">
                <a:solidFill>
                  <a:schemeClr val="accent3"/>
                </a:solidFill>
              </a:rPr>
              <a:t>不符合本法有关规定</a:t>
            </a:r>
            <a:r>
              <a:rPr lang="zh-CN" altLang="zh-CN" b="1" dirty="0"/>
              <a:t>或者同他人在同一种商品或者类似商品上</a:t>
            </a:r>
            <a:r>
              <a:rPr lang="zh-CN" altLang="zh-CN" b="1" dirty="0">
                <a:solidFill>
                  <a:schemeClr val="accent3"/>
                </a:solidFill>
              </a:rPr>
              <a:t>已经注册的或者初步审定的商标相同或者近似</a:t>
            </a:r>
            <a:r>
              <a:rPr lang="zh-CN" altLang="zh-CN" b="1" dirty="0"/>
              <a:t>的，由商标局驳回申请，不予公告。</a:t>
            </a:r>
          </a:p>
          <a:p>
            <a:pPr>
              <a:lnSpc>
                <a:spcPct val="150000"/>
              </a:lnSpc>
            </a:pPr>
            <a:r>
              <a:rPr lang="zh-CN" altLang="zh-CN" b="1" dirty="0"/>
              <a:t>　　第三十一条 两个或者两个以上的商标注册申请人，在同一种商品或者类似商品上，以相同或者近似的商标申请注册的，初步审定并公告</a:t>
            </a:r>
            <a:r>
              <a:rPr lang="zh-CN" altLang="zh-CN" b="1" dirty="0">
                <a:solidFill>
                  <a:schemeClr val="accent3"/>
                </a:solidFill>
              </a:rPr>
              <a:t>申请在先</a:t>
            </a:r>
            <a:r>
              <a:rPr lang="zh-CN" altLang="zh-CN" b="1" dirty="0"/>
              <a:t>的商标；同一天申请的，初步审定并公告</a:t>
            </a:r>
            <a:r>
              <a:rPr lang="zh-CN" altLang="zh-CN" b="1" dirty="0">
                <a:solidFill>
                  <a:schemeClr val="accent3"/>
                </a:solidFill>
              </a:rPr>
              <a:t>使用在先</a:t>
            </a:r>
            <a:r>
              <a:rPr lang="zh-CN" altLang="zh-CN" b="1" dirty="0"/>
              <a:t>的商标，驳回其他人的申请，不予公告。</a:t>
            </a:r>
          </a:p>
          <a:p>
            <a:endParaRPr lang="zh-CN" altLang="zh-CN" dirty="0"/>
          </a:p>
          <a:p>
            <a:endParaRPr lang="zh-CN" altLang="zh-CN" dirty="0"/>
          </a:p>
          <a:p>
            <a:endParaRPr lang="zh-CN" altLang="zh-CN" dirty="0"/>
          </a:p>
        </p:txBody>
      </p:sp>
      <p:sp>
        <p:nvSpPr>
          <p:cNvPr id="34819" name="Rectangle 2"/>
          <p:cNvSpPr>
            <a:spLocks noGrp="1"/>
          </p:cNvSpPr>
          <p:nvPr>
            <p:ph type="title"/>
          </p:nvPr>
        </p:nvSpPr>
        <p:spPr>
          <a:xfrm>
            <a:off x="814388" y="0"/>
            <a:ext cx="10539412" cy="1020763"/>
          </a:xfrm>
        </p:spPr>
        <p:txBody>
          <a:bodyPr vert="horz" wrap="square" anchor="b"/>
          <a:lstStyle/>
          <a:p>
            <a:r>
              <a:rPr lang="zh-CN" altLang="en-US" kern="1200" dirty="0">
                <a:latin typeface="+mj-lt"/>
                <a:ea typeface="+mj-ea"/>
                <a:cs typeface="+mj-cs"/>
              </a:rPr>
              <a:t>审查的内容</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a:t>英国法院：全球费率</a:t>
            </a:r>
          </a:p>
        </p:txBody>
      </p:sp>
      <p:sp>
        <p:nvSpPr>
          <p:cNvPr id="19459" name="内容占位符 2"/>
          <p:cNvSpPr>
            <a:spLocks noGrp="1"/>
          </p:cNvSpPr>
          <p:nvPr>
            <p:ph idx="1"/>
          </p:nvPr>
        </p:nvSpPr>
        <p:spPr>
          <a:xfrm>
            <a:off x="1007533" y="1237673"/>
            <a:ext cx="10932584" cy="4894311"/>
          </a:xfrm>
        </p:spPr>
        <p:txBody>
          <a:bodyPr/>
          <a:lstStyle/>
          <a:p>
            <a:r>
              <a:rPr lang="en-US" altLang="zh-CN" sz="3200" dirty="0">
                <a:solidFill>
                  <a:srgbClr val="2B2B2B"/>
                </a:solidFill>
                <a:latin typeface="微软雅黑" panose="020B0503020204020204" pitchFamily="34" charset="-122"/>
                <a:ea typeface="微软雅黑" panose="020B0503020204020204" pitchFamily="34" charset="-122"/>
              </a:rPr>
              <a:t>2020</a:t>
            </a:r>
            <a:r>
              <a:rPr lang="zh-CN" altLang="en-US" sz="3200" dirty="0">
                <a:solidFill>
                  <a:srgbClr val="2B2B2B"/>
                </a:solidFill>
                <a:latin typeface="微软雅黑" panose="020B0503020204020204" pitchFamily="34" charset="-122"/>
                <a:ea typeface="微软雅黑" panose="020B0503020204020204" pitchFamily="34" charset="-122"/>
              </a:rPr>
              <a:t>年</a:t>
            </a:r>
            <a:r>
              <a:rPr lang="en-US" altLang="zh-CN" sz="3200" dirty="0">
                <a:solidFill>
                  <a:srgbClr val="2B2B2B"/>
                </a:solidFill>
                <a:latin typeface="微软雅黑" panose="020B0503020204020204" pitchFamily="34" charset="-122"/>
                <a:ea typeface="微软雅黑" panose="020B0503020204020204" pitchFamily="34" charset="-122"/>
              </a:rPr>
              <a:t>8</a:t>
            </a:r>
            <a:r>
              <a:rPr lang="zh-CN" altLang="en-US" sz="3200" dirty="0">
                <a:solidFill>
                  <a:srgbClr val="2B2B2B"/>
                </a:solidFill>
                <a:latin typeface="微软雅黑" panose="020B0503020204020204" pitchFamily="34" charset="-122"/>
                <a:ea typeface="微软雅黑" panose="020B0503020204020204" pitchFamily="34" charset="-122"/>
              </a:rPr>
              <a:t>月</a:t>
            </a:r>
            <a:r>
              <a:rPr lang="en-US" altLang="zh-CN" sz="3200" dirty="0">
                <a:solidFill>
                  <a:srgbClr val="2B2B2B"/>
                </a:solidFill>
                <a:latin typeface="微软雅黑" panose="020B0503020204020204" pitchFamily="34" charset="-122"/>
                <a:ea typeface="微软雅黑" panose="020B0503020204020204" pitchFamily="34" charset="-122"/>
              </a:rPr>
              <a:t>27</a:t>
            </a:r>
            <a:r>
              <a:rPr lang="zh-CN" altLang="en-US" sz="3200" dirty="0">
                <a:solidFill>
                  <a:srgbClr val="2B2B2B"/>
                </a:solidFill>
                <a:latin typeface="微软雅黑" panose="020B0503020204020204" pitchFamily="34" charset="-122"/>
                <a:ea typeface="微软雅黑" panose="020B0503020204020204" pitchFamily="34" charset="-122"/>
              </a:rPr>
              <a:t>日，康文森（</a:t>
            </a:r>
            <a:r>
              <a:rPr lang="en-US" altLang="zh-CN" sz="3200" dirty="0">
                <a:solidFill>
                  <a:srgbClr val="2B2B2B"/>
                </a:solidFill>
                <a:latin typeface="微软雅黑" panose="020B0503020204020204" pitchFamily="34" charset="-122"/>
                <a:ea typeface="微软雅黑" panose="020B0503020204020204" pitchFamily="34" charset="-122"/>
              </a:rPr>
              <a:t>Conversant</a:t>
            </a:r>
            <a:r>
              <a:rPr lang="zh-CN" altLang="en-US" sz="3200" dirty="0">
                <a:solidFill>
                  <a:srgbClr val="2B2B2B"/>
                </a:solidFill>
                <a:latin typeface="微软雅黑" panose="020B0503020204020204" pitchFamily="34" charset="-122"/>
                <a:ea typeface="微软雅黑" panose="020B0503020204020204" pitchFamily="34" charset="-122"/>
              </a:rPr>
              <a:t>）在针对华为和中兴的专利侵权诉讼中获得胜利，英国最高法院驳回了华为和中兴通讯的上诉，维持了原判，并确认华为和中兴需要按照英国法官设定的全球专利使用费费率支付赔偿，否则将被禁止在英国销售手机及其他通讯设备</a:t>
            </a:r>
            <a:r>
              <a:rPr lang="zh-CN" altLang="en-US" sz="3200" b="0" dirty="0">
                <a:solidFill>
                  <a:srgbClr val="2B2B2B"/>
                </a:solidFill>
                <a:latin typeface="微软雅黑" panose="020B0503020204020204" pitchFamily="34" charset="-122"/>
                <a:ea typeface="微软雅黑" panose="020B0503020204020204" pitchFamily="34" charset="-122"/>
              </a:rPr>
              <a:t>。</a:t>
            </a:r>
            <a:endParaRPr lang="zh-CN" altLang="en-US" sz="3200"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p:cNvSpPr>
          <p:nvPr>
            <p:ph idx="1"/>
          </p:nvPr>
        </p:nvSpPr>
        <p:spPr>
          <a:xfrm>
            <a:off x="838200" y="1341438"/>
            <a:ext cx="10515600" cy="5060950"/>
          </a:xfrm>
        </p:spPr>
        <p:txBody>
          <a:bodyPr vert="horz" wrap="square" anchor="t"/>
          <a:lstStyle/>
          <a:p>
            <a:pPr>
              <a:lnSpc>
                <a:spcPct val="150000"/>
              </a:lnSpc>
            </a:pPr>
            <a:r>
              <a:rPr lang="zh-CN" altLang="zh-CN" b="1" dirty="0"/>
              <a:t>第三十三条 对初步审定公告的商标，自公告之日起</a:t>
            </a:r>
            <a:r>
              <a:rPr lang="zh-CN" altLang="zh-CN" b="1" dirty="0">
                <a:solidFill>
                  <a:schemeClr val="accent3"/>
                </a:solidFill>
              </a:rPr>
              <a:t>三个月</a:t>
            </a:r>
            <a:r>
              <a:rPr lang="zh-CN" altLang="zh-CN" b="1" dirty="0"/>
              <a:t>内，</a:t>
            </a:r>
            <a:r>
              <a:rPr lang="zh-CN" altLang="zh-CN" b="1" dirty="0">
                <a:solidFill>
                  <a:schemeClr val="accent3"/>
                </a:solidFill>
              </a:rPr>
              <a:t>在先权利人、利害关系人</a:t>
            </a:r>
            <a:r>
              <a:rPr lang="zh-CN" altLang="zh-CN" b="1" dirty="0"/>
              <a:t>认为违反本法第十三条第二款和第三款、第十五条、第十六条第一款、第三十条、第三十一条、第三十二条规定的，或者</a:t>
            </a:r>
            <a:r>
              <a:rPr lang="zh-CN" altLang="zh-CN" b="1" dirty="0">
                <a:solidFill>
                  <a:schemeClr val="accent3"/>
                </a:solidFill>
              </a:rPr>
              <a:t>任何人</a:t>
            </a:r>
            <a:r>
              <a:rPr lang="zh-CN" altLang="zh-CN" b="1" dirty="0"/>
              <a:t>认为违反本法第十条、第十一条、第十二条规定的，可以向商标局提出异议。公告期满无异议的，予以核准注册，发给商标注 册证，并予公告。</a:t>
            </a:r>
          </a:p>
        </p:txBody>
      </p:sp>
      <p:sp>
        <p:nvSpPr>
          <p:cNvPr id="35843" name="Rectangle 2"/>
          <p:cNvSpPr>
            <a:spLocks noGrp="1"/>
          </p:cNvSpPr>
          <p:nvPr>
            <p:ph type="title"/>
          </p:nvPr>
        </p:nvSpPr>
        <p:spPr>
          <a:xfrm>
            <a:off x="814388" y="0"/>
            <a:ext cx="10539412" cy="1020763"/>
          </a:xfrm>
        </p:spPr>
        <p:txBody>
          <a:bodyPr vert="horz" wrap="square" anchor="b"/>
          <a:lstStyle/>
          <a:p>
            <a:r>
              <a:rPr lang="zh-CN" altLang="en-US" kern="1200" dirty="0">
                <a:latin typeface="+mj-lt"/>
                <a:ea typeface="+mj-ea"/>
                <a:cs typeface="+mj-cs"/>
              </a:rPr>
              <a:t>（六）商标异议</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1"/>
          <p:cNvSpPr>
            <a:spLocks noGrp="1"/>
          </p:cNvSpPr>
          <p:nvPr>
            <p:ph idx="1"/>
          </p:nvPr>
        </p:nvSpPr>
        <p:spPr>
          <a:xfrm>
            <a:off x="838200" y="1341438"/>
            <a:ext cx="10515600" cy="5060950"/>
          </a:xfrm>
        </p:spPr>
        <p:txBody>
          <a:bodyPr vert="horz" wrap="square" anchor="t"/>
          <a:lstStyle/>
          <a:p>
            <a:pPr>
              <a:lnSpc>
                <a:spcPct val="100000"/>
              </a:lnSpc>
            </a:pPr>
            <a:r>
              <a:rPr lang="zh-CN" altLang="en-US" sz="3200" dirty="0"/>
              <a:t>第三十四条 对</a:t>
            </a:r>
            <a:r>
              <a:rPr lang="zh-CN" altLang="en-US" sz="3200" dirty="0">
                <a:solidFill>
                  <a:schemeClr val="accent3"/>
                </a:solidFill>
              </a:rPr>
              <a:t>驳回申请</a:t>
            </a:r>
            <a:r>
              <a:rPr lang="zh-CN" altLang="en-US" sz="3200" dirty="0"/>
              <a:t>、</a:t>
            </a:r>
            <a:r>
              <a:rPr lang="zh-CN" altLang="en-US" sz="3200" dirty="0">
                <a:solidFill>
                  <a:schemeClr val="accent3"/>
                </a:solidFill>
              </a:rPr>
              <a:t>不予公告</a:t>
            </a:r>
            <a:r>
              <a:rPr lang="zh-CN" altLang="en-US" sz="3200" dirty="0"/>
              <a:t>的商标，商标局应当书面通知商标注册申请人。商标注册申请人不服的，可以自收到通知之日起十五日内向商标评审委员会申请复审。商标评审委员会应当自收到申请之日起九个月内做出决定，并书面通知申请人。有特殊情况需要延长的，经国务院工商行政管理部门批准，可以延长三个月。当事人对商标评审委员会的决定不服的，可以自收到通知之日起三十日</a:t>
            </a:r>
            <a:r>
              <a:rPr lang="zh-CN" altLang="en-US" sz="3200" dirty="0">
                <a:solidFill>
                  <a:schemeClr val="accent3"/>
                </a:solidFill>
              </a:rPr>
              <a:t>内向人民法院起诉</a:t>
            </a:r>
            <a:r>
              <a:rPr lang="zh-CN" altLang="en-US" sz="3200" dirty="0"/>
              <a:t>。</a:t>
            </a:r>
          </a:p>
        </p:txBody>
      </p:sp>
      <p:sp>
        <p:nvSpPr>
          <p:cNvPr id="36867" name="标题 2"/>
          <p:cNvSpPr>
            <a:spLocks noGrp="1"/>
          </p:cNvSpPr>
          <p:nvPr>
            <p:ph type="title"/>
          </p:nvPr>
        </p:nvSpPr>
        <p:spPr>
          <a:xfrm>
            <a:off x="814388" y="0"/>
            <a:ext cx="10539412" cy="1020763"/>
          </a:xfrm>
        </p:spPr>
        <p:txBody>
          <a:bodyPr vert="horz" wrap="square" anchor="b"/>
          <a:lstStyle/>
          <a:p>
            <a:pPr>
              <a:buNone/>
            </a:pPr>
            <a:r>
              <a:rPr lang="zh-CN" altLang="en-US" kern="1200" dirty="0">
                <a:latin typeface="+mj-lt"/>
                <a:ea typeface="+mj-ea"/>
                <a:cs typeface="+mj-cs"/>
              </a:rPr>
              <a:t>（七）复审和行政诉讼</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2"/>
          <p:cNvSpPr>
            <a:spLocks noGrp="1"/>
          </p:cNvSpPr>
          <p:nvPr>
            <p:ph idx="1"/>
          </p:nvPr>
        </p:nvSpPr>
        <p:spPr>
          <a:xfrm>
            <a:off x="838200" y="1341438"/>
            <a:ext cx="10515600" cy="5060950"/>
          </a:xfrm>
        </p:spPr>
        <p:txBody>
          <a:bodyPr vert="horz" wrap="square" anchor="t"/>
          <a:lstStyle/>
          <a:p>
            <a:pPr eaLnBrk="1" hangingPunct="1">
              <a:lnSpc>
                <a:spcPct val="150000"/>
              </a:lnSpc>
            </a:pPr>
            <a:r>
              <a:rPr lang="zh-CN" altLang="zh-CN" b="1" dirty="0"/>
              <a:t>第三十九条 注册商标的有效期为</a:t>
            </a:r>
            <a:r>
              <a:rPr lang="zh-CN" altLang="zh-CN" b="1" dirty="0">
                <a:solidFill>
                  <a:schemeClr val="accent3"/>
                </a:solidFill>
              </a:rPr>
              <a:t>十年</a:t>
            </a:r>
            <a:r>
              <a:rPr lang="zh-CN" altLang="zh-CN" b="1" dirty="0"/>
              <a:t>，自</a:t>
            </a:r>
            <a:r>
              <a:rPr lang="zh-CN" altLang="zh-CN" b="1" dirty="0">
                <a:solidFill>
                  <a:schemeClr val="accent3"/>
                </a:solidFill>
              </a:rPr>
              <a:t>核准注册之日起</a:t>
            </a:r>
            <a:r>
              <a:rPr lang="zh-CN" altLang="zh-CN" b="1" dirty="0"/>
              <a:t>计算。</a:t>
            </a:r>
          </a:p>
          <a:p>
            <a:pPr eaLnBrk="1" hangingPunct="1">
              <a:lnSpc>
                <a:spcPct val="150000"/>
              </a:lnSpc>
            </a:pPr>
            <a:r>
              <a:rPr lang="zh-CN" altLang="zh-CN" b="1" dirty="0"/>
              <a:t>　　第四十条 注册商标有效期满，需要继续使用的，商标注册人应当在期满前十二个月内按照规定办理</a:t>
            </a:r>
            <a:r>
              <a:rPr lang="zh-CN" altLang="zh-CN" b="1" dirty="0">
                <a:solidFill>
                  <a:schemeClr val="accent3"/>
                </a:solidFill>
              </a:rPr>
              <a:t>续展</a:t>
            </a:r>
            <a:r>
              <a:rPr lang="zh-CN" altLang="zh-CN" b="1" dirty="0"/>
              <a:t>手续；在此期间未能办理的，可以给予六个月的宽展期。每次续展注册的有效期为十年，自该商标上一届有效期满次日起计算。期满未办理续展手续的，注销其注册商标。</a:t>
            </a:r>
          </a:p>
          <a:p>
            <a:pPr eaLnBrk="1" hangingPunct="1"/>
            <a:endParaRPr lang="zh-CN" altLang="zh-CN" b="1" dirty="0"/>
          </a:p>
        </p:txBody>
      </p:sp>
      <p:sp>
        <p:nvSpPr>
          <p:cNvPr id="37891" name="标题 1"/>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（八）有效期和续展</a:t>
            </a:r>
          </a:p>
        </p:txBody>
      </p:sp>
      <p:sp>
        <p:nvSpPr>
          <p:cNvPr id="37892"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37893"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222</a:t>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2"/>
          <p:cNvSpPr>
            <a:spLocks noGrp="1"/>
          </p:cNvSpPr>
          <p:nvPr>
            <p:ph idx="1"/>
          </p:nvPr>
        </p:nvSpPr>
        <p:spPr>
          <a:xfrm>
            <a:off x="838200" y="1341438"/>
            <a:ext cx="10515600" cy="5060950"/>
          </a:xfrm>
        </p:spPr>
        <p:txBody>
          <a:bodyPr vert="horz" wrap="square" anchor="t"/>
          <a:lstStyle/>
          <a:p>
            <a:pPr eaLnBrk="1" hangingPunct="1">
              <a:lnSpc>
                <a:spcPct val="100000"/>
              </a:lnSpc>
            </a:pPr>
            <a:r>
              <a:rPr lang="zh-CN" altLang="zh-CN" b="1" dirty="0"/>
              <a:t>第四十二条 转让注册商标的，转让人和受让人应当签订转让协议，并</a:t>
            </a:r>
            <a:r>
              <a:rPr lang="zh-CN" altLang="zh-CN" b="1" dirty="0">
                <a:solidFill>
                  <a:schemeClr val="accent3"/>
                </a:solidFill>
              </a:rPr>
              <a:t>共同向商标局提出申请</a:t>
            </a:r>
            <a:r>
              <a:rPr lang="zh-CN" altLang="zh-CN" b="1" dirty="0"/>
              <a:t>。受让人应当保证使用该注册商标的商品质量。</a:t>
            </a:r>
          </a:p>
          <a:p>
            <a:pPr eaLnBrk="1" hangingPunct="1">
              <a:lnSpc>
                <a:spcPct val="100000"/>
              </a:lnSpc>
            </a:pPr>
            <a:r>
              <a:rPr lang="zh-CN" altLang="zh-CN" b="1" dirty="0"/>
              <a:t>　转让注册商标的，商标注册人对其在同一种商品上注册的近似的商标，或者在类似商品上注册的相同或者近似的商标，应当</a:t>
            </a:r>
            <a:r>
              <a:rPr lang="zh-CN" altLang="zh-CN" b="1" dirty="0">
                <a:solidFill>
                  <a:schemeClr val="accent3"/>
                </a:solidFill>
              </a:rPr>
              <a:t>一并转让</a:t>
            </a:r>
            <a:r>
              <a:rPr lang="zh-CN" altLang="zh-CN" b="1" dirty="0"/>
              <a:t>。</a:t>
            </a:r>
          </a:p>
          <a:p>
            <a:pPr eaLnBrk="1" hangingPunct="1">
              <a:lnSpc>
                <a:spcPct val="100000"/>
              </a:lnSpc>
            </a:pPr>
            <a:r>
              <a:rPr lang="zh-CN" altLang="zh-CN" b="1" dirty="0"/>
              <a:t>　对</a:t>
            </a:r>
            <a:r>
              <a:rPr lang="zh-CN" altLang="zh-CN" b="1" dirty="0">
                <a:solidFill>
                  <a:schemeClr val="accent3"/>
                </a:solidFill>
              </a:rPr>
              <a:t>容易导致混淆或者有其他不良影响的</a:t>
            </a:r>
            <a:r>
              <a:rPr lang="zh-CN" altLang="zh-CN" b="1" dirty="0"/>
              <a:t>转让，商标局不予核准，书面通知申请人并说明理由。</a:t>
            </a:r>
          </a:p>
          <a:p>
            <a:pPr eaLnBrk="1" hangingPunct="1">
              <a:lnSpc>
                <a:spcPct val="100000"/>
              </a:lnSpc>
            </a:pPr>
            <a:r>
              <a:rPr lang="zh-CN" altLang="zh-CN" b="1" dirty="0"/>
              <a:t>　转让注册商标经核准后，予以</a:t>
            </a:r>
            <a:r>
              <a:rPr lang="zh-CN" altLang="zh-CN" b="1" dirty="0">
                <a:solidFill>
                  <a:schemeClr val="accent3"/>
                </a:solidFill>
              </a:rPr>
              <a:t>公告</a:t>
            </a:r>
            <a:r>
              <a:rPr lang="zh-CN" altLang="zh-CN" b="1" dirty="0"/>
              <a:t>。受让人自公告之日起享有商标专用权。</a:t>
            </a:r>
          </a:p>
          <a:p>
            <a:pPr eaLnBrk="1" hangingPunct="1"/>
            <a:endParaRPr lang="zh-CN" altLang="zh-CN" b="1" dirty="0"/>
          </a:p>
        </p:txBody>
      </p:sp>
      <p:sp>
        <p:nvSpPr>
          <p:cNvPr id="38915" name="标题 1"/>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（九）商标的转让</a:t>
            </a:r>
          </a:p>
        </p:txBody>
      </p:sp>
      <p:sp>
        <p:nvSpPr>
          <p:cNvPr id="38916"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38917"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223</a:t>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p:cNvSpPr>
            <a:spLocks noGrp="1"/>
          </p:cNvSpPr>
          <p:nvPr>
            <p:ph idx="1"/>
          </p:nvPr>
        </p:nvSpPr>
        <p:spPr>
          <a:xfrm>
            <a:off x="838200" y="1341438"/>
            <a:ext cx="10515600" cy="5060950"/>
          </a:xfrm>
        </p:spPr>
        <p:txBody>
          <a:bodyPr vert="horz" wrap="square" anchor="t"/>
          <a:lstStyle/>
          <a:p>
            <a:pPr eaLnBrk="1" hangingPunct="1">
              <a:lnSpc>
                <a:spcPct val="100000"/>
              </a:lnSpc>
            </a:pPr>
            <a:r>
              <a:rPr lang="zh-CN" altLang="zh-CN" b="1" dirty="0"/>
              <a:t>第四十三条 商标注册人可以通过签订商标使用许可合同，许可他人使用其注册商标。许可人应当监督被许可人使用其注册商标的商品质量。被许可人应当保证使用该注册商标的商品质量。</a:t>
            </a:r>
          </a:p>
          <a:p>
            <a:pPr eaLnBrk="1" hangingPunct="1">
              <a:lnSpc>
                <a:spcPct val="100000"/>
              </a:lnSpc>
            </a:pPr>
            <a:r>
              <a:rPr lang="zh-CN" altLang="zh-CN" b="1" dirty="0"/>
              <a:t>　　经许可使用他人注册商标的，</a:t>
            </a:r>
            <a:r>
              <a:rPr lang="zh-CN" altLang="zh-CN" b="1" dirty="0">
                <a:solidFill>
                  <a:schemeClr val="accent3"/>
                </a:solidFill>
              </a:rPr>
              <a:t>必须在使用该注册商标的商品上标明被许可人的名称和商品产地</a:t>
            </a:r>
            <a:r>
              <a:rPr lang="zh-CN" altLang="zh-CN" b="1" dirty="0"/>
              <a:t>。</a:t>
            </a:r>
          </a:p>
          <a:p>
            <a:pPr eaLnBrk="1" hangingPunct="1">
              <a:lnSpc>
                <a:spcPct val="100000"/>
              </a:lnSpc>
            </a:pPr>
            <a:r>
              <a:rPr lang="zh-CN" altLang="zh-CN" b="1" dirty="0"/>
              <a:t>　　许可他人使用其注册商标的，许可人应当将其商标使用许可报商标局</a:t>
            </a:r>
            <a:r>
              <a:rPr lang="zh-CN" altLang="zh-CN" b="1" dirty="0">
                <a:solidFill>
                  <a:schemeClr val="accent3"/>
                </a:solidFill>
              </a:rPr>
              <a:t>备案</a:t>
            </a:r>
            <a:r>
              <a:rPr lang="zh-CN" altLang="zh-CN" b="1" dirty="0"/>
              <a:t>，由商标局公告。商标使用许可未经备案</a:t>
            </a:r>
            <a:r>
              <a:rPr lang="zh-CN" altLang="zh-CN" b="1" dirty="0">
                <a:solidFill>
                  <a:schemeClr val="accent3"/>
                </a:solidFill>
              </a:rPr>
              <a:t>不得对抗</a:t>
            </a:r>
            <a:r>
              <a:rPr lang="zh-CN" altLang="zh-CN" b="1" dirty="0"/>
              <a:t>善意第三人。</a:t>
            </a:r>
          </a:p>
          <a:p>
            <a:pPr eaLnBrk="1" hangingPunct="1"/>
            <a:endParaRPr lang="zh-CN" altLang="zh-CN" b="1" dirty="0"/>
          </a:p>
        </p:txBody>
      </p:sp>
      <p:sp>
        <p:nvSpPr>
          <p:cNvPr id="39939" name="标题 1"/>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（九）注册商标的许可</a:t>
            </a:r>
          </a:p>
        </p:txBody>
      </p:sp>
      <p:sp>
        <p:nvSpPr>
          <p:cNvPr id="39940"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39941"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224</a:t>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内容占位符 2"/>
          <p:cNvSpPr>
            <a:spLocks noGrp="1"/>
          </p:cNvSpPr>
          <p:nvPr>
            <p:ph idx="1"/>
          </p:nvPr>
        </p:nvSpPr>
        <p:spPr>
          <a:xfrm>
            <a:off x="838200" y="1341438"/>
            <a:ext cx="10515600" cy="5060950"/>
          </a:xfrm>
        </p:spPr>
        <p:txBody>
          <a:bodyPr vert="horz" wrap="square" anchor="t"/>
          <a:lstStyle/>
          <a:p>
            <a:pPr marL="365125" indent="-255270" eaLnBrk="1" hangingPunct="1">
              <a:lnSpc>
                <a:spcPct val="100000"/>
              </a:lnSpc>
              <a:buFont typeface="Wingdings 3" panose="05040102010807070707" pitchFamily="18" charset="2"/>
              <a:buChar char=""/>
            </a:pPr>
            <a:r>
              <a:rPr lang="zh-CN" altLang="en-US" b="1" dirty="0"/>
              <a:t>第四十四条</a:t>
            </a:r>
            <a:r>
              <a:rPr lang="zh-CN" altLang="en-US" b="1" dirty="0">
                <a:solidFill>
                  <a:schemeClr val="accent3"/>
                </a:solidFill>
              </a:rPr>
              <a:t> 已经注册的商标</a:t>
            </a:r>
            <a:r>
              <a:rPr lang="zh-CN" altLang="en-US" b="1" dirty="0"/>
              <a:t>，违反本法第十条、第十一条、第十二条规定的，或者是以欺骗手段或者其他不正当手段取得注册的，由</a:t>
            </a:r>
            <a:r>
              <a:rPr lang="zh-CN" altLang="en-US" b="1" dirty="0">
                <a:solidFill>
                  <a:schemeClr val="accent3"/>
                </a:solidFill>
              </a:rPr>
              <a:t>商标局宣告该注册商标无效</a:t>
            </a:r>
            <a:r>
              <a:rPr lang="zh-CN" altLang="en-US" b="1" dirty="0"/>
              <a:t>；其他单位或者个人可以</a:t>
            </a:r>
            <a:r>
              <a:rPr lang="zh-CN" altLang="en-US" b="1" dirty="0">
                <a:solidFill>
                  <a:schemeClr val="accent3"/>
                </a:solidFill>
              </a:rPr>
              <a:t>请求</a:t>
            </a:r>
            <a:r>
              <a:rPr lang="zh-CN" altLang="en-US" b="1" dirty="0"/>
              <a:t>商标评审委员会宣告该注册商标无效。</a:t>
            </a:r>
            <a:endParaRPr lang="en-US" altLang="zh-CN" b="1" dirty="0"/>
          </a:p>
          <a:p>
            <a:pPr marL="365125" indent="-255270" eaLnBrk="1" hangingPunct="1">
              <a:lnSpc>
                <a:spcPct val="100000"/>
              </a:lnSpc>
              <a:buFont typeface="Wingdings 3" panose="05040102010807070707" pitchFamily="18" charset="2"/>
              <a:buChar char=""/>
            </a:pPr>
            <a:r>
              <a:rPr lang="zh-CN" altLang="en-US" b="1" dirty="0"/>
              <a:t>第四十五条 已经注册的商标，违反本法第十三条第二款和第三款、第十五条、第十六条第一款、第三十条、第三十一条、第三十二条规定的，</a:t>
            </a:r>
            <a:r>
              <a:rPr lang="zh-CN" altLang="en-US" b="1" dirty="0">
                <a:solidFill>
                  <a:schemeClr val="accent3"/>
                </a:solidFill>
              </a:rPr>
              <a:t>自商标注册之日起五年内</a:t>
            </a:r>
            <a:r>
              <a:rPr lang="zh-CN" altLang="en-US" b="1" dirty="0"/>
              <a:t>，</a:t>
            </a:r>
            <a:r>
              <a:rPr lang="zh-CN" altLang="en-US" b="1" dirty="0">
                <a:solidFill>
                  <a:schemeClr val="accent3"/>
                </a:solidFill>
              </a:rPr>
              <a:t>在先权利人或者利害关系人</a:t>
            </a:r>
            <a:r>
              <a:rPr lang="zh-CN" altLang="en-US" b="1" dirty="0"/>
              <a:t>可以请求商标评审委员会宣告该注册商标无效。对恶意注册的，驰名商标所有人不受五年的时间限制。</a:t>
            </a:r>
          </a:p>
        </p:txBody>
      </p:sp>
      <p:sp>
        <p:nvSpPr>
          <p:cNvPr id="40963" name="标题 1"/>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（十一）注册商标的无效</a:t>
            </a:r>
          </a:p>
        </p:txBody>
      </p:sp>
      <p:sp>
        <p:nvSpPr>
          <p:cNvPr id="40964"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40965"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225</a:t>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内容占位符 1"/>
          <p:cNvSpPr>
            <a:spLocks noGrp="1"/>
          </p:cNvSpPr>
          <p:nvPr>
            <p:ph idx="1"/>
          </p:nvPr>
        </p:nvSpPr>
        <p:spPr>
          <a:xfrm>
            <a:off x="838200" y="1341438"/>
            <a:ext cx="10515600" cy="5060950"/>
          </a:xfrm>
        </p:spPr>
        <p:txBody>
          <a:bodyPr vert="horz" wrap="square" anchor="t"/>
          <a:lstStyle/>
          <a:p>
            <a:pPr>
              <a:lnSpc>
                <a:spcPct val="150000"/>
              </a:lnSpc>
            </a:pPr>
            <a:r>
              <a:rPr lang="zh-CN" altLang="en-US" b="1" dirty="0"/>
              <a:t>商标法第四十四条第四款（部分）：当事人对商标评审委员会的裁定不服的，可以自收到通知之日起三十日</a:t>
            </a:r>
            <a:r>
              <a:rPr lang="zh-CN" altLang="en-US" b="1" dirty="0">
                <a:solidFill>
                  <a:schemeClr val="accent3"/>
                </a:solidFill>
              </a:rPr>
              <a:t>内向人民法院起诉。</a:t>
            </a:r>
            <a:r>
              <a:rPr lang="zh-CN" altLang="en-US" b="1" dirty="0"/>
              <a:t>人民法院应当通知商标裁定程序的对方当事人作为第三人参加诉讼。</a:t>
            </a:r>
          </a:p>
        </p:txBody>
      </p:sp>
      <p:sp>
        <p:nvSpPr>
          <p:cNvPr id="41987" name="标题 2"/>
          <p:cNvSpPr>
            <a:spLocks noGrp="1"/>
          </p:cNvSpPr>
          <p:nvPr>
            <p:ph type="title"/>
          </p:nvPr>
        </p:nvSpPr>
        <p:spPr>
          <a:xfrm>
            <a:off x="814388" y="0"/>
            <a:ext cx="10539412" cy="1020763"/>
          </a:xfrm>
        </p:spPr>
        <p:txBody>
          <a:bodyPr vert="horz" wrap="square" anchor="b"/>
          <a:lstStyle/>
          <a:p>
            <a:pPr>
              <a:buNone/>
            </a:pPr>
            <a:r>
              <a:rPr lang="zh-CN" altLang="en-US" kern="1200" dirty="0">
                <a:latin typeface="+mj-lt"/>
                <a:ea typeface="+mj-ea"/>
                <a:cs typeface="+mj-cs"/>
              </a:rPr>
              <a:t>（十二）无效中的行政诉讼</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内容占位符 1"/>
          <p:cNvSpPr>
            <a:spLocks noGrp="1"/>
          </p:cNvSpPr>
          <p:nvPr>
            <p:ph idx="1"/>
          </p:nvPr>
        </p:nvSpPr>
        <p:spPr>
          <a:xfrm>
            <a:off x="838200" y="1341438"/>
            <a:ext cx="10515600" cy="5060950"/>
          </a:xfrm>
        </p:spPr>
        <p:txBody>
          <a:bodyPr vert="horz" wrap="square" anchor="t"/>
          <a:lstStyle/>
          <a:p>
            <a:pPr eaLnBrk="1" hangingPunct="1"/>
            <a:r>
              <a:rPr lang="zh-CN" altLang="en-US" b="1" dirty="0"/>
              <a:t>（一）商标专用权与商标禁止权</a:t>
            </a:r>
            <a:endParaRPr lang="en-US" altLang="zh-CN" b="1" dirty="0"/>
          </a:p>
          <a:p>
            <a:pPr eaLnBrk="1" hangingPunct="1"/>
            <a:r>
              <a:rPr lang="zh-CN" altLang="en-US" b="1" dirty="0"/>
              <a:t>商标专用权：商标权人可以使用 范围</a:t>
            </a:r>
            <a:endParaRPr lang="en-US" altLang="zh-CN" b="1" dirty="0"/>
          </a:p>
          <a:p>
            <a:pPr eaLnBrk="1" hangingPunct="1"/>
            <a:r>
              <a:rPr lang="zh-CN" altLang="en-US" b="1" dirty="0"/>
              <a:t>商标禁止权：商标权人禁止其他人使用 的范围</a:t>
            </a:r>
            <a:endParaRPr lang="en-US" altLang="zh-CN" b="1" dirty="0"/>
          </a:p>
          <a:p>
            <a:pPr eaLnBrk="1" hangingPunct="1"/>
            <a:endParaRPr lang="en-US" altLang="zh-CN" b="1" dirty="0"/>
          </a:p>
          <a:p>
            <a:pPr eaLnBrk="1" hangingPunct="1"/>
            <a:r>
              <a:rPr lang="zh-CN" altLang="en-US" b="1" dirty="0"/>
              <a:t>商标法第五十六条 </a:t>
            </a:r>
            <a:r>
              <a:rPr lang="zh-CN" altLang="en-US" b="1" dirty="0">
                <a:latin typeface="华文新魏" panose="02010800040101010101" pitchFamily="2" charset="-122"/>
                <a:ea typeface="华文新魏" panose="02010800040101010101" pitchFamily="2" charset="-122"/>
              </a:rPr>
              <a:t>注册商标的专用权，</a:t>
            </a:r>
            <a:r>
              <a:rPr lang="zh-CN" altLang="en-US" b="1" dirty="0">
                <a:solidFill>
                  <a:schemeClr val="accent3"/>
                </a:solidFill>
                <a:latin typeface="华文新魏" panose="02010800040101010101" pitchFamily="2" charset="-122"/>
                <a:ea typeface="华文新魏" panose="02010800040101010101" pitchFamily="2" charset="-122"/>
              </a:rPr>
              <a:t>以核准注册的商标和核定使用的商品为限</a:t>
            </a:r>
            <a:r>
              <a:rPr lang="zh-CN" altLang="en-US" b="1" dirty="0">
                <a:latin typeface="华文新魏" panose="02010800040101010101" pitchFamily="2" charset="-122"/>
                <a:ea typeface="华文新魏" panose="02010800040101010101" pitchFamily="2" charset="-122"/>
              </a:rPr>
              <a:t>。</a:t>
            </a:r>
            <a:endParaRPr lang="en-US" altLang="zh-CN" b="1" dirty="0">
              <a:latin typeface="华文新魏" panose="02010800040101010101" pitchFamily="2" charset="-122"/>
              <a:ea typeface="华文新魏" panose="02010800040101010101" pitchFamily="2" charset="-122"/>
            </a:endParaRPr>
          </a:p>
          <a:p>
            <a:pPr eaLnBrk="1" hangingPunct="1"/>
            <a:r>
              <a:rPr lang="zh-CN" altLang="en-US" b="1" dirty="0"/>
              <a:t>第四十九条 商标注册人在使用注册商标的过程中，</a:t>
            </a:r>
            <a:r>
              <a:rPr lang="zh-CN" altLang="en-US" b="1" dirty="0">
                <a:solidFill>
                  <a:schemeClr val="accent3"/>
                </a:solidFill>
                <a:latin typeface="华文新魏" panose="02010800040101010101" pitchFamily="2" charset="-122"/>
                <a:ea typeface="华文新魏" panose="02010800040101010101" pitchFamily="2" charset="-122"/>
              </a:rPr>
              <a:t>自行改变注册商标</a:t>
            </a:r>
            <a:r>
              <a:rPr lang="zh-CN" altLang="en-US" b="1" dirty="0">
                <a:latin typeface="华文新魏" panose="02010800040101010101" pitchFamily="2" charset="-122"/>
                <a:ea typeface="华文新魏" panose="02010800040101010101" pitchFamily="2" charset="-122"/>
              </a:rPr>
              <a:t>、</a:t>
            </a:r>
            <a:r>
              <a:rPr lang="zh-CN" altLang="en-US" b="1" dirty="0"/>
              <a:t>注册人名义、地址或者其他注册事项的，由地方工商行政管理部门责令限期改正；期满不改正的，由商标局撤销其注册商标。</a:t>
            </a:r>
            <a:br>
              <a:rPr lang="zh-CN" altLang="en-US" b="1" dirty="0"/>
            </a:br>
            <a:r>
              <a:rPr lang="zh-CN" altLang="en-US" b="1" dirty="0">
                <a:solidFill>
                  <a:schemeClr val="accent3"/>
                </a:solidFill>
              </a:rPr>
              <a:t>商标禁止权的范围大于商标专用权</a:t>
            </a:r>
            <a:br>
              <a:rPr lang="zh-CN" altLang="en-US" b="1" dirty="0">
                <a:solidFill>
                  <a:schemeClr val="accent3"/>
                </a:solidFill>
                <a:latin typeface="华文新魏" panose="02010800040101010101" pitchFamily="2" charset="-122"/>
                <a:ea typeface="华文新魏" panose="02010800040101010101" pitchFamily="2" charset="-122"/>
              </a:rPr>
            </a:br>
            <a:endParaRPr lang="zh-CN" altLang="en-US" b="1" dirty="0">
              <a:solidFill>
                <a:schemeClr val="accent3"/>
              </a:solidFill>
              <a:latin typeface="华文新魏" panose="02010800040101010101" pitchFamily="2" charset="-122"/>
              <a:ea typeface="华文新魏" panose="02010800040101010101" pitchFamily="2" charset="-122"/>
            </a:endParaRPr>
          </a:p>
        </p:txBody>
      </p:sp>
      <p:sp>
        <p:nvSpPr>
          <p:cNvPr id="43011" name="标题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四、商标侵权及救济</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p:cNvSpPr>
          <p:nvPr>
            <p:ph idx="1"/>
          </p:nvPr>
        </p:nvSpPr>
        <p:spPr>
          <a:xfrm>
            <a:off x="838200" y="1341438"/>
            <a:ext cx="10515600" cy="5060950"/>
          </a:xfrm>
        </p:spPr>
        <p:txBody>
          <a:bodyPr vert="horz" wrap="square" anchor="t"/>
          <a:lstStyle/>
          <a:p>
            <a:pPr eaLnBrk="1" hangingPunct="1"/>
            <a:r>
              <a:rPr lang="zh-CN" altLang="en-US" b="1" dirty="0"/>
              <a:t>第五十七条 有下列行为之一的，均属侵犯注册商标专用权：</a:t>
            </a:r>
          </a:p>
          <a:p>
            <a:pPr eaLnBrk="1" hangingPunct="1"/>
            <a:r>
              <a:rPr lang="zh-CN" altLang="en-US" b="1" dirty="0"/>
              <a:t>　　</a:t>
            </a:r>
            <a:r>
              <a:rPr lang="en-US" altLang="zh-CN" b="1" dirty="0"/>
              <a:t>(</a:t>
            </a:r>
            <a:r>
              <a:rPr lang="zh-CN" altLang="en-US" b="1" dirty="0"/>
              <a:t>一</a:t>
            </a:r>
            <a:r>
              <a:rPr lang="en-US" altLang="zh-CN" b="1" dirty="0"/>
              <a:t>)</a:t>
            </a:r>
            <a:r>
              <a:rPr lang="zh-CN" altLang="en-US" b="1" dirty="0"/>
              <a:t>未经商标注册人的许可，在同一种商品上使用与其注册</a:t>
            </a:r>
            <a:r>
              <a:rPr lang="zh-CN" altLang="en-US" b="1" dirty="0">
                <a:hlinkClick r:id="" action="ppaction://noaction"/>
              </a:rPr>
              <a:t>商标相同</a:t>
            </a:r>
            <a:r>
              <a:rPr lang="zh-CN" altLang="en-US" b="1" dirty="0"/>
              <a:t>的商标的；</a:t>
            </a:r>
          </a:p>
          <a:p>
            <a:pPr eaLnBrk="1" hangingPunct="1"/>
            <a:r>
              <a:rPr lang="zh-CN" altLang="en-US" b="1" dirty="0"/>
              <a:t>同一种商品：名称相同的商品以及名称不同但指同一事物的商品。</a:t>
            </a:r>
          </a:p>
          <a:p>
            <a:pPr eaLnBrk="1" hangingPunct="1"/>
            <a:r>
              <a:rPr lang="zh-CN" altLang="en-US" b="1" dirty="0"/>
              <a:t>商标相同：</a:t>
            </a:r>
            <a:r>
              <a:rPr lang="zh-CN" altLang="en-US" b="1" dirty="0">
                <a:sym typeface="+mn-ea"/>
              </a:rPr>
              <a:t>是指两商标相比较，二者在视觉上基本无差别。 </a:t>
            </a:r>
            <a:endParaRPr lang="zh-CN" altLang="en-US" b="1" dirty="0"/>
          </a:p>
          <a:p>
            <a:pPr marL="609600" indent="-609600" algn="l" eaLnBrk="1" hangingPunct="1">
              <a:buNone/>
            </a:pPr>
            <a:r>
              <a:rPr lang="zh-CN" altLang="en-US" b="1" dirty="0">
                <a:sym typeface="+mn-ea"/>
              </a:rPr>
              <a:t>　　</a:t>
            </a:r>
            <a:endParaRPr lang="zh-CN" altLang="en-US" b="1" dirty="0"/>
          </a:p>
          <a:p>
            <a:pPr marL="609600" indent="-609600" algn="l" eaLnBrk="1" hangingPunct="1"/>
            <a:endParaRPr lang="en-US" altLang="zh-CN" b="1" dirty="0"/>
          </a:p>
          <a:p>
            <a:pPr eaLnBrk="1" hangingPunct="1"/>
            <a:r>
              <a:rPr lang="zh-CN" altLang="en-US" b="1" dirty="0"/>
              <a:t>　</a:t>
            </a:r>
            <a:endParaRPr lang="en-US" altLang="zh-CN" b="1" dirty="0"/>
          </a:p>
          <a:p>
            <a:pPr eaLnBrk="1" hangingPunct="1"/>
            <a:endParaRPr lang="en-US" altLang="zh-CN" b="1" dirty="0"/>
          </a:p>
        </p:txBody>
      </p:sp>
      <p:sp>
        <p:nvSpPr>
          <p:cNvPr id="44035" name="Rectangle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（二）商标侵权行为</a:t>
            </a:r>
          </a:p>
        </p:txBody>
      </p:sp>
      <p:sp>
        <p:nvSpPr>
          <p:cNvPr id="44036"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44037"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228</a:t>
            </a:fld>
            <a:endParaRPr lang="en-US" altLang="zh-CN" sz="1000" dirty="0">
              <a:latin typeface="Tahoma" panose="020B0604030504040204" pitchFamily="34" charset="0"/>
              <a:ea typeface="宋体" panose="02010600030101010101" pitchFamily="2" charset="-122"/>
            </a:endParaRPr>
          </a:p>
        </p:txBody>
      </p:sp>
      <p:pic>
        <p:nvPicPr>
          <p:cNvPr id="45065" name="Picture 12" descr="C:\Users\yan\Pictures\W020090618391909371932.jpg"/>
          <p:cNvPicPr>
            <a:picLocks noChangeAspect="1"/>
          </p:cNvPicPr>
          <p:nvPr/>
        </p:nvPicPr>
        <p:blipFill>
          <a:blip r:embed="rId2"/>
          <a:stretch>
            <a:fillRect/>
          </a:stretch>
        </p:blipFill>
        <p:spPr>
          <a:xfrm>
            <a:off x="1948815" y="3971925"/>
            <a:ext cx="2098675" cy="935038"/>
          </a:xfrm>
          <a:prstGeom prst="rect">
            <a:avLst/>
          </a:prstGeom>
          <a:noFill/>
          <a:ln w="9525">
            <a:noFill/>
          </a:ln>
        </p:spPr>
      </p:pic>
      <p:pic>
        <p:nvPicPr>
          <p:cNvPr id="45062" name="Picture 9" descr="C:\Users\yan\Pictures\W020090618391909378030.jpg"/>
          <p:cNvPicPr>
            <a:picLocks noChangeAspect="1"/>
          </p:cNvPicPr>
          <p:nvPr/>
        </p:nvPicPr>
        <p:blipFill>
          <a:blip r:embed="rId3"/>
          <a:stretch>
            <a:fillRect/>
          </a:stretch>
        </p:blipFill>
        <p:spPr>
          <a:xfrm>
            <a:off x="1875473" y="5273358"/>
            <a:ext cx="2171700" cy="1223962"/>
          </a:xfrm>
          <a:prstGeom prst="rect">
            <a:avLst/>
          </a:prstGeom>
          <a:noFill/>
          <a:ln w="9525">
            <a:noFill/>
          </a:ln>
        </p:spPr>
      </p:pic>
      <p:pic>
        <p:nvPicPr>
          <p:cNvPr id="2" name="图片 1"/>
          <p:cNvPicPr>
            <a:picLocks noChangeAspect="1"/>
          </p:cNvPicPr>
          <p:nvPr/>
        </p:nvPicPr>
        <p:blipFill>
          <a:blip r:embed="rId4"/>
          <a:stretch>
            <a:fillRect/>
          </a:stretch>
        </p:blipFill>
        <p:spPr>
          <a:xfrm>
            <a:off x="7209155" y="4317365"/>
            <a:ext cx="1981200" cy="1524000"/>
          </a:xfrm>
          <a:prstGeom prst="rect">
            <a:avLst/>
          </a:prstGeom>
        </p:spPr>
      </p:pic>
      <p:pic>
        <p:nvPicPr>
          <p:cNvPr id="45063" name="Picture 10" descr="C:\Users\yan\Pictures\W020090618391909378182.jpg"/>
          <p:cNvPicPr>
            <a:picLocks noChangeAspect="1"/>
          </p:cNvPicPr>
          <p:nvPr/>
        </p:nvPicPr>
        <p:blipFill>
          <a:blip r:embed="rId5"/>
          <a:stretch>
            <a:fillRect/>
          </a:stretch>
        </p:blipFill>
        <p:spPr>
          <a:xfrm>
            <a:off x="9481820" y="4231640"/>
            <a:ext cx="1871663" cy="1609725"/>
          </a:xfrm>
          <a:prstGeom prst="rect">
            <a:avLst/>
          </a:prstGeom>
          <a:noFill/>
          <a:ln w="9525">
            <a:noFill/>
          </a:ln>
        </p:spPr>
      </p:pic>
    </p:spTree>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gn="l" eaLnBrk="1" hangingPunct="1"/>
            <a:r>
              <a:rPr lang="en-US" altLang="zh-CN" b="1" dirty="0">
                <a:sym typeface="+mn-ea"/>
              </a:rPr>
              <a:t>(</a:t>
            </a:r>
            <a:r>
              <a:rPr lang="zh-CN" altLang="en-US" b="1" dirty="0">
                <a:sym typeface="+mn-ea"/>
              </a:rPr>
              <a:t>二</a:t>
            </a:r>
            <a:r>
              <a:rPr lang="en-US" altLang="zh-CN" b="1" dirty="0">
                <a:sym typeface="+mn-ea"/>
              </a:rPr>
              <a:t>)</a:t>
            </a:r>
            <a:r>
              <a:rPr lang="zh-CN" altLang="en-US" b="1" dirty="0">
                <a:sym typeface="+mn-ea"/>
              </a:rPr>
              <a:t>未经商标注册人的许可，在同一种商品上使用与其注册商标近似的商标，或者在类似商品上使用与其注册商标相同或者近似的商标，容易导致混淆的；</a:t>
            </a:r>
            <a:endParaRPr lang="zh-CN" altLang="en-US" b="1" dirty="0"/>
          </a:p>
          <a:p>
            <a:pPr algn="l" eaLnBrk="1" hangingPunct="1"/>
            <a:r>
              <a:rPr lang="zh-CN" altLang="en-US" b="1" dirty="0">
                <a:sym typeface="+mn-ea"/>
              </a:rPr>
              <a:t>商品相同</a:t>
            </a:r>
            <a:r>
              <a:rPr lang="en-US" altLang="zh-CN" b="1" dirty="0">
                <a:sym typeface="+mn-ea"/>
              </a:rPr>
              <a:t>——</a:t>
            </a:r>
            <a:r>
              <a:rPr lang="zh-CN" altLang="en-US" b="1" dirty="0">
                <a:sym typeface="+mn-ea"/>
              </a:rPr>
              <a:t>商标近似</a:t>
            </a:r>
          </a:p>
          <a:p>
            <a:pPr algn="l" eaLnBrk="1" hangingPunct="1"/>
            <a:r>
              <a:rPr lang="zh-CN" altLang="en-US" b="1" dirty="0">
                <a:sym typeface="+mn-ea"/>
              </a:rPr>
              <a:t>商品类似</a:t>
            </a:r>
            <a:r>
              <a:rPr lang="en-US" altLang="zh-CN" b="1" dirty="0">
                <a:sym typeface="+mn-ea"/>
              </a:rPr>
              <a:t>——</a:t>
            </a:r>
            <a:r>
              <a:rPr lang="zh-CN" altLang="en-US" b="1" dirty="0">
                <a:sym typeface="+mn-ea"/>
              </a:rPr>
              <a:t>商标相同</a:t>
            </a:r>
            <a:r>
              <a:rPr lang="en-US" altLang="zh-CN" b="1" dirty="0">
                <a:sym typeface="+mn-ea"/>
              </a:rPr>
              <a:t>               + </a:t>
            </a:r>
            <a:r>
              <a:rPr lang="zh-CN" altLang="en-US" b="1" dirty="0">
                <a:sym typeface="+mn-ea"/>
              </a:rPr>
              <a:t>容易导致混淆</a:t>
            </a:r>
          </a:p>
          <a:p>
            <a:pPr algn="l" eaLnBrk="1" hangingPunct="1"/>
            <a:r>
              <a:rPr lang="zh-CN" altLang="en-US" b="1" dirty="0">
                <a:sym typeface="+mn-ea"/>
              </a:rPr>
              <a:t>商品类似</a:t>
            </a:r>
            <a:r>
              <a:rPr lang="en-US" altLang="zh-CN" b="1" dirty="0">
                <a:sym typeface="+mn-ea"/>
              </a:rPr>
              <a:t>——</a:t>
            </a:r>
            <a:r>
              <a:rPr lang="zh-CN" altLang="en-US" b="1" dirty="0">
                <a:sym typeface="+mn-ea"/>
              </a:rPr>
              <a:t>商标类似　</a:t>
            </a:r>
            <a:endParaRPr lang="zh-CN" altLang="en-US"/>
          </a:p>
        </p:txBody>
      </p:sp>
      <p:sp>
        <p:nvSpPr>
          <p:cNvPr id="3" name="标题 2"/>
          <p:cNvSpPr>
            <a:spLocks noGrp="1"/>
          </p:cNvSpPr>
          <p:nvPr>
            <p:ph type="title"/>
          </p:nvPr>
        </p:nvSpPr>
        <p:spPr/>
        <p:txBody>
          <a:bodyPr/>
          <a:lstStyle/>
          <a:p>
            <a:endParaRPr lang="zh-CN" altLang="en-US"/>
          </a:p>
        </p:txBody>
      </p:sp>
      <p:sp>
        <p:nvSpPr>
          <p:cNvPr id="5" name="右大括号 4"/>
          <p:cNvSpPr/>
          <p:nvPr/>
        </p:nvSpPr>
        <p:spPr>
          <a:xfrm>
            <a:off x="5167630" y="2832735"/>
            <a:ext cx="989965" cy="1137920"/>
          </a:xfrm>
          <a:prstGeom prst="rightBrace">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a:t>南京法院</a:t>
            </a:r>
          </a:p>
        </p:txBody>
      </p:sp>
      <p:sp>
        <p:nvSpPr>
          <p:cNvPr id="20483" name="内容占位符 2"/>
          <p:cNvSpPr>
            <a:spLocks noGrp="1"/>
          </p:cNvSpPr>
          <p:nvPr>
            <p:ph idx="1"/>
          </p:nvPr>
        </p:nvSpPr>
        <p:spPr>
          <a:xfrm>
            <a:off x="1007533" y="2017184"/>
            <a:ext cx="10932584" cy="4114800"/>
          </a:xfrm>
        </p:spPr>
        <p:txBody>
          <a:bodyPr/>
          <a:lstStyle/>
          <a:p>
            <a:r>
              <a:rPr lang="zh-CN" altLang="en-US" sz="3735"/>
              <a:t>华为诉康文森标准必要专利使用费纠纷</a:t>
            </a:r>
            <a:endParaRPr lang="en-US" altLang="zh-CN" sz="3735"/>
          </a:p>
          <a:p>
            <a:r>
              <a:rPr lang="en-US" altLang="zh-CN" sz="3735"/>
              <a:t>2019</a:t>
            </a:r>
            <a:r>
              <a:rPr lang="zh-CN" altLang="en-US" sz="3735"/>
              <a:t>年法院判决：单模</a:t>
            </a:r>
            <a:r>
              <a:rPr lang="en-US" altLang="zh-CN" sz="3735"/>
              <a:t>4G</a:t>
            </a:r>
            <a:r>
              <a:rPr lang="zh-CN" altLang="en-US" sz="3735"/>
              <a:t>移动终端产品中，中国专利包即中国标准必要专利的许可费率为</a:t>
            </a:r>
            <a:r>
              <a:rPr lang="en-US" altLang="zh-CN" sz="3735"/>
              <a:t>0.00225%</a:t>
            </a:r>
            <a:r>
              <a:rPr lang="zh-CN" altLang="en-US" sz="3735"/>
              <a:t>；多模</a:t>
            </a:r>
            <a:r>
              <a:rPr lang="en-US" altLang="zh-CN" sz="3735"/>
              <a:t>2G/3G/4G</a:t>
            </a:r>
            <a:r>
              <a:rPr lang="zh-CN" altLang="en-US" sz="3735"/>
              <a:t>移动终端产品中，中国专利包即中国标准必要专利的许可费率为</a:t>
            </a:r>
            <a:r>
              <a:rPr lang="en-US" altLang="zh-CN" sz="3735"/>
              <a:t>0.0018%</a:t>
            </a:r>
            <a:endParaRPr lang="zh-CN" altLang="en-US" sz="3735"/>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类似商品，是指在功能、用途、生产部门、销售渠道、消费对象等方面相同，或者相关公众一般认为其存在特定联系、容易造成混淆的商品。如：</a:t>
            </a:r>
            <a:r>
              <a:rPr lang="zh-CN" altLang="en-US">
                <a:solidFill>
                  <a:srgbClr val="FF0000"/>
                </a:solidFill>
              </a:rPr>
              <a:t>啤酒</a:t>
            </a:r>
            <a:r>
              <a:rPr lang="en-US" altLang="zh-CN">
                <a:solidFill>
                  <a:srgbClr val="FF0000"/>
                </a:solidFill>
              </a:rPr>
              <a:t>-</a:t>
            </a:r>
            <a:r>
              <a:rPr lang="zh-CN" altLang="en-US">
                <a:solidFill>
                  <a:srgbClr val="FF0000"/>
                </a:solidFill>
              </a:rPr>
              <a:t>饮料</a:t>
            </a:r>
          </a:p>
          <a:p>
            <a:r>
              <a:rPr lang="zh-CN" altLang="en-US"/>
              <a:t>类似服务，是指在服务的目的、内容、方式、对象等方面相同，或者相关公众一般认为存在特定联系、容易造成混淆的服务。如：</a:t>
            </a:r>
            <a:r>
              <a:rPr lang="zh-CN" altLang="en-US">
                <a:solidFill>
                  <a:srgbClr val="FF0000"/>
                </a:solidFill>
              </a:rPr>
              <a:t>护工服务</a:t>
            </a:r>
            <a:r>
              <a:rPr lang="en-US" altLang="zh-CN">
                <a:solidFill>
                  <a:srgbClr val="FF0000"/>
                </a:solidFill>
              </a:rPr>
              <a:t>——</a:t>
            </a:r>
            <a:r>
              <a:rPr lang="zh-CN" altLang="en-US">
                <a:solidFill>
                  <a:srgbClr val="FF0000"/>
                </a:solidFill>
              </a:rPr>
              <a:t>医疗护理</a:t>
            </a:r>
            <a:endParaRPr lang="zh-CN" altLang="en-US"/>
          </a:p>
          <a:p>
            <a:r>
              <a:rPr lang="zh-CN" altLang="en-US"/>
              <a:t>商品与服务类似，是指商品和服务之间存在特定联系，容易使相关公众混淆。如：</a:t>
            </a:r>
            <a:r>
              <a:rPr lang="zh-CN" altLang="en-US">
                <a:solidFill>
                  <a:srgbClr val="FF0000"/>
                </a:solidFill>
              </a:rPr>
              <a:t>第41类“在计算机网络上提供在线游戏”</a:t>
            </a:r>
            <a:r>
              <a:rPr lang="en-US" altLang="zh-CN">
                <a:solidFill>
                  <a:srgbClr val="FF0000"/>
                </a:solidFill>
              </a:rPr>
              <a:t>-9</a:t>
            </a:r>
            <a:r>
              <a:rPr lang="zh-CN" altLang="en-US">
                <a:solidFill>
                  <a:srgbClr val="FF0000"/>
                </a:solidFill>
              </a:rPr>
              <a:t>类</a:t>
            </a:r>
            <a:r>
              <a:rPr lang="en-US" altLang="zh-CN">
                <a:solidFill>
                  <a:srgbClr val="FF0000"/>
                </a:solidFill>
              </a:rPr>
              <a:t>“</a:t>
            </a:r>
            <a:r>
              <a:rPr lang="zh-CN" altLang="en-US">
                <a:solidFill>
                  <a:srgbClr val="FF0000"/>
                </a:solidFill>
              </a:rPr>
              <a:t>计算机软件</a:t>
            </a:r>
            <a:r>
              <a:rPr lang="en-US" altLang="zh-CN">
                <a:solidFill>
                  <a:srgbClr val="FF0000"/>
                </a:solidFill>
              </a:rPr>
              <a:t>”</a:t>
            </a:r>
            <a:endParaRPr lang="zh-CN" altLang="en-US">
              <a:solidFill>
                <a:srgbClr val="FF0000"/>
              </a:solidFill>
            </a:endParaRPr>
          </a:p>
          <a:p>
            <a:endParaRPr lang="zh-CN" altLang="en-US">
              <a:solidFill>
                <a:srgbClr val="FF0000"/>
              </a:solidFill>
            </a:endParaRPr>
          </a:p>
        </p:txBody>
      </p:sp>
      <p:sp>
        <p:nvSpPr>
          <p:cNvPr id="3" name="标题 2"/>
          <p:cNvSpPr>
            <a:spLocks noGrp="1"/>
          </p:cNvSpPr>
          <p:nvPr>
            <p:ph type="title"/>
          </p:nvPr>
        </p:nvSpPr>
        <p:spPr/>
        <p:txBody>
          <a:bodyPr/>
          <a:lstStyle/>
          <a:p>
            <a:r>
              <a:rPr lang="zh-CN" altLang="en-US"/>
              <a:t>商品类似</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内容占位符 2"/>
          <p:cNvSpPr>
            <a:spLocks noGrp="1"/>
          </p:cNvSpPr>
          <p:nvPr>
            <p:ph idx="1"/>
          </p:nvPr>
        </p:nvSpPr>
        <p:spPr>
          <a:xfrm>
            <a:off x="838200" y="1341438"/>
            <a:ext cx="10515600" cy="5060950"/>
          </a:xfrm>
        </p:spPr>
        <p:txBody>
          <a:bodyPr vert="horz" wrap="square" anchor="t"/>
          <a:lstStyle/>
          <a:p>
            <a:pPr eaLnBrk="1" hangingPunct="1"/>
            <a:r>
              <a:rPr lang="zh-CN" altLang="zh-CN" b="1" dirty="0">
                <a:hlinkClick r:id="rId2" action="ppaction://hlinksldjump"/>
              </a:rPr>
              <a:t>商标近似，</a:t>
            </a:r>
            <a:r>
              <a:rPr lang="zh-CN" altLang="zh-CN" b="1" dirty="0"/>
              <a:t>是指两商标相比较，其文字的字形、读音、含义或者图形的构图及颜色，或者其各要素组合后的整体结构相似，或者其立体形状、颜色组合近似，易使相关公众对商品的来源产生误认或者认为其来源与原告注册商标的商品有特定的联系。</a:t>
            </a:r>
          </a:p>
        </p:txBody>
      </p:sp>
      <p:sp>
        <p:nvSpPr>
          <p:cNvPr id="46083" name="标题 1"/>
          <p:cNvSpPr>
            <a:spLocks noGrp="1"/>
          </p:cNvSpPr>
          <p:nvPr>
            <p:ph type="title"/>
          </p:nvPr>
        </p:nvSpPr>
        <p:spPr>
          <a:xfrm>
            <a:off x="814388" y="0"/>
            <a:ext cx="10539412" cy="1020763"/>
          </a:xfrm>
        </p:spPr>
        <p:txBody>
          <a:bodyPr vert="horz" wrap="square" anchor="b"/>
          <a:lstStyle/>
          <a:p>
            <a:pPr>
              <a:buNone/>
            </a:pPr>
            <a:r>
              <a:rPr lang="zh-CN" altLang="en-US" kern="1200" dirty="0">
                <a:latin typeface="+mj-lt"/>
                <a:ea typeface="+mj-ea"/>
                <a:cs typeface="+mj-cs"/>
              </a:rPr>
              <a:t>商标近似</a:t>
            </a:r>
          </a:p>
        </p:txBody>
      </p:sp>
      <p:sp>
        <p:nvSpPr>
          <p:cNvPr id="46084"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46085"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231</a:t>
            </a:fld>
            <a:endParaRPr lang="en-US" altLang="zh-CN" sz="1000" dirty="0">
              <a:latin typeface="Tahoma" panose="020B0604030504040204" pitchFamily="34" charset="0"/>
              <a:ea typeface="宋体" panose="02010600030101010101" pitchFamily="2" charset="-122"/>
            </a:endParaRPr>
          </a:p>
        </p:txBody>
      </p:sp>
      <p:pic>
        <p:nvPicPr>
          <p:cNvPr id="46086" name="图片 1"/>
          <p:cNvPicPr>
            <a:picLocks noChangeAspect="1"/>
          </p:cNvPicPr>
          <p:nvPr/>
        </p:nvPicPr>
        <p:blipFill>
          <a:blip r:embed="rId3"/>
          <a:stretch>
            <a:fillRect/>
          </a:stretch>
        </p:blipFill>
        <p:spPr>
          <a:xfrm>
            <a:off x="3287713" y="3487738"/>
            <a:ext cx="1819275" cy="2551112"/>
          </a:xfrm>
          <a:prstGeom prst="rect">
            <a:avLst/>
          </a:prstGeom>
          <a:noFill/>
          <a:ln w="9525">
            <a:noFill/>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t>(三)销售侵犯注册商标专用权的商品的；</a:t>
            </a:r>
          </a:p>
          <a:p>
            <a:r>
              <a:rPr lang="zh-CN" altLang="en-US" b="1" dirty="0"/>
              <a:t>（四)伪造、擅自制造他人注册商标标识或者销售伪造、擅自制造的注册商标标识的;</a:t>
            </a:r>
          </a:p>
          <a:p>
            <a:r>
              <a:rPr lang="zh-CN" altLang="en-US" b="1" dirty="0"/>
              <a:t>(五)未经商标注册人同意，更换其注册商标并将该更换商标的商品又投入市场的;</a:t>
            </a:r>
          </a:p>
          <a:p>
            <a:r>
              <a:rPr lang="zh-CN" altLang="en-US" b="1" dirty="0"/>
              <a:t>(六)故意为侵犯他人商标专用权行为提供便利条件，帮助他人实施侵犯商标专用权行为的;</a:t>
            </a:r>
          </a:p>
          <a:p>
            <a:r>
              <a:rPr lang="zh-CN" altLang="en-US" b="1" dirty="0"/>
              <a:t>(七)给他人的注册商标专用权造成其他损害的。</a:t>
            </a:r>
          </a:p>
        </p:txBody>
      </p:sp>
      <p:sp>
        <p:nvSpPr>
          <p:cNvPr id="3" name="标题 2"/>
          <p:cNvSpPr>
            <a:spLocks noGrp="1"/>
          </p:cNvSpPr>
          <p:nvPr>
            <p:ph type="title"/>
          </p:nvPr>
        </p:nvSpPr>
        <p:spPr/>
        <p:txBody>
          <a:bodyPr/>
          <a:lstStyle/>
          <a:p>
            <a:endParaRPr lang="zh-CN" altLang="en-US"/>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p:cNvSpPr>
            <a:spLocks noGrp="1"/>
          </p:cNvSpPr>
          <p:nvPr>
            <p:ph idx="1"/>
          </p:nvPr>
        </p:nvSpPr>
        <p:spPr>
          <a:xfrm>
            <a:off x="838200" y="1341438"/>
            <a:ext cx="10515600" cy="5060950"/>
          </a:xfrm>
        </p:spPr>
        <p:txBody>
          <a:bodyPr vert="horz" wrap="square" anchor="t"/>
          <a:lstStyle/>
          <a:p>
            <a:pPr eaLnBrk="1" hangingPunct="1"/>
            <a:r>
              <a:rPr lang="zh-CN" altLang="en-US" b="1" dirty="0"/>
              <a:t>第五十八条 将他人注册商标、未注册的驰名商标作为企业名称中的字号使用，误导公众，构成不正当竞争行为的，依照</a:t>
            </a:r>
            <a:r>
              <a:rPr lang="en-US" altLang="zh-CN" b="1" dirty="0"/>
              <a:t>《</a:t>
            </a:r>
            <a:r>
              <a:rPr lang="zh-CN" altLang="en-US" b="1" dirty="0"/>
              <a:t>中华人民共和国反不正当竞争法</a:t>
            </a:r>
            <a:r>
              <a:rPr lang="en-US" altLang="zh-CN" b="1" dirty="0"/>
              <a:t>》</a:t>
            </a:r>
            <a:r>
              <a:rPr lang="zh-CN" altLang="en-US" b="1" dirty="0"/>
              <a:t>处理。</a:t>
            </a:r>
          </a:p>
          <a:p>
            <a:pPr eaLnBrk="1" hangingPunct="1"/>
            <a:endParaRPr lang="zh-CN" altLang="en-US" b="1" dirty="0"/>
          </a:p>
          <a:p>
            <a:pPr eaLnBrk="1" hangingPunct="1"/>
            <a:r>
              <a:rPr lang="zh-CN" altLang="en-US" b="1" dirty="0"/>
              <a:t>例如：慈溪市公牛电器有限公司：</a:t>
            </a:r>
            <a:r>
              <a:rPr lang="en-US" altLang="zh-CN" b="1" dirty="0"/>
              <a:t>“</a:t>
            </a:r>
            <a:r>
              <a:rPr lang="zh-CN" altLang="en-US" b="1" dirty="0"/>
              <a:t>公牛</a:t>
            </a:r>
            <a:r>
              <a:rPr lang="en-US" altLang="zh-CN" b="1" dirty="0"/>
              <a:t>”</a:t>
            </a:r>
            <a:r>
              <a:rPr lang="zh-CN" altLang="en-US" b="1" dirty="0"/>
              <a:t>商标</a:t>
            </a:r>
          </a:p>
          <a:p>
            <a:pPr lvl="1" eaLnBrk="1" hangingPunct="1"/>
            <a:r>
              <a:rPr lang="zh-CN" altLang="en-US" b="1" dirty="0"/>
              <a:t>温州市公牛电器有限公司，生产插排，未使用</a:t>
            </a:r>
            <a:r>
              <a:rPr lang="en-US" altLang="zh-CN" b="1" dirty="0"/>
              <a:t>“</a:t>
            </a:r>
            <a:r>
              <a:rPr lang="zh-CN" altLang="en-US" b="1" dirty="0"/>
              <a:t>公牛</a:t>
            </a:r>
            <a:r>
              <a:rPr lang="en-US" altLang="zh-CN" b="1" dirty="0"/>
              <a:t>”</a:t>
            </a:r>
            <a:r>
              <a:rPr lang="zh-CN" altLang="en-US" b="1" dirty="0"/>
              <a:t>商标。</a:t>
            </a:r>
          </a:p>
          <a:p>
            <a:pPr eaLnBrk="1" hangingPunct="1"/>
            <a:endParaRPr lang="zh-CN" altLang="en-US" b="1" dirty="0"/>
          </a:p>
          <a:p>
            <a:pPr eaLnBrk="1" hangingPunct="1"/>
            <a:r>
              <a:rPr lang="zh-CN" altLang="en-US" b="1" dirty="0"/>
              <a:t>解决途径：请求法院判决变更企业名称</a:t>
            </a:r>
          </a:p>
          <a:p>
            <a:pPr eaLnBrk="1" hangingPunct="1"/>
            <a:r>
              <a:rPr lang="zh-CN" altLang="en-US" b="1" dirty="0"/>
              <a:t> </a:t>
            </a:r>
            <a:r>
              <a:rPr lang="en-US" altLang="zh-CN" b="1" dirty="0"/>
              <a:t>                 </a:t>
            </a:r>
            <a:r>
              <a:rPr lang="zh-CN" altLang="en-US" b="1" dirty="0"/>
              <a:t>请求企业登记机关予以纠正</a:t>
            </a:r>
          </a:p>
        </p:txBody>
      </p:sp>
      <p:sp>
        <p:nvSpPr>
          <p:cNvPr id="48131" name="标题 1"/>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将他人商标权作为字号</a:t>
            </a:r>
            <a:r>
              <a:rPr lang="en-US" altLang="zh-CN" kern="1200" dirty="0">
                <a:latin typeface="+mj-lt"/>
                <a:ea typeface="+mj-ea"/>
                <a:cs typeface="+mj-cs"/>
              </a:rPr>
              <a:t>——</a:t>
            </a:r>
            <a:r>
              <a:rPr lang="zh-CN" altLang="en-US" kern="1200" dirty="0">
                <a:latin typeface="+mj-lt"/>
                <a:ea typeface="+mj-ea"/>
                <a:cs typeface="+mj-cs"/>
              </a:rPr>
              <a:t>不正当竞争</a:t>
            </a:r>
          </a:p>
        </p:txBody>
      </p:sp>
      <p:sp>
        <p:nvSpPr>
          <p:cNvPr id="48132"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48133"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233</a:t>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p:cNvSpPr>
            <a:spLocks noGrp="1"/>
          </p:cNvSpPr>
          <p:nvPr>
            <p:ph idx="1"/>
          </p:nvPr>
        </p:nvSpPr>
        <p:spPr>
          <a:xfrm>
            <a:off x="838200" y="1341438"/>
            <a:ext cx="10515600" cy="5060950"/>
          </a:xfrm>
        </p:spPr>
        <p:txBody>
          <a:bodyPr vert="horz" wrap="square" anchor="t"/>
          <a:lstStyle/>
          <a:p>
            <a:pPr eaLnBrk="1" hangingPunct="1"/>
            <a:r>
              <a:rPr lang="en-US" altLang="zh-CN" b="1" dirty="0"/>
              <a:t>1</a:t>
            </a:r>
            <a:r>
              <a:rPr lang="zh-CN" altLang="en-US" b="1" dirty="0"/>
              <a:t>、合理使用</a:t>
            </a:r>
            <a:endParaRPr lang="en-US" altLang="zh-CN" b="1" dirty="0"/>
          </a:p>
          <a:p>
            <a:pPr eaLnBrk="1" hangingPunct="1">
              <a:lnSpc>
                <a:spcPct val="150000"/>
              </a:lnSpc>
            </a:pPr>
            <a:r>
              <a:rPr lang="zh-CN" altLang="en-US" b="1" dirty="0"/>
              <a:t>第五十九条 注册商标中含有的本商品的通用名称、图形、型号，或者直接表示商品的质量、主要原料、功能、用途、重量、数量及其他特点，或者含有的地名，注册商标专用权人无权禁止他人正当使用。</a:t>
            </a:r>
          </a:p>
        </p:txBody>
      </p:sp>
      <p:sp>
        <p:nvSpPr>
          <p:cNvPr id="49155" name="标题 1"/>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（二）商标侵权的限制</a:t>
            </a:r>
          </a:p>
        </p:txBody>
      </p:sp>
      <p:sp>
        <p:nvSpPr>
          <p:cNvPr id="49156"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49157"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234</a:t>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665"/>
              <a:t>成都温江五阿婆青花椒鱼火锅店与上海万翠堂餐饮管理有限公司侵害商标权纠纷案</a:t>
            </a:r>
          </a:p>
        </p:txBody>
      </p:sp>
      <p:pic>
        <p:nvPicPr>
          <p:cNvPr id="4" name="内容占位符 3"/>
          <p:cNvPicPr>
            <a:picLocks noGrp="1" noChangeAspect="1"/>
          </p:cNvPicPr>
          <p:nvPr>
            <p:ph idx="1"/>
            <p:custDataLst>
              <p:tags r:id="rId1"/>
            </p:custDataLst>
          </p:nvPr>
        </p:nvPicPr>
        <p:blipFill>
          <a:blip r:embed="rId6"/>
          <a:stretch>
            <a:fillRect/>
          </a:stretch>
        </p:blipFill>
        <p:spPr>
          <a:xfrm>
            <a:off x="5222240" y="2106295"/>
            <a:ext cx="6737350" cy="3352800"/>
          </a:xfrm>
          <a:prstGeom prst="rect">
            <a:avLst/>
          </a:prstGeom>
        </p:spPr>
      </p:pic>
      <p:pic>
        <p:nvPicPr>
          <p:cNvPr id="101" name="图片 100"/>
          <p:cNvPicPr/>
          <p:nvPr>
            <p:custDataLst>
              <p:tags r:id="rId2"/>
            </p:custDataLst>
          </p:nvPr>
        </p:nvPicPr>
        <p:blipFill>
          <a:blip r:embed="rId7"/>
          <a:stretch>
            <a:fillRect/>
          </a:stretch>
        </p:blipFill>
        <p:spPr>
          <a:xfrm>
            <a:off x="1959610" y="1622425"/>
            <a:ext cx="1633220" cy="1379220"/>
          </a:xfrm>
          <a:prstGeom prst="rect">
            <a:avLst/>
          </a:prstGeom>
          <a:noFill/>
          <a:ln w="9525">
            <a:noFill/>
          </a:ln>
        </p:spPr>
      </p:pic>
      <p:pic>
        <p:nvPicPr>
          <p:cNvPr id="102" name="图片 101"/>
          <p:cNvPicPr/>
          <p:nvPr>
            <p:custDataLst>
              <p:tags r:id="rId3"/>
            </p:custDataLst>
          </p:nvPr>
        </p:nvPicPr>
        <p:blipFill>
          <a:blip r:embed="rId8"/>
          <a:stretch>
            <a:fillRect/>
          </a:stretch>
        </p:blipFill>
        <p:spPr>
          <a:xfrm>
            <a:off x="1659255" y="3273425"/>
            <a:ext cx="1990090" cy="1423035"/>
          </a:xfrm>
          <a:prstGeom prst="rect">
            <a:avLst/>
          </a:prstGeom>
          <a:noFill/>
          <a:ln w="9525">
            <a:noFill/>
          </a:ln>
        </p:spPr>
      </p:pic>
      <p:pic>
        <p:nvPicPr>
          <p:cNvPr id="103" name="图片 102"/>
          <p:cNvPicPr/>
          <p:nvPr>
            <p:custDataLst>
              <p:tags r:id="rId4"/>
            </p:custDataLst>
          </p:nvPr>
        </p:nvPicPr>
        <p:blipFill>
          <a:blip r:embed="rId9"/>
          <a:stretch>
            <a:fillRect/>
          </a:stretch>
        </p:blipFill>
        <p:spPr>
          <a:xfrm>
            <a:off x="1544955" y="4625340"/>
            <a:ext cx="1621790" cy="1311910"/>
          </a:xfrm>
          <a:prstGeom prst="rect">
            <a:avLst/>
          </a:prstGeom>
          <a:noFill/>
          <a:ln w="9525">
            <a:noFill/>
          </a:ln>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77825" y="1194435"/>
            <a:ext cx="10975975" cy="5207635"/>
          </a:xfrm>
        </p:spPr>
        <p:txBody>
          <a:bodyPr/>
          <a:lstStyle/>
          <a:p>
            <a:r>
              <a:rPr lang="zh-CN" altLang="en-US"/>
              <a:t>一审法院认为，五阿婆火锅店被诉行为构成商标侵权，遂判令五阿婆火锅店停止侵权并赔偿经济损失及合理开支共计3万元。五阿婆火锅店不服，提起上诉。四川省高级人民法院二审认为，青花椒作为川菜的调味料已广为人知。由于饭店、餐厅服务和菜品调味料之间的天然联系，使得涉案商标和含有“青花椒”字样的菜品名称在辨识上相互混同，极大地降低了涉案商标的显著性。涉案商标的弱显著性特点决定了其保护范围不宜过宽，否则会妨碍其他市场主体的正当使用，影响公平竞争的市场秩序。本案中，五阿婆火锅店店招中包含的“青花椒”字样，是对其提供的菜品鱼火锅中含有青花椒调味料这一特点的客观描述，没有单独突出使用，没有攀附万翠堂公司涉案商标的意图，不易导致相关公众混淆或误认。五阿婆火锅店被诉行为系正当使用，不构成商标侵权，遂判决撤销一审判决，驳回万翠堂公司的全部诉讼请求。</a:t>
            </a:r>
          </a:p>
        </p:txBody>
      </p:sp>
      <p:sp>
        <p:nvSpPr>
          <p:cNvPr id="3" name="标题 2"/>
          <p:cNvSpPr>
            <a:spLocks noGrp="1"/>
          </p:cNvSpPr>
          <p:nvPr>
            <p:ph type="title"/>
          </p:nvPr>
        </p:nvSpPr>
        <p:spPr/>
        <p:txBody>
          <a:bodyPr>
            <a:normAutofit/>
          </a:bodyPr>
          <a:lstStyle/>
          <a:p>
            <a:r>
              <a:rPr lang="zh-CN" altLang="en-US"/>
              <a:t>四川省高级人民法院（2021）川知民终2152号</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p:cNvSpPr>
            <a:spLocks noGrp="1"/>
          </p:cNvSpPr>
          <p:nvPr>
            <p:ph idx="1"/>
          </p:nvPr>
        </p:nvSpPr>
        <p:spPr>
          <a:xfrm>
            <a:off x="838200" y="1341438"/>
            <a:ext cx="10515600" cy="5060950"/>
          </a:xfrm>
        </p:spPr>
        <p:txBody>
          <a:bodyPr vert="horz" wrap="square" anchor="t"/>
          <a:lstStyle/>
          <a:p>
            <a:pPr eaLnBrk="1" hangingPunct="1">
              <a:lnSpc>
                <a:spcPct val="150000"/>
              </a:lnSpc>
            </a:pPr>
            <a:r>
              <a:rPr lang="en-US" altLang="zh-CN" b="1" dirty="0"/>
              <a:t>2</a:t>
            </a:r>
            <a:r>
              <a:rPr lang="zh-CN" altLang="en-US" b="1" dirty="0"/>
              <a:t>、</a:t>
            </a:r>
            <a:r>
              <a:rPr lang="zh-CN" altLang="en-US" sz="3200" b="1" dirty="0"/>
              <a:t>三维立体商标的合理使用</a:t>
            </a:r>
            <a:endParaRPr lang="en-US" altLang="zh-CN" sz="3200" b="1" dirty="0"/>
          </a:p>
          <a:p>
            <a:pPr eaLnBrk="1" hangingPunct="1">
              <a:lnSpc>
                <a:spcPct val="150000"/>
              </a:lnSpc>
            </a:pPr>
            <a:r>
              <a:rPr lang="zh-CN" altLang="en-US" sz="3200" b="1" dirty="0"/>
              <a:t>　三维标志注册商标中含有的商品自身的性质产生的形状、为获得技术效果而需有的商品形状或者使商品具有实质性价值的形状，注册商标专用权人无权禁止他人正当使用。</a:t>
            </a:r>
          </a:p>
        </p:txBody>
      </p:sp>
      <p:sp>
        <p:nvSpPr>
          <p:cNvPr id="50179" name="标题 1"/>
          <p:cNvSpPr>
            <a:spLocks noGrp="1"/>
          </p:cNvSpPr>
          <p:nvPr>
            <p:ph type="title"/>
          </p:nvPr>
        </p:nvSpPr>
        <p:spPr>
          <a:xfrm>
            <a:off x="814388" y="0"/>
            <a:ext cx="10539412" cy="1020763"/>
          </a:xfrm>
        </p:spPr>
        <p:txBody>
          <a:bodyPr vert="horz" wrap="square" anchor="b"/>
          <a:lstStyle/>
          <a:p>
            <a:pPr>
              <a:buNone/>
            </a:pPr>
            <a:endParaRPr lang="zh-CN" altLang="en-US" kern="1200" dirty="0">
              <a:latin typeface="+mj-lt"/>
              <a:ea typeface="+mj-ea"/>
              <a:cs typeface="+mj-cs"/>
            </a:endParaRPr>
          </a:p>
        </p:txBody>
      </p:sp>
      <p:sp>
        <p:nvSpPr>
          <p:cNvPr id="50180"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50181"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237</a:t>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2"/>
          <p:cNvSpPr>
            <a:spLocks noGrp="1"/>
          </p:cNvSpPr>
          <p:nvPr>
            <p:ph idx="1"/>
          </p:nvPr>
        </p:nvSpPr>
        <p:spPr>
          <a:xfrm>
            <a:off x="838200" y="1341438"/>
            <a:ext cx="10515600" cy="5060950"/>
          </a:xfrm>
        </p:spPr>
        <p:txBody>
          <a:bodyPr vert="horz" wrap="square" anchor="t"/>
          <a:lstStyle/>
          <a:p>
            <a:pPr eaLnBrk="1" hangingPunct="1">
              <a:lnSpc>
                <a:spcPct val="150000"/>
              </a:lnSpc>
            </a:pPr>
            <a:r>
              <a:rPr lang="en-US" altLang="zh-CN" b="1" dirty="0"/>
              <a:t>3</a:t>
            </a:r>
            <a:r>
              <a:rPr lang="zh-CN" altLang="en-US" b="1" dirty="0"/>
              <a:t>、商标先用权</a:t>
            </a:r>
            <a:endParaRPr lang="en-US" altLang="zh-CN" b="1" dirty="0"/>
          </a:p>
          <a:p>
            <a:pPr eaLnBrk="1" hangingPunct="1">
              <a:lnSpc>
                <a:spcPct val="150000"/>
              </a:lnSpc>
            </a:pPr>
            <a:r>
              <a:rPr lang="zh-CN" altLang="en-US" b="1" dirty="0"/>
              <a:t>商标注册人申请商标注册前，他人已经在同一种商品或者类似商品上先于商标注册人使用与注册商标相同或者近似并有一定影响的商标的，注册商标专用权人无权禁止该使用人在原使用范围内继续使用该商标，但可以要求其附加适当区别标识。</a:t>
            </a:r>
          </a:p>
        </p:txBody>
      </p:sp>
      <p:sp>
        <p:nvSpPr>
          <p:cNvPr id="51203" name="标题 1"/>
          <p:cNvSpPr>
            <a:spLocks noGrp="1"/>
          </p:cNvSpPr>
          <p:nvPr>
            <p:ph type="title"/>
          </p:nvPr>
        </p:nvSpPr>
        <p:spPr>
          <a:xfrm>
            <a:off x="814388" y="0"/>
            <a:ext cx="10539412" cy="1020763"/>
          </a:xfrm>
        </p:spPr>
        <p:txBody>
          <a:bodyPr vert="horz" wrap="square" anchor="b"/>
          <a:lstStyle/>
          <a:p>
            <a:pPr>
              <a:buNone/>
            </a:pPr>
            <a:endParaRPr lang="zh-CN" altLang="en-US" kern="1200" dirty="0">
              <a:latin typeface="+mj-lt"/>
              <a:ea typeface="+mj-ea"/>
              <a:cs typeface="+mj-cs"/>
            </a:endParaRPr>
          </a:p>
        </p:txBody>
      </p:sp>
      <p:sp>
        <p:nvSpPr>
          <p:cNvPr id="51204"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51205"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238</a:t>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p:cNvSpPr>
          <p:nvPr>
            <p:ph idx="1"/>
          </p:nvPr>
        </p:nvSpPr>
        <p:spPr>
          <a:xfrm>
            <a:off x="838200" y="1341438"/>
            <a:ext cx="10515600" cy="5060950"/>
          </a:xfrm>
        </p:spPr>
        <p:txBody>
          <a:bodyPr vert="horz" wrap="square" anchor="t"/>
          <a:lstStyle/>
          <a:p>
            <a:pPr eaLnBrk="1" hangingPunct="1">
              <a:lnSpc>
                <a:spcPct val="80000"/>
              </a:lnSpc>
            </a:pPr>
            <a:endParaRPr lang="zh-CN" altLang="en-US" b="1" dirty="0"/>
          </a:p>
          <a:p>
            <a:pPr eaLnBrk="1" hangingPunct="1">
              <a:lnSpc>
                <a:spcPct val="80000"/>
              </a:lnSpc>
            </a:pPr>
            <a:r>
              <a:rPr lang="en-US" altLang="zh-CN" b="1" dirty="0"/>
              <a:t>1</a:t>
            </a:r>
            <a:r>
              <a:rPr lang="zh-CN" altLang="en-US" b="1" dirty="0"/>
              <a:t>、行政保护</a:t>
            </a:r>
          </a:p>
          <a:p>
            <a:pPr eaLnBrk="1" hangingPunct="1">
              <a:lnSpc>
                <a:spcPct val="80000"/>
              </a:lnSpc>
            </a:pPr>
            <a:r>
              <a:rPr lang="zh-CN" altLang="en-US" b="1" dirty="0"/>
              <a:t>工商行政管理门部门的查处</a:t>
            </a:r>
          </a:p>
          <a:p>
            <a:pPr eaLnBrk="1" hangingPunct="1">
              <a:lnSpc>
                <a:spcPct val="80000"/>
              </a:lnSpc>
            </a:pPr>
            <a:r>
              <a:rPr lang="zh-CN" altLang="en-US" b="1" dirty="0"/>
              <a:t>海关保护</a:t>
            </a:r>
          </a:p>
          <a:p>
            <a:pPr eaLnBrk="1" hangingPunct="1">
              <a:lnSpc>
                <a:spcPct val="80000"/>
              </a:lnSpc>
            </a:pPr>
            <a:r>
              <a:rPr lang="en-US" altLang="zh-CN" b="1" dirty="0"/>
              <a:t>2</a:t>
            </a:r>
            <a:r>
              <a:rPr lang="zh-CN" altLang="en-US" b="1" dirty="0"/>
              <a:t>、刑事保护</a:t>
            </a:r>
          </a:p>
          <a:p>
            <a:pPr eaLnBrk="1" hangingPunct="1">
              <a:lnSpc>
                <a:spcPct val="80000"/>
              </a:lnSpc>
            </a:pPr>
            <a:r>
              <a:rPr lang="en-US" altLang="zh-CN" b="1" dirty="0"/>
              <a:t>3</a:t>
            </a:r>
            <a:r>
              <a:rPr lang="zh-CN" altLang="en-US" b="1" dirty="0"/>
              <a:t>、民事保护</a:t>
            </a:r>
          </a:p>
          <a:p>
            <a:pPr eaLnBrk="1" hangingPunct="1">
              <a:lnSpc>
                <a:spcPct val="80000"/>
              </a:lnSpc>
            </a:pPr>
            <a:r>
              <a:rPr lang="en-US" altLang="zh-CN" b="1" dirty="0"/>
              <a:t>——</a:t>
            </a:r>
            <a:r>
              <a:rPr lang="zh-CN" altLang="en-US" b="1" dirty="0"/>
              <a:t>停止侵权</a:t>
            </a:r>
          </a:p>
          <a:p>
            <a:pPr eaLnBrk="1" hangingPunct="1">
              <a:lnSpc>
                <a:spcPct val="80000"/>
              </a:lnSpc>
            </a:pPr>
            <a:r>
              <a:rPr lang="en-US" altLang="zh-CN" b="1" dirty="0"/>
              <a:t>——</a:t>
            </a:r>
            <a:r>
              <a:rPr lang="zh-CN" altLang="en-US" b="1" dirty="0"/>
              <a:t>赔偿损失</a:t>
            </a:r>
          </a:p>
          <a:p>
            <a:pPr eaLnBrk="1" hangingPunct="1">
              <a:lnSpc>
                <a:spcPct val="80000"/>
              </a:lnSpc>
            </a:pPr>
            <a:endParaRPr lang="en-US" altLang="zh-CN" b="1" dirty="0"/>
          </a:p>
        </p:txBody>
      </p:sp>
      <p:sp>
        <p:nvSpPr>
          <p:cNvPr id="52227" name="Rectangle 2"/>
          <p:cNvSpPr>
            <a:spLocks noGrp="1"/>
          </p:cNvSpPr>
          <p:nvPr>
            <p:ph type="title"/>
          </p:nvPr>
        </p:nvSpPr>
        <p:spPr>
          <a:xfrm>
            <a:off x="814388" y="0"/>
            <a:ext cx="10539412" cy="1020763"/>
          </a:xfrm>
        </p:spPr>
        <p:txBody>
          <a:bodyPr vert="horz" wrap="square" anchor="b"/>
          <a:lstStyle/>
          <a:p>
            <a:pPr eaLnBrk="1" hangingPunct="1"/>
            <a:r>
              <a:rPr lang="zh-CN" altLang="en-US" dirty="0">
                <a:sym typeface="+mn-ea"/>
              </a:rPr>
              <a:t>（三）商标保护的途径</a:t>
            </a:r>
            <a:endParaRPr lang="zh-CN" altLang="en-US" b="1" kern="1200" dirty="0">
              <a:latin typeface="+mj-lt"/>
              <a:ea typeface="+mj-ea"/>
              <a:cs typeface="+mj-cs"/>
              <a:sym typeface="+mn-ea"/>
            </a:endParaRPr>
          </a:p>
        </p:txBody>
      </p:sp>
      <p:sp>
        <p:nvSpPr>
          <p:cNvPr id="52228"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52229"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239</a:t>
            </a:fld>
            <a:endParaRPr lang="en-US" altLang="zh-CN" sz="1000" dirty="0">
              <a:latin typeface="Tahoma" panose="020B0604030504040204" pitchFamily="34" charset="0"/>
              <a:ea typeface="宋体" panose="02010600030101010101" pitchFamily="2"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a:t>德国法院：禁令</a:t>
            </a:r>
          </a:p>
        </p:txBody>
      </p:sp>
      <p:sp>
        <p:nvSpPr>
          <p:cNvPr id="21507" name="内容占位符 2"/>
          <p:cNvSpPr>
            <a:spLocks noGrp="1"/>
          </p:cNvSpPr>
          <p:nvPr>
            <p:ph idx="1"/>
          </p:nvPr>
        </p:nvSpPr>
        <p:spPr>
          <a:xfrm>
            <a:off x="729673" y="1200727"/>
            <a:ext cx="11210444" cy="4931258"/>
          </a:xfrm>
        </p:spPr>
        <p:txBody>
          <a:bodyPr/>
          <a:lstStyle/>
          <a:p>
            <a:r>
              <a:rPr lang="en-US" altLang="zh-CN" sz="3600" dirty="0"/>
              <a:t>2020</a:t>
            </a:r>
            <a:r>
              <a:rPr lang="zh-CN" altLang="en-US" sz="3600" dirty="0"/>
              <a:t>年</a:t>
            </a:r>
            <a:r>
              <a:rPr lang="en-US" altLang="zh-CN" sz="3600" dirty="0"/>
              <a:t>8</a:t>
            </a:r>
            <a:r>
              <a:rPr lang="zh-CN" altLang="en-US" sz="3600" dirty="0"/>
              <a:t>月</a:t>
            </a:r>
            <a:r>
              <a:rPr lang="en-US" altLang="zh-CN" sz="3600" dirty="0"/>
              <a:t>27</a:t>
            </a:r>
            <a:r>
              <a:rPr lang="zh-CN" altLang="en-US" sz="3600" dirty="0"/>
              <a:t>日，德国法院判决，禁止华为及其关联公司在德国销售、使用、进口涉及相关专利的移动终端产品。</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b="1" dirty="0"/>
              <a:t>第六十三条 侵犯商标专用权的赔偿数额，按照权利人因被侵权所受到的实际损失确定；实际损失难以确定的，可以按照侵权人因侵权所获得的利益确定；权利人的损失或者侵权人获得的利益难以确定的，参照该商标许可使用费的倍数合理确定。对恶意侵犯商标专用权，情节严重的，可以在按照上述方法确定数额的一倍以上五倍以下确定赔偿数额。赔偿数额应当包括权利人为制止侵权行为所支付的合理开支。</a:t>
            </a:r>
          </a:p>
          <a:p>
            <a:pPr>
              <a:lnSpc>
                <a:spcPct val="150000"/>
              </a:lnSpc>
            </a:pPr>
            <a:endParaRPr lang="zh-CN" altLang="en-US" b="1" dirty="0"/>
          </a:p>
        </p:txBody>
      </p:sp>
      <p:sp>
        <p:nvSpPr>
          <p:cNvPr id="3" name="标题 2"/>
          <p:cNvSpPr>
            <a:spLocks noGrp="1"/>
          </p:cNvSpPr>
          <p:nvPr>
            <p:ph type="title"/>
          </p:nvPr>
        </p:nvSpPr>
        <p:spPr/>
        <p:txBody>
          <a:bodyPr/>
          <a:lstStyle/>
          <a:p>
            <a:r>
              <a:rPr lang="zh-CN" altLang="en-US"/>
              <a:t>（四）商标侵权责任</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latinLnBrk="0">
              <a:lnSpc>
                <a:spcPts val="3060"/>
              </a:lnSpc>
              <a:buNone/>
            </a:pPr>
            <a:r>
              <a:rPr lang="zh-CN" altLang="en-US" dirty="0">
                <a:sym typeface="+mn-ea"/>
              </a:rPr>
              <a:t>　　</a:t>
            </a:r>
            <a:r>
              <a:rPr lang="zh-CN" altLang="en-US" b="1" dirty="0">
                <a:sym typeface="+mn-ea"/>
              </a:rPr>
              <a:t>人民法院为确定赔偿数额，在权利人已经尽力举证，而与侵权行为相关的账簿、资料主要由侵权人掌握的情况下，可以责令侵权人提供与侵权行为相关的账簿、资料；侵权人不提供或者提供虚假的账簿、资料的，人民法院可以参考权利人的主张和提供的证据判定赔偿数额。</a:t>
            </a:r>
            <a:endParaRPr lang="zh-CN" altLang="en-US" b="1" dirty="0"/>
          </a:p>
          <a:p>
            <a:pPr latinLnBrk="0">
              <a:lnSpc>
                <a:spcPts val="3060"/>
              </a:lnSpc>
            </a:pPr>
            <a:endParaRPr lang="zh-CN" altLang="en-US" b="1" dirty="0"/>
          </a:p>
          <a:p>
            <a:pPr latinLnBrk="0">
              <a:lnSpc>
                <a:spcPts val="3060"/>
              </a:lnSpc>
            </a:pPr>
            <a:r>
              <a:rPr lang="zh-CN" altLang="en-US" b="1" dirty="0">
                <a:sym typeface="+mn-ea"/>
              </a:rPr>
              <a:t>权利人因被侵权所受到的实际损失、侵权人因侵权所获得的利益、注册商标许可使用费难以确定的，由人民法院根据侵权行为的情节判决给予五百万元以下的赔偿。</a:t>
            </a:r>
            <a:endParaRPr lang="zh-CN" altLang="en-US" b="1" dirty="0"/>
          </a:p>
          <a:p>
            <a:pPr>
              <a:lnSpc>
                <a:spcPct val="100000"/>
              </a:lnSpc>
            </a:pPr>
            <a:endParaRPr lang="zh-CN" altLang="en-US" b="1" dirty="0"/>
          </a:p>
        </p:txBody>
      </p:sp>
      <p:sp>
        <p:nvSpPr>
          <p:cNvPr id="3" name="标题 2"/>
          <p:cNvSpPr>
            <a:spLocks noGrp="1"/>
          </p:cNvSpPr>
          <p:nvPr>
            <p:ph type="title"/>
          </p:nvPr>
        </p:nvSpPr>
        <p:spPr/>
        <p:txBody>
          <a:bodyPr/>
          <a:lstStyle/>
          <a:p>
            <a:endParaRPr lang="zh-CN" altLang="en-US"/>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zh-CN" altLang="en-US" dirty="0">
                <a:solidFill>
                  <a:srgbClr val="FF0000"/>
                </a:solidFill>
              </a:rPr>
              <a:t>人民法院审理商标纠纷案件，应权利人请求，对属于假冒注册商标的商品，除特殊情况外，责令销毁；对主要用于制造假冒注册商标的商品的材料、工具，责令销毁，且不予补偿；或者在特殊情况下，责令禁止前述材料、工具进入商业渠道，且不予补偿。</a:t>
            </a:r>
          </a:p>
          <a:p>
            <a:pPr>
              <a:lnSpc>
                <a:spcPct val="100000"/>
              </a:lnSpc>
            </a:pPr>
            <a:endParaRPr lang="zh-CN" altLang="en-US" dirty="0">
              <a:solidFill>
                <a:srgbClr val="FF0000"/>
              </a:solidFill>
            </a:endParaRPr>
          </a:p>
          <a:p>
            <a:pPr>
              <a:lnSpc>
                <a:spcPct val="100000"/>
              </a:lnSpc>
            </a:pPr>
            <a:r>
              <a:rPr lang="zh-CN" altLang="en-US" dirty="0">
                <a:solidFill>
                  <a:srgbClr val="FF0000"/>
                </a:solidFill>
              </a:rPr>
              <a:t>假冒注册商标的商品不得在仅去除假冒注册商标后进入商业渠道。</a:t>
            </a:r>
          </a:p>
        </p:txBody>
      </p:sp>
      <p:sp>
        <p:nvSpPr>
          <p:cNvPr id="3" name="标题 2"/>
          <p:cNvSpPr>
            <a:spLocks noGrp="1"/>
          </p:cNvSpPr>
          <p:nvPr>
            <p:ph type="title"/>
          </p:nvPr>
        </p:nvSpPr>
        <p:spPr/>
        <p:txBody>
          <a:bodyPr/>
          <a:lstStyle/>
          <a:p>
            <a:endParaRPr lang="zh-CN" altLang="en-US"/>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p:cNvSpPr>
          <p:nvPr>
            <p:ph idx="1"/>
          </p:nvPr>
        </p:nvSpPr>
        <p:spPr>
          <a:xfrm>
            <a:off x="838200" y="1341438"/>
            <a:ext cx="10515600" cy="5060950"/>
          </a:xfrm>
        </p:spPr>
        <p:txBody>
          <a:bodyPr vert="horz" wrap="square" anchor="t"/>
          <a:lstStyle/>
          <a:p>
            <a:pPr eaLnBrk="1" hangingPunct="1">
              <a:lnSpc>
                <a:spcPct val="80000"/>
              </a:lnSpc>
            </a:pPr>
            <a:r>
              <a:rPr lang="zh-CN" altLang="zh-CN" b="1" dirty="0"/>
              <a:t>（一）驰名商标的保护</a:t>
            </a:r>
          </a:p>
          <a:p>
            <a:pPr eaLnBrk="1" hangingPunct="1"/>
            <a:r>
              <a:rPr lang="zh-CN" altLang="zh-CN" b="1" dirty="0">
                <a:solidFill>
                  <a:schemeClr val="hlink"/>
                </a:solidFill>
              </a:rPr>
              <a:t>商标法第十三条</a:t>
            </a:r>
            <a:r>
              <a:rPr lang="zh-CN" altLang="zh-CN" b="1" dirty="0"/>
              <a:t>为相关公众所熟知的商标，持有人认为其权利受到侵害时，可以依照本法规定请求驰名商标保护。</a:t>
            </a:r>
          </a:p>
          <a:p>
            <a:pPr eaLnBrk="1" hangingPunct="1"/>
            <a:r>
              <a:rPr lang="zh-CN" altLang="zh-CN" b="1" dirty="0"/>
              <a:t>　　就相同或者类似商品申请注册的商标是复制、摹仿或者翻译他人未在中国注册的驰名商标，容易导致混淆的，不予注册并禁止使用。</a:t>
            </a:r>
          </a:p>
          <a:p>
            <a:pPr eaLnBrk="1" hangingPunct="1"/>
            <a:r>
              <a:rPr lang="zh-CN" altLang="zh-CN" b="1" dirty="0"/>
              <a:t>　　就不相同或者不相类似商品申请注册的商标是复制、摹仿或者翻译他人已经在中国注册的驰名商标，误导公众，致使该驰名商标注册人的利益可能受到损害的，不予注册并禁止使用。</a:t>
            </a:r>
          </a:p>
        </p:txBody>
      </p:sp>
      <p:sp>
        <p:nvSpPr>
          <p:cNvPr id="53251" name="Rectangle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五、驰名商标的特殊保护</a:t>
            </a:r>
          </a:p>
        </p:txBody>
      </p:sp>
      <p:sp>
        <p:nvSpPr>
          <p:cNvPr id="53252"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53253"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243</a:t>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p:cNvSpPr>
          <p:nvPr>
            <p:ph idx="1"/>
          </p:nvPr>
        </p:nvSpPr>
        <p:spPr>
          <a:xfrm>
            <a:off x="838200" y="1341438"/>
            <a:ext cx="10515600" cy="5060950"/>
          </a:xfrm>
        </p:spPr>
        <p:txBody>
          <a:bodyPr vert="horz" wrap="square" anchor="t"/>
          <a:lstStyle/>
          <a:p>
            <a:pPr eaLnBrk="1" hangingPunct="1"/>
            <a:r>
              <a:rPr lang="zh-CN" altLang="en-US" b="1" dirty="0"/>
              <a:t>第十四条 驰名商标应当根据当事人的请求，作为处理涉及商标案件需要认定的事实进行认定。认定驰名商标应当考虑下列因素：</a:t>
            </a:r>
          </a:p>
          <a:p>
            <a:pPr eaLnBrk="1" hangingPunct="1"/>
            <a:r>
              <a:rPr lang="zh-CN" altLang="en-US" b="1" dirty="0"/>
              <a:t>　　</a:t>
            </a:r>
            <a:r>
              <a:rPr lang="en-US" altLang="zh-CN" b="1" dirty="0"/>
              <a:t>(</a:t>
            </a:r>
            <a:r>
              <a:rPr lang="zh-CN" altLang="en-US" b="1" dirty="0"/>
              <a:t>一</a:t>
            </a:r>
            <a:r>
              <a:rPr lang="en-US" altLang="zh-CN" b="1" dirty="0"/>
              <a:t>)</a:t>
            </a:r>
            <a:r>
              <a:rPr lang="zh-CN" altLang="en-US" b="1" dirty="0"/>
              <a:t>相关公众对该商标的知晓程度；</a:t>
            </a:r>
          </a:p>
          <a:p>
            <a:pPr eaLnBrk="1" hangingPunct="1"/>
            <a:r>
              <a:rPr lang="zh-CN" altLang="en-US" b="1" dirty="0"/>
              <a:t>　　</a:t>
            </a:r>
            <a:r>
              <a:rPr lang="en-US" altLang="zh-CN" b="1" dirty="0"/>
              <a:t>(</a:t>
            </a:r>
            <a:r>
              <a:rPr lang="zh-CN" altLang="en-US" b="1" dirty="0"/>
              <a:t>二</a:t>
            </a:r>
            <a:r>
              <a:rPr lang="en-US" altLang="zh-CN" b="1" dirty="0"/>
              <a:t>)</a:t>
            </a:r>
            <a:r>
              <a:rPr lang="zh-CN" altLang="en-US" b="1" dirty="0"/>
              <a:t>该商标使用的持续时间；</a:t>
            </a:r>
          </a:p>
          <a:p>
            <a:pPr eaLnBrk="1" hangingPunct="1"/>
            <a:r>
              <a:rPr lang="zh-CN" altLang="en-US" b="1" dirty="0"/>
              <a:t>　　</a:t>
            </a:r>
            <a:r>
              <a:rPr lang="en-US" altLang="zh-CN" b="1" dirty="0"/>
              <a:t>(</a:t>
            </a:r>
            <a:r>
              <a:rPr lang="zh-CN" altLang="en-US" b="1" dirty="0"/>
              <a:t>三</a:t>
            </a:r>
            <a:r>
              <a:rPr lang="en-US" altLang="zh-CN" b="1" dirty="0"/>
              <a:t>)</a:t>
            </a:r>
            <a:r>
              <a:rPr lang="zh-CN" altLang="en-US" b="1" dirty="0"/>
              <a:t>该商标的任何宣传工作的持续时间、程度和地理范围；</a:t>
            </a:r>
          </a:p>
          <a:p>
            <a:pPr eaLnBrk="1" hangingPunct="1"/>
            <a:r>
              <a:rPr lang="zh-CN" altLang="en-US" b="1" dirty="0"/>
              <a:t>　　</a:t>
            </a:r>
            <a:r>
              <a:rPr lang="en-US" altLang="zh-CN" b="1" dirty="0"/>
              <a:t>(</a:t>
            </a:r>
            <a:r>
              <a:rPr lang="zh-CN" altLang="en-US" b="1" dirty="0"/>
              <a:t>四</a:t>
            </a:r>
            <a:r>
              <a:rPr lang="en-US" altLang="zh-CN" b="1" dirty="0"/>
              <a:t>)</a:t>
            </a:r>
            <a:r>
              <a:rPr lang="zh-CN" altLang="en-US" b="1" dirty="0"/>
              <a:t>该商标作为驰名商标受保护的记录；</a:t>
            </a:r>
          </a:p>
          <a:p>
            <a:pPr eaLnBrk="1" hangingPunct="1"/>
            <a:r>
              <a:rPr lang="zh-CN" altLang="en-US" b="1" dirty="0"/>
              <a:t>　　</a:t>
            </a:r>
            <a:r>
              <a:rPr lang="en-US" altLang="zh-CN" b="1" dirty="0"/>
              <a:t>(</a:t>
            </a:r>
            <a:r>
              <a:rPr lang="zh-CN" altLang="en-US" b="1" dirty="0"/>
              <a:t>五</a:t>
            </a:r>
            <a:r>
              <a:rPr lang="en-US" altLang="zh-CN" b="1" dirty="0"/>
              <a:t>)</a:t>
            </a:r>
            <a:r>
              <a:rPr lang="zh-CN" altLang="en-US" b="1" dirty="0"/>
              <a:t>该商标驰名的其他因素。</a:t>
            </a:r>
          </a:p>
        </p:txBody>
      </p:sp>
      <p:sp>
        <p:nvSpPr>
          <p:cNvPr id="54275" name="Rectangle 2"/>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（二）驰名商标认定考虑 因素</a:t>
            </a:r>
          </a:p>
        </p:txBody>
      </p:sp>
      <p:sp>
        <p:nvSpPr>
          <p:cNvPr id="54276" name="页脚占位符 6"/>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54277" name="灯片编号占位符 5"/>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244</a:t>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p:cNvSpPr>
            <a:spLocks noGrp="1"/>
          </p:cNvSpPr>
          <p:nvPr>
            <p:ph idx="1"/>
          </p:nvPr>
        </p:nvSpPr>
        <p:spPr>
          <a:xfrm>
            <a:off x="838200" y="1341438"/>
            <a:ext cx="10515600" cy="5060950"/>
          </a:xfrm>
        </p:spPr>
        <p:txBody>
          <a:bodyPr vert="horz" wrap="square" anchor="t"/>
          <a:lstStyle/>
          <a:p>
            <a:pPr eaLnBrk="1" hangingPunct="1"/>
            <a:r>
              <a:rPr lang="en-US" altLang="zh-CN" b="1" dirty="0"/>
              <a:t>1</a:t>
            </a:r>
            <a:r>
              <a:rPr lang="zh-CN" altLang="en-US" b="1" dirty="0"/>
              <a:t>、行政认定</a:t>
            </a:r>
          </a:p>
          <a:p>
            <a:pPr eaLnBrk="1" hangingPunct="1"/>
            <a:r>
              <a:rPr lang="zh-CN" altLang="en-US" b="1" dirty="0"/>
              <a:t>在商标注册审查、工商行政管理部门查处商标违法案件过程中，当事人依照本法第十三条规定主张权利的，商标局根据审查、处理案件的需要，可以对商标驰名情况作出认定。</a:t>
            </a:r>
          </a:p>
          <a:p>
            <a:pPr eaLnBrk="1" hangingPunct="1"/>
            <a:r>
              <a:rPr lang="zh-CN" altLang="en-US" b="1" dirty="0"/>
              <a:t>在商标争议处理过程中，当事人依照本法第十三条规定主张权利的，商标评审委员会根据处理案件的需要，可以对商标驰名情况作出认定。</a:t>
            </a:r>
          </a:p>
          <a:p>
            <a:pPr eaLnBrk="1" hangingPunct="1"/>
            <a:r>
              <a:rPr lang="zh-CN" altLang="en-US" b="1" dirty="0"/>
              <a:t>　</a:t>
            </a:r>
            <a:r>
              <a:rPr lang="en-US" altLang="zh-CN" b="1" dirty="0"/>
              <a:t>2</a:t>
            </a:r>
            <a:r>
              <a:rPr lang="zh-CN" altLang="en-US" b="1" dirty="0"/>
              <a:t>、司法认定</a:t>
            </a:r>
          </a:p>
          <a:p>
            <a:pPr eaLnBrk="1" hangingPunct="1"/>
            <a:r>
              <a:rPr lang="zh-CN" altLang="en-US" b="1" dirty="0"/>
              <a:t>在商标民事、行政案件审理过程中，当事人依照本法第十三条规定主张权利的，最高人民法院指定的人民法院根据审理案件的需要，可以对商标驰名情况作出认定。</a:t>
            </a:r>
          </a:p>
          <a:p>
            <a:pPr eaLnBrk="1" hangingPunct="1"/>
            <a:endParaRPr lang="zh-CN" altLang="en-US" b="1" dirty="0"/>
          </a:p>
        </p:txBody>
      </p:sp>
      <p:sp>
        <p:nvSpPr>
          <p:cNvPr id="55299" name="标题 1"/>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（三）驰名商标认定途径</a:t>
            </a:r>
          </a:p>
        </p:txBody>
      </p:sp>
      <p:sp>
        <p:nvSpPr>
          <p:cNvPr id="55300"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55301"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245</a:t>
            </a:fld>
            <a:endParaRPr lang="en-US" altLang="zh-CN" sz="1000" dirty="0">
              <a:latin typeface="Tahoma" panose="020B0604030504040204" pitchFamily="34" charset="0"/>
              <a:ea typeface="宋体" panose="02010600030101010101" pitchFamily="2" charset="-122"/>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2"/>
          <p:cNvSpPr>
            <a:spLocks noGrp="1"/>
          </p:cNvSpPr>
          <p:nvPr>
            <p:ph idx="1"/>
          </p:nvPr>
        </p:nvSpPr>
        <p:spPr>
          <a:xfrm>
            <a:off x="838200" y="1341438"/>
            <a:ext cx="10515600" cy="5060950"/>
          </a:xfrm>
        </p:spPr>
        <p:txBody>
          <a:bodyPr vert="horz" wrap="square" anchor="t"/>
          <a:lstStyle/>
          <a:p>
            <a:pPr eaLnBrk="1" hangingPunct="1"/>
            <a:r>
              <a:rPr lang="zh-CN" altLang="zh-CN" b="1" dirty="0"/>
              <a:t>　生产、经营者不得将“驰名商标”字样用于商品、商品包装或者容器上，或者用于广告宣传、展览以及其他商业活动中。</a:t>
            </a:r>
          </a:p>
        </p:txBody>
      </p:sp>
      <p:sp>
        <p:nvSpPr>
          <p:cNvPr id="56323" name="标题 1"/>
          <p:cNvSpPr>
            <a:spLocks noGrp="1"/>
          </p:cNvSpPr>
          <p:nvPr>
            <p:ph type="title"/>
          </p:nvPr>
        </p:nvSpPr>
        <p:spPr>
          <a:xfrm>
            <a:off x="814388" y="0"/>
            <a:ext cx="10539412" cy="1020763"/>
          </a:xfrm>
        </p:spPr>
        <p:txBody>
          <a:bodyPr vert="horz" wrap="square" anchor="b"/>
          <a:lstStyle/>
          <a:p>
            <a:pPr eaLnBrk="1" hangingPunct="1"/>
            <a:r>
              <a:rPr lang="zh-CN" altLang="en-US" kern="1200" dirty="0">
                <a:latin typeface="+mj-lt"/>
                <a:ea typeface="+mj-ea"/>
                <a:cs typeface="+mj-cs"/>
              </a:rPr>
              <a:t>（四）驰名商标宣传限制</a:t>
            </a:r>
          </a:p>
        </p:txBody>
      </p:sp>
      <p:sp>
        <p:nvSpPr>
          <p:cNvPr id="56324" name="页脚占位符 3"/>
          <p:cNvSpPr txBox="1">
            <a:spLocks noGrp="1"/>
          </p:cNvSpPr>
          <p:nvPr/>
        </p:nvSpPr>
        <p:spPr>
          <a:xfrm>
            <a:off x="1717675" y="6249988"/>
            <a:ext cx="3786188"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Font typeface="Symbol" panose="05050102010706020507" pitchFamily="18" charset="2"/>
              <a:buNone/>
            </a:pPr>
            <a:endParaRPr lang="en-US" altLang="zh-CN" sz="1000" dirty="0">
              <a:latin typeface="Tahoma" panose="020B0604030504040204" pitchFamily="34" charset="0"/>
              <a:ea typeface="宋体" panose="02010600030101010101" pitchFamily="2" charset="-122"/>
            </a:endParaRPr>
          </a:p>
        </p:txBody>
      </p:sp>
      <p:sp>
        <p:nvSpPr>
          <p:cNvPr id="56325" name="灯片编号占位符 4"/>
          <p:cNvSpPr txBox="1">
            <a:spLocks noGrp="1"/>
          </p:cNvSpPr>
          <p:nvPr/>
        </p:nvSpPr>
        <p:spPr>
          <a:xfrm>
            <a:off x="5514975" y="6249988"/>
            <a:ext cx="1162050" cy="3651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Font typeface="Symbol" panose="05050102010706020507" pitchFamily="18" charset="2"/>
              <a:buNone/>
            </a:pPr>
            <a:fld id="{9A0DB2DC-4C9A-4742-B13C-FB6460FD3503}" type="slidenum">
              <a:rPr lang="en-US" altLang="zh-CN" sz="1000" dirty="0">
                <a:latin typeface="Tahoma" panose="020B0604030504040204" pitchFamily="34" charset="0"/>
                <a:ea typeface="宋体" panose="02010600030101010101" pitchFamily="2" charset="-122"/>
              </a:rPr>
              <a:t>246</a:t>
            </a:fld>
            <a:endParaRPr lang="en-US" altLang="zh-CN" sz="1000" dirty="0">
              <a:latin typeface="Tahoma" panose="020B0604030504040204" pitchFamily="34" charset="0"/>
              <a:ea typeface="宋体" panose="02010600030101010101" pitchFamily="2" charset="-122"/>
            </a:endParaRPr>
          </a:p>
        </p:txBody>
      </p:sp>
      <p:pic>
        <p:nvPicPr>
          <p:cNvPr id="56326" name="Picture 2" descr="C:\Users\yan\Pictures\u=1898195294,531120519&amp;fm=90&amp;gp=0.jpg"/>
          <p:cNvPicPr>
            <a:picLocks noChangeAspect="1"/>
          </p:cNvPicPr>
          <p:nvPr/>
        </p:nvPicPr>
        <p:blipFill>
          <a:blip r:embed="rId2"/>
          <a:stretch>
            <a:fillRect/>
          </a:stretch>
        </p:blipFill>
        <p:spPr>
          <a:xfrm>
            <a:off x="2279650" y="3219450"/>
            <a:ext cx="2219325" cy="3333750"/>
          </a:xfrm>
          <a:prstGeom prst="rect">
            <a:avLst/>
          </a:prstGeom>
          <a:noFill/>
          <a:ln w="9525">
            <a:noFill/>
          </a:ln>
        </p:spPr>
      </p:pic>
      <p:pic>
        <p:nvPicPr>
          <p:cNvPr id="56327" name="Picture 3" descr="C:\Users\yan\Pictures\u=4055718779,867700114&amp;fm=90&amp;gp=0.jpg"/>
          <p:cNvPicPr>
            <a:picLocks noChangeAspect="1"/>
          </p:cNvPicPr>
          <p:nvPr/>
        </p:nvPicPr>
        <p:blipFill>
          <a:blip r:embed="rId3"/>
          <a:stretch>
            <a:fillRect/>
          </a:stretch>
        </p:blipFill>
        <p:spPr>
          <a:xfrm>
            <a:off x="4684713" y="3248025"/>
            <a:ext cx="2576512" cy="3187700"/>
          </a:xfrm>
          <a:prstGeom prst="rect">
            <a:avLst/>
          </a:prstGeom>
          <a:noFill/>
          <a:ln w="9525">
            <a:noFill/>
          </a:ln>
        </p:spPr>
      </p:pic>
      <p:pic>
        <p:nvPicPr>
          <p:cNvPr id="56328" name="Picture 4" descr="C:\Users\yan\Pictures\4911508_113713715512_2.jpg"/>
          <p:cNvPicPr>
            <a:picLocks noChangeAspect="1"/>
          </p:cNvPicPr>
          <p:nvPr/>
        </p:nvPicPr>
        <p:blipFill>
          <a:blip r:embed="rId4"/>
          <a:stretch>
            <a:fillRect/>
          </a:stretch>
        </p:blipFill>
        <p:spPr>
          <a:xfrm>
            <a:off x="7680325" y="3175000"/>
            <a:ext cx="2651125" cy="3406775"/>
          </a:xfrm>
          <a:prstGeom prst="rect">
            <a:avLst/>
          </a:prstGeom>
          <a:noFill/>
          <a:ln w="9525">
            <a:noFill/>
          </a:ln>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idx="4294967295"/>
          </p:nvPr>
        </p:nvSpPr>
        <p:spPr/>
        <p:txBody>
          <a:bodyPr vert="horz" wrap="square" lIns="0" tIns="45720" rIns="0" bIns="0" anchor="b" anchorCtr="0"/>
          <a:lstStyle/>
          <a:p>
            <a:pPr algn="ctr"/>
            <a:r>
              <a:rPr lang="zh-CN" altLang="en-US" dirty="0"/>
              <a:t>第四讲 著作权</a:t>
            </a:r>
          </a:p>
        </p:txBody>
      </p:sp>
      <p:sp>
        <p:nvSpPr>
          <p:cNvPr id="6147" name="Rectangle 3"/>
          <p:cNvSpPr>
            <a:spLocks noGrp="1"/>
          </p:cNvSpPr>
          <p:nvPr>
            <p:ph type="body" idx="4294967295"/>
          </p:nvPr>
        </p:nvSpPr>
        <p:spPr>
          <a:xfrm>
            <a:off x="3359150" y="1935163"/>
            <a:ext cx="8223250" cy="4389437"/>
          </a:xfrm>
        </p:spPr>
        <p:txBody>
          <a:bodyPr vert="horz" wrap="square" lIns="91440" tIns="45720" rIns="91440" bIns="45720" anchor="t" anchorCtr="0"/>
          <a:lstStyle/>
          <a:p>
            <a:pPr>
              <a:lnSpc>
                <a:spcPct val="80000"/>
              </a:lnSpc>
            </a:pPr>
            <a:r>
              <a:rPr lang="zh-CN" altLang="en-US" sz="3200" b="1" dirty="0"/>
              <a:t>作品与著作权</a:t>
            </a:r>
          </a:p>
          <a:p>
            <a:pPr>
              <a:lnSpc>
                <a:spcPct val="80000"/>
              </a:lnSpc>
            </a:pPr>
            <a:r>
              <a:rPr lang="zh-CN" altLang="en-US" sz="3200" b="1" dirty="0"/>
              <a:t>著作权的内容</a:t>
            </a:r>
          </a:p>
          <a:p>
            <a:pPr>
              <a:lnSpc>
                <a:spcPct val="80000"/>
              </a:lnSpc>
            </a:pPr>
            <a:r>
              <a:rPr lang="zh-CN" altLang="en-US" sz="3200" b="1" dirty="0"/>
              <a:t>著作权的归属</a:t>
            </a:r>
          </a:p>
          <a:p>
            <a:pPr>
              <a:lnSpc>
                <a:spcPct val="80000"/>
              </a:lnSpc>
            </a:pPr>
            <a:r>
              <a:rPr lang="zh-CN" altLang="en-US" sz="3200" b="1" dirty="0"/>
              <a:t>著作权的合理使用</a:t>
            </a:r>
          </a:p>
          <a:p>
            <a:pPr>
              <a:lnSpc>
                <a:spcPct val="80000"/>
              </a:lnSpc>
            </a:pPr>
            <a:r>
              <a:rPr lang="zh-CN" altLang="en-US" sz="3200" b="1" dirty="0"/>
              <a:t>著作权的法定许可</a:t>
            </a:r>
          </a:p>
          <a:p>
            <a:pPr>
              <a:lnSpc>
                <a:spcPct val="80000"/>
              </a:lnSpc>
            </a:pPr>
            <a:r>
              <a:rPr lang="zh-CN" altLang="en-US" sz="3200" b="1" dirty="0"/>
              <a:t>著作权的保护期限</a:t>
            </a:r>
          </a:p>
          <a:p>
            <a:pPr>
              <a:lnSpc>
                <a:spcPct val="80000"/>
              </a:lnSpc>
            </a:pPr>
            <a:r>
              <a:rPr lang="zh-CN" altLang="en-US" sz="3200" b="1" dirty="0"/>
              <a:t>邻接权</a:t>
            </a:r>
          </a:p>
          <a:p>
            <a:pPr>
              <a:lnSpc>
                <a:spcPct val="80000"/>
              </a:lnSpc>
            </a:pPr>
            <a:r>
              <a:rPr lang="zh-CN" altLang="en-US" sz="3200" b="1" dirty="0"/>
              <a:t>著作权侵权与救济</a:t>
            </a:r>
          </a:p>
        </p:txBody>
      </p:sp>
      <p:sp>
        <p:nvSpPr>
          <p:cNvPr id="6148"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247</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idx="4294967295"/>
          </p:nvPr>
        </p:nvSpPr>
        <p:spPr/>
        <p:txBody>
          <a:bodyPr vert="horz" wrap="square" lIns="0" tIns="45720" rIns="0" bIns="0" anchor="b" anchorCtr="0"/>
          <a:lstStyle/>
          <a:p>
            <a:r>
              <a:rPr lang="zh-CN" altLang="en-US" dirty="0"/>
              <a:t>一、作品与著作权</a:t>
            </a:r>
          </a:p>
        </p:txBody>
      </p:sp>
      <p:sp>
        <p:nvSpPr>
          <p:cNvPr id="7171" name="Rectangle 3"/>
          <p:cNvSpPr>
            <a:spLocks noGrp="1"/>
          </p:cNvSpPr>
          <p:nvPr>
            <p:ph type="body" idx="4294967295"/>
          </p:nvPr>
        </p:nvSpPr>
        <p:spPr/>
        <p:txBody>
          <a:bodyPr vert="horz" wrap="square" lIns="91440" tIns="45720" rIns="91440" bIns="45720" anchor="t" anchorCtr="0"/>
          <a:lstStyle/>
          <a:p>
            <a:pPr>
              <a:lnSpc>
                <a:spcPct val="90000"/>
              </a:lnSpc>
            </a:pPr>
            <a:r>
              <a:rPr lang="zh-CN" altLang="en-US" sz="3200" b="1" dirty="0"/>
              <a:t>（一）著作权的含义</a:t>
            </a:r>
          </a:p>
          <a:p>
            <a:pPr>
              <a:lnSpc>
                <a:spcPct val="90000"/>
              </a:lnSpc>
            </a:pPr>
            <a:r>
              <a:rPr lang="zh-CN" altLang="en-US" sz="3200" b="1" dirty="0"/>
              <a:t>狭义的著作权，是指文学、艺术和科学作品的创作者对其所创作的作品享有的权利。</a:t>
            </a:r>
          </a:p>
          <a:p>
            <a:pPr>
              <a:lnSpc>
                <a:spcPct val="90000"/>
              </a:lnSpc>
            </a:pPr>
            <a:r>
              <a:rPr lang="zh-CN" altLang="en-US" sz="3200" b="1" dirty="0"/>
              <a:t>广义的著作权，还包括作品的传播者，如表演者、录音制品制作者和广播组织者的权利（邻接权）。我国著作权法中的著作权，包括了邻接权（与著作权有关的权利）。</a:t>
            </a:r>
            <a:endParaRPr lang="en-US" altLang="zh-CN" sz="3200" b="1" dirty="0"/>
          </a:p>
          <a:p>
            <a:pPr>
              <a:lnSpc>
                <a:spcPct val="90000"/>
              </a:lnSpc>
            </a:pPr>
            <a:r>
              <a:rPr lang="zh-CN" altLang="en-US" sz="3200" b="1" dirty="0"/>
              <a:t>著作权即版权。</a:t>
            </a:r>
          </a:p>
          <a:p>
            <a:pPr lvl="2">
              <a:lnSpc>
                <a:spcPct val="90000"/>
              </a:lnSpc>
            </a:pPr>
            <a:r>
              <a:rPr lang="zh-CN" altLang="en-US" sz="2580" b="1" dirty="0"/>
              <a:t>中华人民共和国著作权法第六十二条 </a:t>
            </a:r>
            <a:r>
              <a:rPr lang="zh-CN" altLang="en-US" sz="2580" b="1" dirty="0">
                <a:solidFill>
                  <a:srgbClr val="FF0000"/>
                </a:solidFill>
              </a:rPr>
              <a:t>本法所称的著作权即版权</a:t>
            </a:r>
            <a:r>
              <a:rPr lang="zh-CN" altLang="en-US" sz="2580" b="1" dirty="0"/>
              <a:t>。</a:t>
            </a:r>
          </a:p>
          <a:p>
            <a:pPr>
              <a:lnSpc>
                <a:spcPct val="90000"/>
              </a:lnSpc>
              <a:buFont typeface="Wingdings" panose="05000000000000000000" pitchFamily="2" charset="2"/>
              <a:buNone/>
            </a:pPr>
            <a:endParaRPr lang="en-US" altLang="zh-CN" b="1" dirty="0"/>
          </a:p>
        </p:txBody>
      </p:sp>
      <p:sp>
        <p:nvSpPr>
          <p:cNvPr id="7172"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248</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idx="4294967295"/>
          </p:nvPr>
        </p:nvSpPr>
        <p:spPr/>
        <p:txBody>
          <a:bodyPr vert="horz" wrap="square" lIns="0" tIns="45720" rIns="0" bIns="0" anchor="b" anchorCtr="0"/>
          <a:lstStyle/>
          <a:p>
            <a:r>
              <a:rPr lang="zh-CN" altLang="en-US" dirty="0"/>
              <a:t>一、作品与著作权</a:t>
            </a:r>
          </a:p>
        </p:txBody>
      </p:sp>
      <p:sp>
        <p:nvSpPr>
          <p:cNvPr id="8195" name="Rectangle 3"/>
          <p:cNvSpPr>
            <a:spLocks noGrp="1"/>
          </p:cNvSpPr>
          <p:nvPr>
            <p:ph type="body" idx="4294967295"/>
          </p:nvPr>
        </p:nvSpPr>
        <p:spPr/>
        <p:txBody>
          <a:bodyPr vert="horz" wrap="square" lIns="91440" tIns="45720" rIns="91440" bIns="45720" anchor="t" anchorCtr="0"/>
          <a:lstStyle/>
          <a:p>
            <a:r>
              <a:rPr lang="zh-CN" altLang="en-US" b="1" dirty="0"/>
              <a:t>（二）我国著作权法律、法规</a:t>
            </a:r>
          </a:p>
          <a:p>
            <a:r>
              <a:rPr lang="en-US" altLang="zh-CN" b="1" dirty="0"/>
              <a:t>1990</a:t>
            </a:r>
            <a:r>
              <a:rPr lang="zh-CN" altLang="en-US" b="1" dirty="0"/>
              <a:t>年</a:t>
            </a:r>
            <a:r>
              <a:rPr lang="en-US" altLang="zh-CN" b="1" dirty="0"/>
              <a:t>9</a:t>
            </a:r>
            <a:r>
              <a:rPr lang="zh-CN" altLang="en-US" b="1" dirty="0"/>
              <a:t>月</a:t>
            </a:r>
            <a:r>
              <a:rPr lang="en-US" altLang="zh-CN" b="1" dirty="0"/>
              <a:t>7</a:t>
            </a:r>
            <a:r>
              <a:rPr lang="zh-CN" altLang="en-US" b="1" dirty="0"/>
              <a:t>日，</a:t>
            </a:r>
            <a:r>
              <a:rPr lang="en-US" altLang="zh-CN" b="1" dirty="0"/>
              <a:t>《</a:t>
            </a:r>
            <a:r>
              <a:rPr lang="zh-CN" altLang="en-US" b="1" dirty="0"/>
              <a:t>中华人民共和国著作权法</a:t>
            </a:r>
            <a:r>
              <a:rPr lang="en-US" altLang="zh-CN" b="1" dirty="0"/>
              <a:t>》</a:t>
            </a:r>
            <a:r>
              <a:rPr lang="zh-CN" altLang="en-US" b="1" dirty="0"/>
              <a:t>制订</a:t>
            </a:r>
            <a:endParaRPr lang="en-US" altLang="zh-CN" b="1" dirty="0"/>
          </a:p>
          <a:p>
            <a:r>
              <a:rPr lang="en-US" altLang="zh-CN" b="1" dirty="0"/>
              <a:t>2001</a:t>
            </a:r>
            <a:r>
              <a:rPr lang="zh-CN" altLang="en-US" b="1" dirty="0"/>
              <a:t>年</a:t>
            </a:r>
            <a:r>
              <a:rPr lang="en-US" altLang="zh-CN" b="1" dirty="0"/>
              <a:t>10</a:t>
            </a:r>
            <a:r>
              <a:rPr lang="zh-CN" altLang="en-US" b="1" dirty="0"/>
              <a:t>月，著作权法第一次修订。</a:t>
            </a:r>
          </a:p>
          <a:p>
            <a:r>
              <a:rPr lang="en-US" altLang="zh-CN" b="1" dirty="0"/>
              <a:t>2002</a:t>
            </a:r>
            <a:r>
              <a:rPr lang="zh-CN" altLang="en-US" b="1" dirty="0"/>
              <a:t>年</a:t>
            </a:r>
            <a:r>
              <a:rPr lang="en-US" altLang="zh-CN" b="1" dirty="0"/>
              <a:t>8</a:t>
            </a:r>
            <a:r>
              <a:rPr lang="zh-CN" altLang="en-US" b="1" dirty="0"/>
              <a:t>月</a:t>
            </a:r>
            <a:r>
              <a:rPr lang="en-US" altLang="zh-CN" b="1" dirty="0"/>
              <a:t>2</a:t>
            </a:r>
            <a:r>
              <a:rPr lang="zh-CN" altLang="en-US" b="1" dirty="0"/>
              <a:t>日，国务院颁布</a:t>
            </a:r>
            <a:r>
              <a:rPr lang="en-US" altLang="zh-CN" b="1" dirty="0"/>
              <a:t>《</a:t>
            </a:r>
            <a:r>
              <a:rPr lang="zh-CN" altLang="en-US" b="1" dirty="0"/>
              <a:t>中华人民共和国著作权法实施条例</a:t>
            </a:r>
            <a:r>
              <a:rPr lang="en-US" altLang="zh-CN" b="1" dirty="0"/>
              <a:t>》</a:t>
            </a:r>
            <a:r>
              <a:rPr lang="zh-CN" altLang="en-US" b="1" dirty="0"/>
              <a:t>。</a:t>
            </a:r>
          </a:p>
          <a:p>
            <a:r>
              <a:rPr lang="en-US" altLang="zh-CN" b="1" dirty="0"/>
              <a:t>2010</a:t>
            </a:r>
            <a:r>
              <a:rPr lang="zh-CN" altLang="en-US" b="1" dirty="0"/>
              <a:t>年</a:t>
            </a:r>
            <a:r>
              <a:rPr lang="en-US" altLang="zh-CN" b="1" dirty="0"/>
              <a:t>2</a:t>
            </a:r>
            <a:r>
              <a:rPr lang="zh-CN" altLang="en-US" b="1" dirty="0"/>
              <a:t>月</a:t>
            </a:r>
            <a:r>
              <a:rPr lang="en-US" altLang="zh-CN" b="1" dirty="0"/>
              <a:t>26</a:t>
            </a:r>
            <a:r>
              <a:rPr lang="zh-CN" altLang="en-US" b="1" dirty="0"/>
              <a:t>日，著作权法第二次修订。</a:t>
            </a:r>
            <a:endParaRPr lang="en-US" altLang="zh-CN" b="1" dirty="0"/>
          </a:p>
          <a:p>
            <a:r>
              <a:rPr lang="en-US" altLang="zh-CN" b="1" dirty="0"/>
              <a:t>2020</a:t>
            </a:r>
            <a:r>
              <a:rPr lang="zh-CN" altLang="en-US" b="1" dirty="0"/>
              <a:t>年</a:t>
            </a:r>
            <a:r>
              <a:rPr lang="en-US" altLang="zh-CN" b="1" dirty="0"/>
              <a:t>11</a:t>
            </a:r>
            <a:r>
              <a:rPr lang="zh-CN" altLang="en-US" b="1" dirty="0"/>
              <a:t>月</a:t>
            </a:r>
            <a:r>
              <a:rPr lang="en-US" altLang="zh-CN" b="1" dirty="0"/>
              <a:t>11</a:t>
            </a:r>
            <a:r>
              <a:rPr lang="zh-CN" altLang="en-US" b="1" dirty="0"/>
              <a:t>日，著作权法第三次修订</a:t>
            </a:r>
          </a:p>
          <a:p>
            <a:endParaRPr lang="en-US" altLang="zh-CN" b="1" dirty="0"/>
          </a:p>
        </p:txBody>
      </p:sp>
      <p:sp>
        <p:nvSpPr>
          <p:cNvPr id="8196"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249</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a:t>中国最高法院：禁诉令</a:t>
            </a:r>
          </a:p>
        </p:txBody>
      </p:sp>
      <p:sp>
        <p:nvSpPr>
          <p:cNvPr id="22531" name="内容占位符 2"/>
          <p:cNvSpPr>
            <a:spLocks noGrp="1"/>
          </p:cNvSpPr>
          <p:nvPr>
            <p:ph idx="1"/>
          </p:nvPr>
        </p:nvSpPr>
        <p:spPr/>
        <p:txBody>
          <a:bodyPr/>
          <a:lstStyle/>
          <a:p>
            <a:r>
              <a:rPr lang="en-US" altLang="zh-CN"/>
              <a:t>2020</a:t>
            </a:r>
            <a:r>
              <a:rPr lang="zh-CN" altLang="en-US"/>
              <a:t>年</a:t>
            </a:r>
            <a:r>
              <a:rPr lang="en-US" altLang="zh-CN"/>
              <a:t>8</a:t>
            </a:r>
            <a:r>
              <a:rPr lang="zh-CN" altLang="en-US"/>
              <a:t>月</a:t>
            </a:r>
            <a:r>
              <a:rPr lang="en-US" altLang="zh-CN"/>
              <a:t>28</a:t>
            </a:r>
            <a:r>
              <a:rPr lang="zh-CN" altLang="en-US"/>
              <a:t>日，最高法院裁定：康文森公司不得在本院三案判决前，申请执行德国法院的停止侵权判决。</a:t>
            </a:r>
            <a:endParaRPr lang="en-US" altLang="zh-CN"/>
          </a:p>
          <a:p>
            <a:r>
              <a:rPr lang="zh-CN" altLang="en-US"/>
              <a:t>如违反本裁定，每日罚款</a:t>
            </a:r>
            <a:r>
              <a:rPr lang="en-US" altLang="zh-CN"/>
              <a:t>100</a:t>
            </a:r>
            <a:r>
              <a:rPr lang="zh-CN" altLang="en-US"/>
              <a:t>万元 。</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idx="4294967295"/>
          </p:nvPr>
        </p:nvSpPr>
        <p:spPr/>
        <p:txBody>
          <a:bodyPr vert="horz" wrap="square" lIns="0" tIns="45720" rIns="0" bIns="0" anchor="b" anchorCtr="0"/>
          <a:lstStyle/>
          <a:p>
            <a:r>
              <a:rPr lang="zh-CN" altLang="en-US" dirty="0"/>
              <a:t>一、作品与著作权</a:t>
            </a:r>
          </a:p>
        </p:txBody>
      </p:sp>
      <p:sp>
        <p:nvSpPr>
          <p:cNvPr id="9219" name="Rectangle 3"/>
          <p:cNvSpPr>
            <a:spLocks noGrp="1"/>
          </p:cNvSpPr>
          <p:nvPr>
            <p:ph type="body" idx="4294967295"/>
          </p:nvPr>
        </p:nvSpPr>
        <p:spPr/>
        <p:txBody>
          <a:bodyPr vert="horz" wrap="square" lIns="91440" tIns="45720" rIns="91440" bIns="45720" anchor="t" anchorCtr="0"/>
          <a:lstStyle/>
          <a:p>
            <a:r>
              <a:rPr lang="zh-CN" altLang="en-US" sz="3200" b="1" dirty="0"/>
              <a:t>（三）著作权的基础</a:t>
            </a:r>
            <a:r>
              <a:rPr lang="en-US" altLang="zh-CN" sz="3200" b="1" dirty="0">
                <a:latin typeface="Arial" panose="020B0604020202020204" pitchFamily="34" charset="0"/>
              </a:rPr>
              <a:t>——</a:t>
            </a:r>
            <a:r>
              <a:rPr lang="zh-CN" altLang="en-US" sz="3200" b="1" dirty="0"/>
              <a:t>作品</a:t>
            </a:r>
          </a:p>
          <a:p>
            <a:r>
              <a:rPr lang="zh-CN" altLang="en-US" sz="3200" b="1" dirty="0">
                <a:solidFill>
                  <a:srgbClr val="FF0000"/>
                </a:solidFill>
              </a:rPr>
              <a:t>著作权法第三条</a:t>
            </a:r>
            <a:r>
              <a:rPr lang="zh-CN" altLang="en-US" sz="3200" b="1" dirty="0"/>
              <a:t>　本法所称作品，是指文学、艺术和科学领域内具有</a:t>
            </a:r>
            <a:r>
              <a:rPr lang="zh-CN" altLang="en-US" sz="3200" b="1" dirty="0">
                <a:solidFill>
                  <a:srgbClr val="0070C0"/>
                </a:solidFill>
              </a:rPr>
              <a:t>独创性</a:t>
            </a:r>
            <a:r>
              <a:rPr lang="zh-CN" altLang="en-US" sz="3200" b="1" dirty="0"/>
              <a:t>并能以一定形式</a:t>
            </a:r>
            <a:r>
              <a:rPr lang="zh-CN" altLang="en-US" sz="3200" b="1" dirty="0">
                <a:solidFill>
                  <a:srgbClr val="0070C0"/>
                </a:solidFill>
              </a:rPr>
              <a:t>表现</a:t>
            </a:r>
            <a:r>
              <a:rPr lang="zh-CN" altLang="en-US" sz="3200" b="1" dirty="0"/>
              <a:t>的智力成果 。</a:t>
            </a:r>
          </a:p>
        </p:txBody>
      </p:sp>
      <p:sp>
        <p:nvSpPr>
          <p:cNvPr id="9220"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250</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idx="4294967295"/>
          </p:nvPr>
        </p:nvSpPr>
        <p:spPr>
          <a:xfrm>
            <a:off x="1981200" y="428625"/>
            <a:ext cx="8229600" cy="5715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黑体" panose="02010609060101010101" pitchFamily="49" charset="-122"/>
                <a:ea typeface="黑体" panose="02010609060101010101" pitchFamily="49" charset="-122"/>
                <a:cs typeface="+mj-cs"/>
              </a:rPr>
              <a:t>（四）作品的分类</a:t>
            </a:r>
            <a:endParaRPr kumimoji="0" lang="zh-CN" altLang="en-US" sz="3200" b="0" i="0" u="none" strike="noStrike" kern="1200" cap="none" spc="0" normalizeH="0" baseline="0" noProof="1">
              <a:ln>
                <a:noFill/>
              </a:ln>
              <a:solidFill>
                <a:schemeClr val="tx2"/>
              </a:solidFill>
              <a:effectLst/>
              <a:uLnTx/>
              <a:uFillTx/>
              <a:latin typeface="黑体" panose="02010609060101010101" pitchFamily="49" charset="-122"/>
              <a:ea typeface="黑体" panose="02010609060101010101" pitchFamily="49" charset="-122"/>
              <a:cs typeface="+mj-cs"/>
            </a:endParaRPr>
          </a:p>
        </p:txBody>
      </p:sp>
      <p:sp>
        <p:nvSpPr>
          <p:cNvPr id="10243" name="内容占位符 2"/>
          <p:cNvSpPr>
            <a:spLocks noGrp="1"/>
          </p:cNvSpPr>
          <p:nvPr>
            <p:ph idx="4294967295"/>
          </p:nvPr>
        </p:nvSpPr>
        <p:spPr>
          <a:xfrm>
            <a:off x="777240" y="1143000"/>
            <a:ext cx="10798175" cy="5181600"/>
          </a:xfrm>
        </p:spPr>
        <p:txBody>
          <a:bodyPr vert="horz" wrap="square" lIns="91440" tIns="45720" rIns="91440" bIns="45720" numCol="1" anchor="t" anchorCtr="0" compatLnSpc="1"/>
          <a:lstStyle/>
          <a:p>
            <a:pPr marL="0" marR="0" lvl="0" indent="0" algn="l" defTabSz="914400" rtl="0" eaLnBrk="1" fontAlgn="base" latinLnBrk="0" hangingPunct="1">
              <a:lnSpc>
                <a:spcPct val="90000"/>
              </a:lnSpc>
              <a:spcBef>
                <a:spcPct val="20000"/>
              </a:spcBef>
              <a:buClr>
                <a:srgbClr val="0BD0D9"/>
              </a:buClr>
              <a:buSzPct val="95000"/>
              <a:buFont typeface="Wingdings 2" panose="05020102010507070707" pitchFamily="18" charset="2"/>
              <a:buNone/>
              <a:defRPr/>
            </a:pPr>
            <a:r>
              <a:rPr lang="en-US" altLang="x-none" sz="2800" b="1">
                <a:ln>
                  <a:noFill/>
                </a:ln>
                <a:solidFill>
                  <a:srgbClr val="FF0000"/>
                </a:solidFill>
                <a:effectLst>
                  <a:outerShdw blurRad="38100" dist="38100" dir="2700000">
                    <a:srgbClr val="000000"/>
                  </a:outerShdw>
                </a:effectLst>
                <a:uLnTx/>
                <a:uFillTx/>
                <a:latin typeface="宋体" panose="02010600030101010101" pitchFamily="2" charset="-122"/>
                <a:sym typeface="+mn-ea"/>
              </a:rPr>
              <a:t>《</a:t>
            </a:r>
            <a:r>
              <a:rPr lang="zh-CN" altLang="en-US" sz="2800" b="1">
                <a:ln>
                  <a:noFill/>
                </a:ln>
                <a:solidFill>
                  <a:srgbClr val="FF0000"/>
                </a:solidFill>
                <a:effectLst>
                  <a:outerShdw blurRad="38100" dist="38100" dir="2700000">
                    <a:srgbClr val="000000"/>
                  </a:outerShdw>
                </a:effectLst>
                <a:uLnTx/>
                <a:uFillTx/>
                <a:latin typeface="宋体" panose="02010600030101010101" pitchFamily="2" charset="-122"/>
                <a:sym typeface="+mn-ea"/>
              </a:rPr>
              <a:t>著作权法</a:t>
            </a:r>
            <a:r>
              <a:rPr lang="en-US" altLang="x-none" sz="2800" b="1">
                <a:ln>
                  <a:noFill/>
                </a:ln>
                <a:solidFill>
                  <a:srgbClr val="FF0000"/>
                </a:solidFill>
                <a:effectLst>
                  <a:outerShdw blurRad="38100" dist="38100" dir="2700000">
                    <a:srgbClr val="000000"/>
                  </a:outerShdw>
                </a:effectLst>
                <a:uLnTx/>
                <a:uFillTx/>
                <a:latin typeface="宋体" panose="02010600030101010101" pitchFamily="2" charset="-122"/>
                <a:sym typeface="+mn-ea"/>
              </a:rPr>
              <a:t>》</a:t>
            </a:r>
            <a:r>
              <a:rPr lang="zh-CN" altLang="en-US" sz="2800" b="1">
                <a:ln>
                  <a:noFill/>
                </a:ln>
                <a:solidFill>
                  <a:srgbClr val="FF0000"/>
                </a:solidFill>
                <a:effectLst>
                  <a:outerShdw blurRad="38100" dist="38100" dir="2700000">
                    <a:srgbClr val="000000"/>
                  </a:outerShdw>
                </a:effectLst>
                <a:uLnTx/>
                <a:uFillTx/>
                <a:latin typeface="宋体" panose="02010600030101010101" pitchFamily="2" charset="-122"/>
                <a:sym typeface="+mn-ea"/>
              </a:rPr>
              <a:t>第三条</a:t>
            </a:r>
          </a:p>
          <a:p>
            <a:pPr marL="273050" marR="0" lvl="0" indent="-273050" algn="l" defTabSz="914400" rtl="0" eaLnBrk="1" fontAlgn="base" latinLnBrk="0" hangingPunct="1">
              <a:lnSpc>
                <a:spcPct val="90000"/>
              </a:lnSpc>
              <a:spcBef>
                <a:spcPct val="20000"/>
              </a:spcBef>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rPr>
              <a:t>（一）文字作品；</a:t>
            </a: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rPr>
              <a:t>（二）口述作品；</a:t>
            </a: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rPr>
              <a:t>（三）音乐、戏剧、曲艺、舞蹈、杂技艺术作品；</a:t>
            </a: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rPr>
              <a:t>（四）美术、建筑作品；</a:t>
            </a: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rPr>
              <a:t>（五）摄影作品；</a:t>
            </a: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rPr>
              <a:t>（六）视听作品；</a:t>
            </a: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rPr>
              <a:t>（七）工程设计图、产品设计图、地图、示意图等图形作品和模型作品；</a:t>
            </a: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rPr>
              <a:t>（八）计算机软件；</a:t>
            </a: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rPr>
              <a:t>（九）符合作品特征的其他智力成果。</a:t>
            </a:r>
            <a:endParaRPr kumimoji="0" lang="en-US" altLang="zh-CN"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endParaRP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endParaRPr kumimoji="0" lang="zh-CN" altLang="en-US" sz="2600" b="1" i="0" u="none" strike="noStrike" kern="1200" cap="none" spc="0" normalizeH="0" baseline="0" noProof="1">
              <a:ln>
                <a:noFill/>
              </a:ln>
              <a:solidFill>
                <a:schemeClr val="tx1"/>
              </a:solidFill>
              <a:effectLst/>
              <a:uLnTx/>
              <a:uFillTx/>
              <a:latin typeface="+mn-lt"/>
              <a:ea typeface="+mn-ea"/>
              <a:cs typeface="+mn-cs"/>
            </a:endParaRPr>
          </a:p>
        </p:txBody>
      </p:sp>
      <p:sp>
        <p:nvSpPr>
          <p:cNvPr id="10244"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251</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252</a:t>
            </a:fld>
            <a:endParaRPr lang="zh-CN" altLang="en-US" sz="1200" dirty="0">
              <a:solidFill>
                <a:srgbClr val="045C75"/>
              </a:solidFill>
              <a:latin typeface="Constantia" panose="02030602050306030303" pitchFamily="18" charset="0"/>
            </a:endParaRPr>
          </a:p>
        </p:txBody>
      </p:sp>
      <p:sp>
        <p:nvSpPr>
          <p:cNvPr id="11267"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1、文字作品</a:t>
            </a:r>
            <a:endPar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11268" name="Rectangle 3"/>
          <p:cNvSpPr/>
          <p:nvPr/>
        </p:nvSpPr>
        <p:spPr>
          <a:xfrm>
            <a:off x="2057400" y="1524000"/>
            <a:ext cx="3276600" cy="501650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文字作品：是指小说、诗词、散文、论文等以文字形式表现的作品。</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p:txBody>
      </p:sp>
      <p:pic>
        <p:nvPicPr>
          <p:cNvPr id="11269" name="Picture 5" descr="C:\Documents and Settings\intel\My Documents\My Pictures\书.jpg"/>
          <p:cNvPicPr>
            <a:picLocks noChangeAspect="1"/>
          </p:cNvPicPr>
          <p:nvPr/>
        </p:nvPicPr>
        <p:blipFill>
          <a:blip r:embed="rId2"/>
          <a:stretch>
            <a:fillRect/>
          </a:stretch>
        </p:blipFill>
        <p:spPr>
          <a:xfrm>
            <a:off x="5486400" y="1524000"/>
            <a:ext cx="4800600" cy="4800600"/>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barn(outHorizontal)">
                                      <p:cBhvr>
                                        <p:cTn id="7" dur="5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7"/>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253</a:t>
            </a:fld>
            <a:endParaRPr lang="zh-CN" altLang="en-US" sz="1200" dirty="0">
              <a:solidFill>
                <a:srgbClr val="045C75"/>
              </a:solidFill>
              <a:latin typeface="Constantia" panose="02030602050306030303" pitchFamily="18" charset="0"/>
            </a:endParaRPr>
          </a:p>
        </p:txBody>
      </p:sp>
      <p:sp>
        <p:nvSpPr>
          <p:cNvPr id="12291"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2、口述作品</a:t>
            </a:r>
            <a:endPar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12292" name="Rectangle 3"/>
          <p:cNvSpPr/>
          <p:nvPr/>
        </p:nvSpPr>
        <p:spPr>
          <a:xfrm>
            <a:off x="1283335" y="1524000"/>
            <a:ext cx="4812665" cy="3415030"/>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口述作品：是指即兴的演说、授课、法庭辩论等以口头语言形式表现的作品。</a:t>
            </a:r>
            <a:endParaRPr kumimoji="0" lang="en-US" altLang="x-none" sz="36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口述作品与表演的区别：独创性与对作品的表演</a:t>
            </a:r>
            <a:endParaRPr kumimoji="0" lang="en-US" altLang="x-none" sz="36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p:txBody>
      </p:sp>
      <p:pic>
        <p:nvPicPr>
          <p:cNvPr id="12293" name="Picture 6" descr="C:\Documents and Settings\intel\My Documents\My Pictures\演讲.jpg"/>
          <p:cNvPicPr>
            <a:picLocks noChangeAspect="1"/>
          </p:cNvPicPr>
          <p:nvPr/>
        </p:nvPicPr>
        <p:blipFill>
          <a:blip r:embed="rId2"/>
          <a:stretch>
            <a:fillRect/>
          </a:stretch>
        </p:blipFill>
        <p:spPr>
          <a:xfrm>
            <a:off x="6705600" y="1295400"/>
            <a:ext cx="2468563" cy="2895600"/>
          </a:xfrm>
          <a:prstGeom prst="rect">
            <a:avLst/>
          </a:prstGeom>
          <a:noFill/>
          <a:ln w="9525">
            <a:noFill/>
          </a:ln>
        </p:spPr>
      </p:pic>
      <p:pic>
        <p:nvPicPr>
          <p:cNvPr id="12294" name="Picture 8" descr="C:\Documents and Settings\intel\My Documents\My Pictures\讲课.jpg"/>
          <p:cNvPicPr>
            <a:picLocks noChangeAspect="1"/>
          </p:cNvPicPr>
          <p:nvPr/>
        </p:nvPicPr>
        <p:blipFill>
          <a:blip r:embed="rId3"/>
          <a:stretch>
            <a:fillRect/>
          </a:stretch>
        </p:blipFill>
        <p:spPr>
          <a:xfrm>
            <a:off x="6477000" y="4416425"/>
            <a:ext cx="3048000" cy="2212975"/>
          </a:xfrm>
          <a:prstGeom prst="rect">
            <a:avLst/>
          </a:prstGeom>
          <a:noFill/>
          <a:ln w="9525">
            <a:noFill/>
          </a:ln>
        </p:spPr>
      </p:pic>
    </p:spTree>
  </p:cSld>
  <p:clrMapOvr>
    <a:masterClrMapping/>
  </p:clrMapOvr>
  <p:transition spd="slow"/>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8"/>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254</a:t>
            </a:fld>
            <a:endParaRPr lang="zh-CN" altLang="en-US" sz="1200" dirty="0">
              <a:solidFill>
                <a:srgbClr val="045C75"/>
              </a:solidFill>
              <a:latin typeface="Constantia" panose="02030602050306030303" pitchFamily="18" charset="0"/>
            </a:endParaRPr>
          </a:p>
        </p:txBody>
      </p:sp>
      <p:sp>
        <p:nvSpPr>
          <p:cNvPr id="13315" name="Rectangle 2"/>
          <p:cNvSpPr>
            <a:spLocks noGrp="1"/>
          </p:cNvSpPr>
          <p:nvPr>
            <p:ph type="title" idx="4294967295"/>
          </p:nvPr>
        </p:nvSpPr>
        <p:spPr>
          <a:xfrm>
            <a:off x="1524000" y="304800"/>
            <a:ext cx="8763000" cy="36957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3、音乐、戏剧、曲艺、舞蹈、杂技艺术作品</a:t>
            </a:r>
            <a:endPar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Tree>
  </p:cSld>
  <p:clrMapOvr>
    <a:masterClrMapping/>
  </p:clrMapOvr>
  <p:transition spd="slow"/>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6"/>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255</a:t>
            </a:fld>
            <a:endParaRPr lang="zh-CN" altLang="en-US" sz="1200" dirty="0">
              <a:solidFill>
                <a:srgbClr val="045C75"/>
              </a:solidFill>
              <a:latin typeface="Constantia" panose="02030602050306030303" pitchFamily="18" charset="0"/>
            </a:endParaRPr>
          </a:p>
        </p:txBody>
      </p:sp>
      <p:sp>
        <p:nvSpPr>
          <p:cNvPr id="14339"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音乐作品</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14340" name="Rectangle 3"/>
          <p:cNvSpPr/>
          <p:nvPr/>
        </p:nvSpPr>
        <p:spPr>
          <a:xfrm>
            <a:off x="2057400" y="1517650"/>
            <a:ext cx="2590800" cy="50768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音乐作品</a:t>
            </a:r>
            <a:r>
              <a:rPr kumimoji="0" lang="en-US" altLang="x-none"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a:t>
            </a:r>
            <a:r>
              <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指歌曲、交响乐等能够演唱或者演奏的带词或者不带词的作品。</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pic>
        <p:nvPicPr>
          <p:cNvPr id="14341" name="Picture 9" descr="C:\Documents and Settings\intel\My Documents\My Pictures\民乐.jpg"/>
          <p:cNvPicPr>
            <a:picLocks noChangeAspect="1"/>
          </p:cNvPicPr>
          <p:nvPr/>
        </p:nvPicPr>
        <p:blipFill>
          <a:blip r:embed="rId2"/>
          <a:stretch>
            <a:fillRect/>
          </a:stretch>
        </p:blipFill>
        <p:spPr>
          <a:xfrm>
            <a:off x="7715250" y="3500438"/>
            <a:ext cx="2952750" cy="3168650"/>
          </a:xfrm>
          <a:prstGeom prst="rect">
            <a:avLst/>
          </a:prstGeom>
          <a:noFill/>
          <a:ln w="9525">
            <a:noFill/>
          </a:ln>
        </p:spPr>
      </p:pic>
      <p:pic>
        <p:nvPicPr>
          <p:cNvPr id="14342" name="Picture 7" descr="C:\Users\yan\Pictures\u=1716393173,2952959470&amp;fm=59.jpg"/>
          <p:cNvPicPr>
            <a:picLocks noChangeAspect="1"/>
          </p:cNvPicPr>
          <p:nvPr/>
        </p:nvPicPr>
        <p:blipFill>
          <a:blip r:embed="rId3"/>
          <a:stretch>
            <a:fillRect/>
          </a:stretch>
        </p:blipFill>
        <p:spPr>
          <a:xfrm>
            <a:off x="4727575" y="3500438"/>
            <a:ext cx="2868613" cy="3168650"/>
          </a:xfrm>
          <a:prstGeom prst="rect">
            <a:avLst/>
          </a:prstGeom>
          <a:noFill/>
          <a:ln w="9525">
            <a:noFill/>
          </a:ln>
        </p:spPr>
      </p:pic>
      <p:pic>
        <p:nvPicPr>
          <p:cNvPr id="14343" name="Picture 8" descr="C:\Users\yan\Pictures\1159427059.gif"/>
          <p:cNvPicPr>
            <a:picLocks noChangeAspect="1"/>
          </p:cNvPicPr>
          <p:nvPr/>
        </p:nvPicPr>
        <p:blipFill>
          <a:blip r:embed="rId4"/>
          <a:stretch>
            <a:fillRect/>
          </a:stretch>
        </p:blipFill>
        <p:spPr>
          <a:xfrm>
            <a:off x="6024563" y="908050"/>
            <a:ext cx="4527550" cy="2427288"/>
          </a:xfrm>
          <a:prstGeom prst="rect">
            <a:avLst/>
          </a:prstGeom>
          <a:noFill/>
          <a:ln w="9525">
            <a:noFill/>
          </a:ln>
        </p:spPr>
      </p:pic>
    </p:spTree>
  </p:cSld>
  <p:clrMapOvr>
    <a:masterClrMapping/>
  </p:clrMapOvr>
  <p:transition spd="slow"/>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7"/>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256</a:t>
            </a:fld>
            <a:endParaRPr lang="zh-CN" altLang="en-US" sz="1200" dirty="0">
              <a:solidFill>
                <a:srgbClr val="045C75"/>
              </a:solidFill>
              <a:latin typeface="Constantia" panose="02030602050306030303" pitchFamily="18" charset="0"/>
            </a:endParaRPr>
          </a:p>
        </p:txBody>
      </p:sp>
      <p:sp>
        <p:nvSpPr>
          <p:cNvPr id="15363"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戏剧作品</a:t>
            </a:r>
          </a:p>
        </p:txBody>
      </p:sp>
      <p:sp>
        <p:nvSpPr>
          <p:cNvPr id="15364" name="Rectangle 3"/>
          <p:cNvSpPr/>
          <p:nvPr/>
        </p:nvSpPr>
        <p:spPr>
          <a:xfrm>
            <a:off x="6953250" y="990600"/>
            <a:ext cx="3214688" cy="4743450"/>
          </a:xfrm>
          <a:prstGeom prst="rect">
            <a:avLst/>
          </a:prstGeom>
          <a:noFill/>
          <a:ln w="9525">
            <a:noFill/>
          </a:ln>
        </p:spPr>
        <p:txBody>
          <a:bodyPr>
            <a:spAutoFit/>
          </a:bodyPr>
          <a:lstStyle/>
          <a:p>
            <a:pPr marL="457200" marR="0" lvl="1"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戏剧：是指话剧、歌剧、地方戏等供舞台演出的作品 。</a:t>
            </a:r>
            <a:endParaRPr kumimoji="0" lang="en-US" altLang="x-none" sz="36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a:p>
            <a:pPr marL="457200" marR="0" lvl="1"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C00000"/>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剧本与表演的区别</a:t>
            </a:r>
          </a:p>
          <a:p>
            <a:pPr marL="457200" marR="0" lvl="1"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en-US" altLang="x-none" sz="36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p:txBody>
      </p:sp>
      <p:pic>
        <p:nvPicPr>
          <p:cNvPr id="15365" name="Picture 6" descr="C:\Documents and Settings\intel\My Documents\My Pictures\戏曲2.jpg"/>
          <p:cNvPicPr>
            <a:picLocks noChangeAspect="1"/>
          </p:cNvPicPr>
          <p:nvPr/>
        </p:nvPicPr>
        <p:blipFill>
          <a:blip r:embed="rId2"/>
          <a:stretch>
            <a:fillRect/>
          </a:stretch>
        </p:blipFill>
        <p:spPr>
          <a:xfrm>
            <a:off x="1828800" y="1857375"/>
            <a:ext cx="4695825" cy="2444750"/>
          </a:xfrm>
          <a:prstGeom prst="rect">
            <a:avLst/>
          </a:prstGeom>
          <a:noFill/>
          <a:ln w="9525">
            <a:noFill/>
          </a:ln>
        </p:spPr>
      </p:pic>
      <p:pic>
        <p:nvPicPr>
          <p:cNvPr id="15366" name="Picture 8" descr="C:\Documents and Settings\intel\My Documents\My Pictures\戏剧.jpg"/>
          <p:cNvPicPr>
            <a:picLocks noChangeAspect="1"/>
          </p:cNvPicPr>
          <p:nvPr/>
        </p:nvPicPr>
        <p:blipFill>
          <a:blip r:embed="rId3"/>
          <a:stretch>
            <a:fillRect/>
          </a:stretch>
        </p:blipFill>
        <p:spPr>
          <a:xfrm>
            <a:off x="1828800" y="4419600"/>
            <a:ext cx="3505200" cy="2165350"/>
          </a:xfrm>
          <a:prstGeom prst="rect">
            <a:avLst/>
          </a:prstGeom>
          <a:noFill/>
          <a:ln w="9525">
            <a:noFill/>
          </a:ln>
        </p:spPr>
      </p:pic>
      <p:pic>
        <p:nvPicPr>
          <p:cNvPr id="15367" name="Picture 8" descr="C:\Users\yan\Pictures\65951266974216250.jpg"/>
          <p:cNvPicPr>
            <a:picLocks noChangeAspect="1"/>
          </p:cNvPicPr>
          <p:nvPr/>
        </p:nvPicPr>
        <p:blipFill>
          <a:blip r:embed="rId4"/>
          <a:stretch>
            <a:fillRect/>
          </a:stretch>
        </p:blipFill>
        <p:spPr>
          <a:xfrm>
            <a:off x="5664200" y="4365625"/>
            <a:ext cx="1511300" cy="2116138"/>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365"/>
                                        </p:tgtEl>
                                        <p:attrNameLst>
                                          <p:attrName>style.visibility</p:attrName>
                                        </p:attrNameLst>
                                      </p:cBhvr>
                                      <p:to>
                                        <p:strVal val="visible"/>
                                      </p:to>
                                    </p:set>
                                    <p:anim calcmode="lin" valueType="num">
                                      <p:cBhvr additive="base">
                                        <p:cTn id="7" dur="500" fill="hold"/>
                                        <p:tgtEl>
                                          <p:spTgt spid="15365"/>
                                        </p:tgtEl>
                                        <p:attrNameLst>
                                          <p:attrName>ppt_x</p:attrName>
                                        </p:attrNameLst>
                                      </p:cBhvr>
                                      <p:tavLst>
                                        <p:tav tm="0">
                                          <p:val>
                                            <p:strVal val="#ppt_x"/>
                                          </p:val>
                                        </p:tav>
                                        <p:tav tm="100000">
                                          <p:val>
                                            <p:strVal val="#ppt_x"/>
                                          </p:val>
                                        </p:tav>
                                      </p:tavLst>
                                    </p:anim>
                                    <p:anim calcmode="lin" valueType="num">
                                      <p:cBhvr additive="base">
                                        <p:cTn id="8" dur="500" fill="hold"/>
                                        <p:tgtEl>
                                          <p:spTgt spid="1536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12" fill="hold" nodeType="afterEffect">
                                  <p:stCondLst>
                                    <p:cond delay="0"/>
                                  </p:stCondLst>
                                  <p:childTnLst>
                                    <p:set>
                                      <p:cBhvr>
                                        <p:cTn id="11" dur="1" fill="hold">
                                          <p:stCondLst>
                                            <p:cond delay="0"/>
                                          </p:stCondLst>
                                        </p:cTn>
                                        <p:tgtEl>
                                          <p:spTgt spid="15366"/>
                                        </p:tgtEl>
                                        <p:attrNameLst>
                                          <p:attrName>style.visibility</p:attrName>
                                        </p:attrNameLst>
                                      </p:cBhvr>
                                      <p:to>
                                        <p:strVal val="visible"/>
                                      </p:to>
                                    </p:set>
                                    <p:animEffect transition="in" filter="strips(downLeft)">
                                      <p:cBhvr>
                                        <p:cTn id="12" dur="500"/>
                                        <p:tgtEl>
                                          <p:spTgt spid="15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7"/>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257</a:t>
            </a:fld>
            <a:endParaRPr lang="zh-CN" altLang="en-US" sz="1200" dirty="0">
              <a:solidFill>
                <a:srgbClr val="045C75"/>
              </a:solidFill>
              <a:latin typeface="Constantia" panose="02030602050306030303" pitchFamily="18" charset="0"/>
            </a:endParaRPr>
          </a:p>
        </p:txBody>
      </p:sp>
      <p:sp>
        <p:nvSpPr>
          <p:cNvPr id="16387"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曲艺作品</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16388" name="Rectangle 3"/>
          <p:cNvSpPr/>
          <p:nvPr/>
        </p:nvSpPr>
        <p:spPr>
          <a:xfrm>
            <a:off x="1981200" y="1447800"/>
            <a:ext cx="2771775" cy="4633913"/>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曲艺：是指相声、快书、大鼓、评书等以说唱为主要形式表演的作品。</a:t>
            </a:r>
            <a:endParaRPr kumimoji="0" lang="en-US" altLang="x-none"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C00000"/>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作品与表演的区别。 </a:t>
            </a:r>
          </a:p>
        </p:txBody>
      </p:sp>
      <p:pic>
        <p:nvPicPr>
          <p:cNvPr id="16389" name="Picture 6" descr="C:\Documents and Settings\intel\My Documents\My Pictures\相声2.jpg"/>
          <p:cNvPicPr>
            <a:picLocks noChangeAspect="1"/>
          </p:cNvPicPr>
          <p:nvPr/>
        </p:nvPicPr>
        <p:blipFill>
          <a:blip r:embed="rId2"/>
          <a:stretch>
            <a:fillRect/>
          </a:stretch>
        </p:blipFill>
        <p:spPr>
          <a:xfrm>
            <a:off x="4800600" y="4149725"/>
            <a:ext cx="3429000" cy="2587625"/>
          </a:xfrm>
          <a:prstGeom prst="rect">
            <a:avLst/>
          </a:prstGeom>
          <a:noFill/>
          <a:ln w="9525">
            <a:noFill/>
          </a:ln>
        </p:spPr>
      </p:pic>
      <p:pic>
        <p:nvPicPr>
          <p:cNvPr id="16390" name="Picture 7" descr="C:\Documents and Settings\intel\My Documents\My Pictures\评书.gif"/>
          <p:cNvPicPr>
            <a:picLocks noChangeAspect="1"/>
          </p:cNvPicPr>
          <p:nvPr/>
        </p:nvPicPr>
        <p:blipFill>
          <a:blip r:embed="rId3"/>
          <a:stretch>
            <a:fillRect/>
          </a:stretch>
        </p:blipFill>
        <p:spPr>
          <a:xfrm>
            <a:off x="4724400" y="1371600"/>
            <a:ext cx="2238375" cy="2743200"/>
          </a:xfrm>
          <a:prstGeom prst="rect">
            <a:avLst/>
          </a:prstGeom>
          <a:noFill/>
          <a:ln w="9525">
            <a:noFill/>
          </a:ln>
        </p:spPr>
      </p:pic>
      <p:pic>
        <p:nvPicPr>
          <p:cNvPr id="16391" name="Picture 8" descr="C:\Documents and Settings\intel\My Documents\My Pictures\曲艺.jpg"/>
          <p:cNvPicPr>
            <a:picLocks noChangeAspect="1"/>
          </p:cNvPicPr>
          <p:nvPr/>
        </p:nvPicPr>
        <p:blipFill>
          <a:blip r:embed="rId4"/>
          <a:stretch>
            <a:fillRect/>
          </a:stretch>
        </p:blipFill>
        <p:spPr>
          <a:xfrm>
            <a:off x="7391400" y="1295400"/>
            <a:ext cx="2514600" cy="2819400"/>
          </a:xfrm>
          <a:prstGeom prst="rect">
            <a:avLst/>
          </a:prstGeom>
          <a:noFill/>
          <a:ln w="9525">
            <a:noFill/>
          </a:ln>
        </p:spPr>
      </p:pic>
      <p:pic>
        <p:nvPicPr>
          <p:cNvPr id="16392" name="Picture 8" descr="C:\Users\yan\Pictures\se15838864.jpg"/>
          <p:cNvPicPr>
            <a:picLocks noChangeAspect="1"/>
          </p:cNvPicPr>
          <p:nvPr/>
        </p:nvPicPr>
        <p:blipFill>
          <a:blip r:embed="rId5"/>
          <a:stretch>
            <a:fillRect/>
          </a:stretch>
        </p:blipFill>
        <p:spPr>
          <a:xfrm>
            <a:off x="8399463" y="4149725"/>
            <a:ext cx="1863725" cy="2525713"/>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6391"/>
                                        </p:tgtEl>
                                        <p:attrNameLst>
                                          <p:attrName>style.visibility</p:attrName>
                                        </p:attrNameLst>
                                      </p:cBhvr>
                                      <p:to>
                                        <p:strVal val="visible"/>
                                      </p:to>
                                    </p:set>
                                    <p:anim calcmode="lin" valueType="num">
                                      <p:cBhvr additive="base">
                                        <p:cTn id="7" dur="500" fill="hold"/>
                                        <p:tgtEl>
                                          <p:spTgt spid="16391"/>
                                        </p:tgtEl>
                                        <p:attrNameLst>
                                          <p:attrName>ppt_x</p:attrName>
                                        </p:attrNameLst>
                                      </p:cBhvr>
                                      <p:tavLst>
                                        <p:tav tm="0">
                                          <p:val>
                                            <p:strVal val="0-#ppt_w/2"/>
                                          </p:val>
                                        </p:tav>
                                        <p:tav tm="100000">
                                          <p:val>
                                            <p:strVal val="#ppt_x"/>
                                          </p:val>
                                        </p:tav>
                                      </p:tavLst>
                                    </p:anim>
                                    <p:anim calcmode="lin" valueType="num">
                                      <p:cBhvr additive="base">
                                        <p:cTn id="8" dur="500" fill="hold"/>
                                        <p:tgtEl>
                                          <p:spTgt spid="163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16390"/>
                                        </p:tgtEl>
                                        <p:attrNameLst>
                                          <p:attrName>style.visibility</p:attrName>
                                        </p:attrNameLst>
                                      </p:cBhvr>
                                      <p:to>
                                        <p:strVal val="visible"/>
                                      </p:to>
                                    </p:set>
                                    <p:animEffect transition="in" filter="blinds(horizontal)">
                                      <p:cBhvr>
                                        <p:cTn id="12" dur="500"/>
                                        <p:tgtEl>
                                          <p:spTgt spid="16390"/>
                                        </p:tgtEl>
                                      </p:cBhvr>
                                    </p:animEffect>
                                  </p:childTnLst>
                                </p:cTn>
                              </p:par>
                            </p:childTnLst>
                          </p:cTn>
                        </p:par>
                        <p:par>
                          <p:cTn id="13" fill="hold">
                            <p:stCondLst>
                              <p:cond delay="1000"/>
                            </p:stCondLst>
                            <p:childTnLst>
                              <p:par>
                                <p:cTn id="14" presetID="4" presetClass="entr" presetSubtype="16" fill="hold" nodeType="afterEffect">
                                  <p:stCondLst>
                                    <p:cond delay="0"/>
                                  </p:stCondLst>
                                  <p:childTnLst>
                                    <p:set>
                                      <p:cBhvr>
                                        <p:cTn id="15" dur="1" fill="hold">
                                          <p:stCondLst>
                                            <p:cond delay="0"/>
                                          </p:stCondLst>
                                        </p:cTn>
                                        <p:tgtEl>
                                          <p:spTgt spid="16389"/>
                                        </p:tgtEl>
                                        <p:attrNameLst>
                                          <p:attrName>style.visibility</p:attrName>
                                        </p:attrNameLst>
                                      </p:cBhvr>
                                      <p:to>
                                        <p:strVal val="visible"/>
                                      </p:to>
                                    </p:set>
                                    <p:animEffect transition="in" filter="box(in)">
                                      <p:cBhvr>
                                        <p:cTn id="16"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7"/>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258</a:t>
            </a:fld>
            <a:endParaRPr lang="zh-CN" altLang="en-US" sz="1200" dirty="0">
              <a:solidFill>
                <a:srgbClr val="045C75"/>
              </a:solidFill>
              <a:latin typeface="Constantia" panose="02030602050306030303" pitchFamily="18" charset="0"/>
            </a:endParaRPr>
          </a:p>
        </p:txBody>
      </p:sp>
      <p:sp>
        <p:nvSpPr>
          <p:cNvPr id="17411"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舞蹈作品</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17412" name="Rectangle 3"/>
          <p:cNvSpPr/>
          <p:nvPr/>
        </p:nvSpPr>
        <p:spPr>
          <a:xfrm>
            <a:off x="2209800" y="1371600"/>
            <a:ext cx="8153400" cy="2306638"/>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舞蹈作品</a:t>
            </a:r>
            <a:r>
              <a:rPr kumimoji="0" lang="en-US" altLang="x-none"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a:t>
            </a:r>
            <a:r>
              <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是指通过连续的动作、姿势、表情等表现思想情感的作品。</a:t>
            </a:r>
            <a:r>
              <a:rPr kumimoji="0" lang="zh-CN" altLang="en-US" sz="3600" b="1" i="0" u="none" strike="noStrike" kern="1200" cap="none" spc="0" normalizeH="0" baseline="0" noProof="1">
                <a:ln>
                  <a:noFill/>
                </a:ln>
                <a:solidFill>
                  <a:srgbClr val="C00000"/>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保护的是舞蹈动作的设计；而非舞蹈表演。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pic>
        <p:nvPicPr>
          <p:cNvPr id="17413" name="Picture 5" descr="C:\Documents and Settings\intel\My Documents\My Pictures\舞蹈.jpg"/>
          <p:cNvPicPr>
            <a:picLocks noChangeAspect="1"/>
          </p:cNvPicPr>
          <p:nvPr/>
        </p:nvPicPr>
        <p:blipFill>
          <a:blip r:embed="rId2"/>
          <a:stretch>
            <a:fillRect/>
          </a:stretch>
        </p:blipFill>
        <p:spPr>
          <a:xfrm>
            <a:off x="1809750" y="3786188"/>
            <a:ext cx="2895600" cy="2819400"/>
          </a:xfrm>
          <a:prstGeom prst="rect">
            <a:avLst/>
          </a:prstGeom>
          <a:noFill/>
          <a:ln w="9525">
            <a:noFill/>
          </a:ln>
        </p:spPr>
      </p:pic>
      <p:pic>
        <p:nvPicPr>
          <p:cNvPr id="17414" name="Picture 7" descr="C:\Documents and Settings\intel\My Documents\My Pictures\舞蹈3.jpg"/>
          <p:cNvPicPr>
            <a:picLocks noChangeAspect="1"/>
          </p:cNvPicPr>
          <p:nvPr/>
        </p:nvPicPr>
        <p:blipFill>
          <a:blip r:embed="rId3"/>
          <a:stretch>
            <a:fillRect/>
          </a:stretch>
        </p:blipFill>
        <p:spPr>
          <a:xfrm>
            <a:off x="7772400" y="3810000"/>
            <a:ext cx="2819400" cy="2667000"/>
          </a:xfrm>
          <a:prstGeom prst="rect">
            <a:avLst/>
          </a:prstGeom>
          <a:noFill/>
          <a:ln w="9525">
            <a:noFill/>
          </a:ln>
        </p:spPr>
      </p:pic>
      <p:pic>
        <p:nvPicPr>
          <p:cNvPr id="17415" name="Picture 6" descr="C:\Documents and Settings\intel\My Documents\My Pictures\舞蹈2.jpg"/>
          <p:cNvPicPr>
            <a:picLocks noChangeAspect="1"/>
          </p:cNvPicPr>
          <p:nvPr/>
        </p:nvPicPr>
        <p:blipFill>
          <a:blip r:embed="rId4"/>
          <a:stretch>
            <a:fillRect/>
          </a:stretch>
        </p:blipFill>
        <p:spPr>
          <a:xfrm>
            <a:off x="4724400" y="3200400"/>
            <a:ext cx="2971800" cy="2743200"/>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7413"/>
                                        </p:tgtEl>
                                        <p:attrNameLst>
                                          <p:attrName>style.visibility</p:attrName>
                                        </p:attrNameLst>
                                      </p:cBhvr>
                                      <p:to>
                                        <p:strVal val="visible"/>
                                      </p:to>
                                    </p:set>
                                    <p:anim calcmode="lin" valueType="num">
                                      <p:cBhvr additive="base">
                                        <p:cTn id="7" dur="500" fill="hold"/>
                                        <p:tgtEl>
                                          <p:spTgt spid="17413"/>
                                        </p:tgtEl>
                                        <p:attrNameLst>
                                          <p:attrName>ppt_x</p:attrName>
                                        </p:attrNameLst>
                                      </p:cBhvr>
                                      <p:tavLst>
                                        <p:tav tm="0">
                                          <p:val>
                                            <p:strVal val="#ppt_x"/>
                                          </p:val>
                                        </p:tav>
                                        <p:tav tm="100000">
                                          <p:val>
                                            <p:strVal val="#ppt_x"/>
                                          </p:val>
                                        </p:tav>
                                      </p:tavLst>
                                    </p:anim>
                                    <p:anim calcmode="lin" valueType="num">
                                      <p:cBhvr additive="base">
                                        <p:cTn id="8" dur="500" fill="hold"/>
                                        <p:tgtEl>
                                          <p:spTgt spid="174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7415"/>
                                        </p:tgtEl>
                                        <p:attrNameLst>
                                          <p:attrName>style.visibility</p:attrName>
                                        </p:attrNameLst>
                                      </p:cBhvr>
                                      <p:to>
                                        <p:strVal val="visible"/>
                                      </p:to>
                                    </p:set>
                                    <p:anim calcmode="lin" valueType="num">
                                      <p:cBhvr>
                                        <p:cTn id="12" dur="500" fill="hold"/>
                                        <p:tgtEl>
                                          <p:spTgt spid="17415"/>
                                        </p:tgtEl>
                                        <p:attrNameLst>
                                          <p:attrName>ppt_w</p:attrName>
                                        </p:attrNameLst>
                                      </p:cBhvr>
                                      <p:tavLst>
                                        <p:tav tm="0">
                                          <p:val>
                                            <p:fltVal val="0"/>
                                          </p:val>
                                        </p:tav>
                                        <p:tav tm="100000">
                                          <p:val>
                                            <p:strVal val="#ppt_w"/>
                                          </p:val>
                                        </p:tav>
                                      </p:tavLst>
                                    </p:anim>
                                    <p:anim calcmode="lin" valueType="num">
                                      <p:cBhvr>
                                        <p:cTn id="13" dur="500" fill="hold"/>
                                        <p:tgtEl>
                                          <p:spTgt spid="1741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15" presetClass="entr" presetSubtype="0" fill="hold" nodeType="afterEffect">
                                  <p:stCondLst>
                                    <p:cond delay="0"/>
                                  </p:stCondLst>
                                  <p:childTnLst>
                                    <p:set>
                                      <p:cBhvr>
                                        <p:cTn id="16" dur="1" fill="hold">
                                          <p:stCondLst>
                                            <p:cond delay="0"/>
                                          </p:stCondLst>
                                        </p:cTn>
                                        <p:tgtEl>
                                          <p:spTgt spid="17414"/>
                                        </p:tgtEl>
                                        <p:attrNameLst>
                                          <p:attrName>style.visibility</p:attrName>
                                        </p:attrNameLst>
                                      </p:cBhvr>
                                      <p:to>
                                        <p:strVal val="visible"/>
                                      </p:to>
                                    </p:set>
                                    <p:anim calcmode="lin" valueType="num">
                                      <p:cBhvr>
                                        <p:cTn id="17" dur="1000" fill="hold"/>
                                        <p:tgtEl>
                                          <p:spTgt spid="17414"/>
                                        </p:tgtEl>
                                        <p:attrNameLst>
                                          <p:attrName>ppt_w</p:attrName>
                                        </p:attrNameLst>
                                      </p:cBhvr>
                                      <p:tavLst>
                                        <p:tav tm="0">
                                          <p:val>
                                            <p:fltVal val="0"/>
                                          </p:val>
                                        </p:tav>
                                        <p:tav tm="100000">
                                          <p:val>
                                            <p:strVal val="#ppt_w"/>
                                          </p:val>
                                        </p:tav>
                                      </p:tavLst>
                                    </p:anim>
                                    <p:anim calcmode="lin" valueType="num">
                                      <p:cBhvr>
                                        <p:cTn id="18" dur="1000" fill="hold"/>
                                        <p:tgtEl>
                                          <p:spTgt spid="17414"/>
                                        </p:tgtEl>
                                        <p:attrNameLst>
                                          <p:attrName>ppt_h</p:attrName>
                                        </p:attrNameLst>
                                      </p:cBhvr>
                                      <p:tavLst>
                                        <p:tav tm="0">
                                          <p:val>
                                            <p:fltVal val="0"/>
                                          </p:val>
                                        </p:tav>
                                        <p:tav tm="100000">
                                          <p:val>
                                            <p:strVal val="#ppt_h"/>
                                          </p:val>
                                        </p:tav>
                                      </p:tavLst>
                                    </p:anim>
                                    <p:anim calcmode="lin" valueType="num">
                                      <p:cBhvr>
                                        <p:cTn id="19" dur="1000" fill="hold"/>
                                        <p:tgtEl>
                                          <p:spTgt spid="17414"/>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1741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6"/>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259</a:t>
            </a:fld>
            <a:endParaRPr lang="zh-CN" altLang="en-US" sz="1200" dirty="0">
              <a:solidFill>
                <a:srgbClr val="045C75"/>
              </a:solidFill>
              <a:latin typeface="Constantia" panose="02030602050306030303" pitchFamily="18" charset="0"/>
            </a:endParaRPr>
          </a:p>
        </p:txBody>
      </p:sp>
      <p:sp>
        <p:nvSpPr>
          <p:cNvPr id="18435"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杂技艺术作品</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18436" name="Rectangle 3"/>
          <p:cNvSpPr/>
          <p:nvPr/>
        </p:nvSpPr>
        <p:spPr>
          <a:xfrm>
            <a:off x="1828800" y="1571625"/>
            <a:ext cx="3695700" cy="4522788"/>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杂技艺术作品：是指杂技、魔术、马戏等通过形体动作和技巧表现的作品。</a:t>
            </a:r>
            <a:endParaRPr kumimoji="0" lang="en-US" altLang="x-none"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C00000"/>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保护的是艺术成分，而非技巧成分。</a:t>
            </a:r>
            <a:endParaRPr kumimoji="0" lang="en-US" altLang="x-none" sz="3600" b="1" i="0" u="none" strike="noStrike" kern="1200" cap="none" spc="0" normalizeH="0" baseline="0" noProof="1">
              <a:ln>
                <a:noFill/>
              </a:ln>
              <a:solidFill>
                <a:srgbClr val="C00000"/>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pic>
        <p:nvPicPr>
          <p:cNvPr id="18437" name="Picture 5" descr="C:\Documents and Settings\intel\My Documents\My Pictures\杂技.jpg"/>
          <p:cNvPicPr>
            <a:picLocks noChangeAspect="1"/>
          </p:cNvPicPr>
          <p:nvPr/>
        </p:nvPicPr>
        <p:blipFill>
          <a:blip r:embed="rId2"/>
          <a:stretch>
            <a:fillRect/>
          </a:stretch>
        </p:blipFill>
        <p:spPr>
          <a:xfrm>
            <a:off x="5708650" y="1500188"/>
            <a:ext cx="4173538" cy="2538412"/>
          </a:xfrm>
          <a:prstGeom prst="rect">
            <a:avLst/>
          </a:prstGeom>
          <a:noFill/>
          <a:ln w="9525">
            <a:noFill/>
          </a:ln>
        </p:spPr>
      </p:pic>
      <p:pic>
        <p:nvPicPr>
          <p:cNvPr id="18438" name="Picture 7" descr="C:\Documents and Settings\intel\My Documents\My Pictures\杂技2.jpg"/>
          <p:cNvPicPr>
            <a:picLocks noChangeAspect="1"/>
          </p:cNvPicPr>
          <p:nvPr/>
        </p:nvPicPr>
        <p:blipFill>
          <a:blip r:embed="rId3"/>
          <a:stretch>
            <a:fillRect/>
          </a:stretch>
        </p:blipFill>
        <p:spPr>
          <a:xfrm>
            <a:off x="5943600" y="4114800"/>
            <a:ext cx="3962400" cy="2563813"/>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checkerboard(across)">
                                      <p:cBhvr>
                                        <p:cTn id="7" dur="500"/>
                                        <p:tgtEl>
                                          <p:spTgt spid="18437"/>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18438"/>
                                        </p:tgtEl>
                                        <p:attrNameLst>
                                          <p:attrName>style.visibility</p:attrName>
                                        </p:attrNameLst>
                                      </p:cBhvr>
                                      <p:to>
                                        <p:strVal val="visible"/>
                                      </p:to>
                                    </p:set>
                                    <p:anim calcmode="lin" valueType="num">
                                      <p:cBhvr>
                                        <p:cTn id="11" dur="500" fill="hold"/>
                                        <p:tgtEl>
                                          <p:spTgt spid="18438"/>
                                        </p:tgtEl>
                                        <p:attrNameLst>
                                          <p:attrName>ppt_w</p:attrName>
                                        </p:attrNameLst>
                                      </p:cBhvr>
                                      <p:tavLst>
                                        <p:tav tm="0">
                                          <p:val>
                                            <p:fltVal val="0"/>
                                          </p:val>
                                        </p:tav>
                                        <p:tav tm="100000">
                                          <p:val>
                                            <p:strVal val="#ppt_w"/>
                                          </p:val>
                                        </p:tav>
                                      </p:tavLst>
                                    </p:anim>
                                    <p:anim calcmode="lin" valueType="num">
                                      <p:cBhvr>
                                        <p:cTn id="12" dur="500" fill="hold"/>
                                        <p:tgtEl>
                                          <p:spTgt spid="184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a:t>2022</a:t>
            </a:r>
            <a:r>
              <a:rPr lang="zh-CN" altLang="en-US"/>
              <a:t>年</a:t>
            </a:r>
            <a:r>
              <a:rPr lang="en-US" altLang="zh-CN"/>
              <a:t>2</a:t>
            </a:r>
            <a:r>
              <a:rPr lang="zh-CN" altLang="en-US"/>
              <a:t>月</a:t>
            </a:r>
            <a:r>
              <a:rPr lang="en-US" altLang="zh-CN"/>
              <a:t>18</a:t>
            </a:r>
            <a:r>
              <a:rPr lang="zh-CN" altLang="en-US"/>
              <a:t>日是，欧盟常驻WTO代表团对中国“</a:t>
            </a:r>
            <a:r>
              <a:rPr lang="zh-CN" altLang="en-US">
                <a:sym typeface="+mn-ea"/>
              </a:rPr>
              <a:t>禁</a:t>
            </a:r>
            <a:r>
              <a:rPr lang="zh-CN" altLang="en-US"/>
              <a:t>诉令”向中国WTO代表团提出磋商请求。</a:t>
            </a:r>
          </a:p>
          <a:p>
            <a:r>
              <a:rPr lang="zh-CN" altLang="en-US">
                <a:sym typeface="+mn-ea"/>
              </a:rPr>
              <a:t>欧盟委员会宣称，</a:t>
            </a:r>
            <a:r>
              <a:rPr lang="zh-CN" altLang="en-US"/>
              <a:t>2020年8月，中国最高人民法院知识产权法庭推出全国首个禁诉令，禁止专利持有人前往非中国法院强制执行其专利，违者处以高额罚款。中国这一政策使其移动电话制造商从欧盟技术中获利，对欧洲的创新和增长造成极大损害，实际上剥夺了欧洲科技公司行使其技术优势权利的可能性。中国的行动不符合世贸组织《与贸易有关的知识产权协议》（TRIPS）。</a:t>
            </a:r>
          </a:p>
          <a:p>
            <a:r>
              <a:rPr lang="zh-CN" altLang="en-US"/>
              <a:t>中欧于2022年4月6日、7日和12日举行</a:t>
            </a:r>
            <a:r>
              <a:rPr lang="zh-CN" altLang="en-US">
                <a:sym typeface="+mn-ea"/>
              </a:rPr>
              <a:t>磋商</a:t>
            </a:r>
            <a:r>
              <a:rPr lang="zh-CN" altLang="en-US"/>
              <a:t>。但结果并未能解决争端。</a:t>
            </a:r>
          </a:p>
          <a:p>
            <a:r>
              <a:rPr lang="en-US" altLang="zh-CN"/>
              <a:t>2022</a:t>
            </a:r>
            <a:r>
              <a:rPr lang="zh-CN" altLang="en-US"/>
              <a:t>年12月7日，欧盟委员会向世界贸易组织WTO提出设立专家组的请求。</a:t>
            </a:r>
          </a:p>
        </p:txBody>
      </p:sp>
      <p:sp>
        <p:nvSpPr>
          <p:cNvPr id="3" name="标题 2"/>
          <p:cNvSpPr>
            <a:spLocks noGrp="1"/>
          </p:cNvSpPr>
          <p:nvPr>
            <p:ph type="title"/>
          </p:nvPr>
        </p:nvSpPr>
        <p:spPr/>
        <p:txBody>
          <a:bodyPr>
            <a:normAutofit/>
          </a:bodyPr>
          <a:lstStyle/>
          <a:p>
            <a:r>
              <a:rPr lang="zh-CN" altLang="en-US" sz="3110"/>
              <a:t>欧盟向世贸组织投诉中国针对知识产权的“禁诉令”</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9"/>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260</a:t>
            </a:fld>
            <a:endParaRPr lang="zh-CN" altLang="en-US" sz="1200" dirty="0">
              <a:solidFill>
                <a:srgbClr val="045C75"/>
              </a:solidFill>
              <a:latin typeface="Constantia" panose="02030602050306030303" pitchFamily="18" charset="0"/>
            </a:endParaRPr>
          </a:p>
        </p:txBody>
      </p:sp>
      <p:sp>
        <p:nvSpPr>
          <p:cNvPr id="19459" name="Rectangle 1026"/>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（四）美术、建筑作品</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pic>
        <p:nvPicPr>
          <p:cNvPr id="19460" name="Picture 1030" descr="C:\Documents and Settings\intel\My Documents\My Pictures\c022s.jpg"/>
          <p:cNvPicPr>
            <a:picLocks noChangeAspect="1"/>
          </p:cNvPicPr>
          <p:nvPr/>
        </p:nvPicPr>
        <p:blipFill>
          <a:blip r:embed="rId2"/>
          <a:stretch>
            <a:fillRect/>
          </a:stretch>
        </p:blipFill>
        <p:spPr>
          <a:xfrm>
            <a:off x="1981200" y="4672013"/>
            <a:ext cx="2590800" cy="2033587"/>
          </a:xfrm>
          <a:prstGeom prst="rect">
            <a:avLst/>
          </a:prstGeom>
          <a:noFill/>
          <a:ln w="9525">
            <a:noFill/>
          </a:ln>
        </p:spPr>
      </p:pic>
      <p:pic>
        <p:nvPicPr>
          <p:cNvPr id="19461" name="Picture 1032" descr="C:\Documents and Settings\intel\My Documents\My Pictures\建筑3.jpg"/>
          <p:cNvPicPr>
            <a:picLocks noChangeAspect="1"/>
          </p:cNvPicPr>
          <p:nvPr/>
        </p:nvPicPr>
        <p:blipFill>
          <a:blip r:embed="rId3"/>
          <a:stretch>
            <a:fillRect/>
          </a:stretch>
        </p:blipFill>
        <p:spPr>
          <a:xfrm>
            <a:off x="4160838" y="3810000"/>
            <a:ext cx="1905000" cy="2286000"/>
          </a:xfrm>
          <a:prstGeom prst="rect">
            <a:avLst/>
          </a:prstGeom>
          <a:noFill/>
          <a:ln w="9525">
            <a:noFill/>
          </a:ln>
        </p:spPr>
      </p:pic>
      <p:pic>
        <p:nvPicPr>
          <p:cNvPr id="19462" name="Picture 1034" descr="C:\Documents and Settings\intel\My Documents\My Pictures\雕塑2.jpg"/>
          <p:cNvPicPr>
            <a:picLocks noChangeAspect="1"/>
          </p:cNvPicPr>
          <p:nvPr/>
        </p:nvPicPr>
        <p:blipFill>
          <a:blip r:embed="rId4"/>
          <a:stretch>
            <a:fillRect/>
          </a:stretch>
        </p:blipFill>
        <p:spPr>
          <a:xfrm>
            <a:off x="6038850" y="3189288"/>
            <a:ext cx="1981200" cy="2251075"/>
          </a:xfrm>
          <a:prstGeom prst="rect">
            <a:avLst/>
          </a:prstGeom>
          <a:noFill/>
          <a:ln w="9525">
            <a:noFill/>
          </a:ln>
        </p:spPr>
      </p:pic>
      <p:pic>
        <p:nvPicPr>
          <p:cNvPr id="19463" name="Picture 9" descr="c:\users\yan\appdata\roaming\360se6\User Data\temp\t01e171675477360316.jpg"/>
          <p:cNvPicPr>
            <a:picLocks noChangeAspect="1"/>
          </p:cNvPicPr>
          <p:nvPr/>
        </p:nvPicPr>
        <p:blipFill>
          <a:blip r:embed="rId5"/>
          <a:stretch>
            <a:fillRect/>
          </a:stretch>
        </p:blipFill>
        <p:spPr>
          <a:xfrm>
            <a:off x="7464425" y="893763"/>
            <a:ext cx="3114675" cy="2286000"/>
          </a:xfrm>
          <a:prstGeom prst="rect">
            <a:avLst/>
          </a:prstGeom>
          <a:noFill/>
          <a:ln w="9525">
            <a:noFill/>
          </a:ln>
        </p:spPr>
      </p:pic>
    </p:spTree>
  </p:cSld>
  <p:clrMapOvr>
    <a:masterClrMapping/>
  </p:clrMapOvr>
  <p:transition spd="slow"/>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7"/>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261</a:t>
            </a:fld>
            <a:endParaRPr lang="zh-CN" altLang="en-US" sz="1200" dirty="0">
              <a:solidFill>
                <a:srgbClr val="045C75"/>
              </a:solidFill>
              <a:latin typeface="Constantia" panose="02030602050306030303" pitchFamily="18" charset="0"/>
            </a:endParaRPr>
          </a:p>
        </p:txBody>
      </p:sp>
      <p:sp>
        <p:nvSpPr>
          <p:cNvPr id="20483"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美术作品</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20484" name="Rectangle 3"/>
          <p:cNvSpPr/>
          <p:nvPr/>
        </p:nvSpPr>
        <p:spPr>
          <a:xfrm>
            <a:off x="856615" y="1571625"/>
            <a:ext cx="4248785" cy="3046095"/>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chemeClr val="tx2"/>
                </a:solidFill>
                <a:effectLst/>
                <a:uLnTx/>
                <a:uFillTx/>
                <a:latin typeface="Constantia" panose="02030602050306030303" pitchFamily="18" charset="0"/>
                <a:ea typeface="宋体" panose="02010600030101010101" pitchFamily="2" charset="-122"/>
                <a:cs typeface="+mn-cs"/>
                <a:sym typeface="+mn-ea"/>
              </a:rPr>
              <a:t>美术作品，是指绘画、书法、雕塑等以线条、色彩或者其他方式构成的有审美意义的平面或者立体的造型艺术作品</a:t>
            </a:r>
            <a:r>
              <a:rPr kumimoji="0" lang="zh-CN" altLang="en-US" sz="3200" b="1" i="0" u="none" strike="noStrike" kern="1200" cap="none" spc="0" normalizeH="0" baseline="0" noProof="1">
                <a:ln>
                  <a:noFill/>
                </a:ln>
                <a:solidFill>
                  <a:schemeClr val="tx2"/>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a:t>
            </a:r>
            <a:endParaRPr kumimoji="0" lang="en-US" altLang="x-none" sz="3200" b="1" i="0" u="none" strike="noStrike" kern="1200" cap="none" spc="0" normalizeH="0" baseline="0" noProof="1">
              <a:ln>
                <a:noFill/>
              </a:ln>
              <a:solidFill>
                <a:schemeClr val="tx2"/>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p:txBody>
      </p:sp>
      <p:pic>
        <p:nvPicPr>
          <p:cNvPr id="20485" name="Picture 6" descr="C:\Documents and Settings\intel\My Documents\My Pictures\美术.jpg"/>
          <p:cNvPicPr>
            <a:picLocks noChangeAspect="1"/>
          </p:cNvPicPr>
          <p:nvPr/>
        </p:nvPicPr>
        <p:blipFill>
          <a:blip r:embed="rId2"/>
          <a:stretch>
            <a:fillRect/>
          </a:stretch>
        </p:blipFill>
        <p:spPr>
          <a:xfrm>
            <a:off x="5181600" y="1219200"/>
            <a:ext cx="4267200" cy="2590800"/>
          </a:xfrm>
          <a:prstGeom prst="rect">
            <a:avLst/>
          </a:prstGeom>
          <a:noFill/>
          <a:ln w="9525">
            <a:noFill/>
          </a:ln>
        </p:spPr>
      </p:pic>
      <p:pic>
        <p:nvPicPr>
          <p:cNvPr id="20486" name="Picture 7" descr="C:\Documents and Settings\intel\My Documents\My Pictures\雕塑.jpg"/>
          <p:cNvPicPr>
            <a:picLocks noChangeAspect="1"/>
          </p:cNvPicPr>
          <p:nvPr/>
        </p:nvPicPr>
        <p:blipFill>
          <a:blip r:embed="rId3"/>
          <a:stretch>
            <a:fillRect/>
          </a:stretch>
        </p:blipFill>
        <p:spPr>
          <a:xfrm>
            <a:off x="5095875" y="3962400"/>
            <a:ext cx="3209925" cy="2757488"/>
          </a:xfrm>
          <a:prstGeom prst="rect">
            <a:avLst/>
          </a:prstGeom>
          <a:noFill/>
          <a:ln w="9525">
            <a:noFill/>
          </a:ln>
        </p:spPr>
      </p:pic>
      <p:pic>
        <p:nvPicPr>
          <p:cNvPr id="20487" name="Picture 8" descr="C:\Documents and Settings\intel\My Documents\My Pictures\书法.jpg"/>
          <p:cNvPicPr>
            <a:picLocks noChangeAspect="1"/>
          </p:cNvPicPr>
          <p:nvPr/>
        </p:nvPicPr>
        <p:blipFill>
          <a:blip r:embed="rId4"/>
          <a:stretch>
            <a:fillRect/>
          </a:stretch>
        </p:blipFill>
        <p:spPr>
          <a:xfrm>
            <a:off x="8610600" y="3962400"/>
            <a:ext cx="1752600" cy="2590800"/>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20485"/>
                                        </p:tgtEl>
                                        <p:attrNameLst>
                                          <p:attrName>style.visibility</p:attrName>
                                        </p:attrNameLst>
                                      </p:cBhvr>
                                      <p:to>
                                        <p:strVal val="visible"/>
                                      </p:to>
                                    </p:set>
                                    <p:anim calcmode="lin" valueType="num">
                                      <p:cBhvr>
                                        <p:cTn id="7" dur="500" fill="hold"/>
                                        <p:tgtEl>
                                          <p:spTgt spid="20485"/>
                                        </p:tgtEl>
                                        <p:attrNameLst>
                                          <p:attrName>ppt_w</p:attrName>
                                        </p:attrNameLst>
                                      </p:cBhvr>
                                      <p:tavLst>
                                        <p:tav tm="0">
                                          <p:val>
                                            <p:fltVal val="0"/>
                                          </p:val>
                                        </p:tav>
                                        <p:tav tm="100000">
                                          <p:val>
                                            <p:strVal val="#ppt_w"/>
                                          </p:val>
                                        </p:tav>
                                      </p:tavLst>
                                    </p:anim>
                                    <p:anim calcmode="lin" valueType="num">
                                      <p:cBhvr>
                                        <p:cTn id="8" dur="500" fill="hold"/>
                                        <p:tgtEl>
                                          <p:spTgt spid="20485"/>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5" presetClass="entr" presetSubtype="10" fill="hold" nodeType="afterEffect">
                                  <p:stCondLst>
                                    <p:cond delay="0"/>
                                  </p:stCondLst>
                                  <p:childTnLst>
                                    <p:set>
                                      <p:cBhvr>
                                        <p:cTn id="11" dur="1" fill="hold">
                                          <p:stCondLst>
                                            <p:cond delay="0"/>
                                          </p:stCondLst>
                                        </p:cTn>
                                        <p:tgtEl>
                                          <p:spTgt spid="20486"/>
                                        </p:tgtEl>
                                        <p:attrNameLst>
                                          <p:attrName>style.visibility</p:attrName>
                                        </p:attrNameLst>
                                      </p:cBhvr>
                                      <p:to>
                                        <p:strVal val="visible"/>
                                      </p:to>
                                    </p:set>
                                    <p:animEffect transition="in" filter="checkerboard(across)">
                                      <p:cBhvr>
                                        <p:cTn id="12" dur="500"/>
                                        <p:tgtEl>
                                          <p:spTgt spid="20486"/>
                                        </p:tgtEl>
                                      </p:cBhvr>
                                    </p:animEffect>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20487"/>
                                        </p:tgtEl>
                                        <p:attrNameLst>
                                          <p:attrName>style.visibility</p:attrName>
                                        </p:attrNameLst>
                                      </p:cBhvr>
                                      <p:to>
                                        <p:strVal val="visible"/>
                                      </p:to>
                                    </p:set>
                                    <p:animEffect transition="in" filter="randombar(horizontal)">
                                      <p:cBhvr>
                                        <p:cTn id="16" dur="500"/>
                                        <p:tgtEl>
                                          <p:spTgt spid="20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6"/>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262</a:t>
            </a:fld>
            <a:endParaRPr lang="zh-CN" altLang="en-US" sz="1200" dirty="0">
              <a:solidFill>
                <a:srgbClr val="045C75"/>
              </a:solidFill>
              <a:latin typeface="Constantia" panose="02030602050306030303" pitchFamily="18" charset="0"/>
            </a:endParaRPr>
          </a:p>
        </p:txBody>
      </p:sp>
      <p:sp>
        <p:nvSpPr>
          <p:cNvPr id="21507"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建筑作品</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21508" name="Rectangle 3"/>
          <p:cNvSpPr/>
          <p:nvPr/>
        </p:nvSpPr>
        <p:spPr>
          <a:xfrm>
            <a:off x="1334770" y="2000250"/>
            <a:ext cx="9806305" cy="1076325"/>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q"/>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建筑作品，是指以建筑物或者构筑物形式表现的有审美意义的作品。</a:t>
            </a:r>
          </a:p>
        </p:txBody>
      </p:sp>
      <p:sp>
        <p:nvSpPr>
          <p:cNvPr id="21509" name="Rectangle 4"/>
          <p:cNvSpPr/>
          <p:nvPr/>
        </p:nvSpPr>
        <p:spPr>
          <a:xfrm>
            <a:off x="1390650" y="3657600"/>
            <a:ext cx="9693275" cy="1568450"/>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包括建筑组群规划、建筑形体组合、平面布局、立面处理、内外空间组织及装修、材料、色彩、绿化的考虑等。</a:t>
            </a:r>
          </a:p>
        </p:txBody>
      </p:sp>
      <p:sp>
        <p:nvSpPr>
          <p:cNvPr id="21510" name="Text Box 6"/>
          <p:cNvSpPr txBox="1"/>
          <p:nvPr/>
        </p:nvSpPr>
        <p:spPr>
          <a:xfrm>
            <a:off x="1981200" y="5410200"/>
            <a:ext cx="2133600" cy="584200"/>
          </a:xfrm>
          <a:prstGeom prst="rect">
            <a:avLst/>
          </a:prstGeom>
          <a:noFill/>
          <a:ln w="9525">
            <a:noFill/>
          </a:ln>
        </p:spPr>
        <p:txBody>
          <a:bodyPr>
            <a:spAutoFit/>
          </a:bodyPr>
          <a:lstStyle/>
          <a:p>
            <a:pPr marR="0" defTabSz="914400" eaLnBrk="1" hangingPunct="1">
              <a:spcBef>
                <a:spcPct val="50000"/>
              </a:spcBef>
              <a:buClrTx/>
              <a:buSzTx/>
              <a:buFont typeface="Arial" panose="020B0604020202020204" pitchFamily="34" charset="0"/>
              <a:buNone/>
              <a:defRPr/>
            </a:pPr>
            <a:r>
              <a:rPr kumimoji="0" lang="zh-CN" altLang="en-US" sz="3200" b="1" kern="1200" cap="none" spc="0" normalizeH="0" baseline="0" noProof="1">
                <a:solidFill>
                  <a:srgbClr val="1D2EA9"/>
                </a:solidFill>
                <a:effectLst>
                  <a:outerShdw blurRad="38100" dist="38100" dir="2700000">
                    <a:srgbClr val="000000"/>
                  </a:outerShdw>
                </a:effectLst>
                <a:latin typeface="Times New Roman" panose="02020603050405020304" pitchFamily="18" charset="0"/>
                <a:ea typeface="宋体" panose="02010600030101010101" pitchFamily="2" charset="-122"/>
                <a:cs typeface="+mn-cs"/>
                <a:sym typeface="+mn-ea"/>
              </a:rPr>
              <a:t>（图例）</a:t>
            </a:r>
          </a:p>
        </p:txBody>
      </p:sp>
    </p:spTree>
  </p:cSld>
  <p:clrMapOvr>
    <a:masterClrMapping/>
  </p:clrMapOvr>
  <p:transition spd="slow"/>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7"/>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263</a:t>
            </a:fld>
            <a:endParaRPr lang="zh-CN" altLang="en-US" sz="1200" dirty="0">
              <a:solidFill>
                <a:srgbClr val="045C75"/>
              </a:solidFill>
              <a:latin typeface="Constantia" panose="02030602050306030303" pitchFamily="18" charset="0"/>
            </a:endParaRPr>
          </a:p>
        </p:txBody>
      </p:sp>
      <p:pic>
        <p:nvPicPr>
          <p:cNvPr id="22531" name="Picture 4" descr="C:\Documents and Settings\intel\My Documents\My Pictures\建筑.jpg"/>
          <p:cNvPicPr>
            <a:picLocks noChangeAspect="1"/>
          </p:cNvPicPr>
          <p:nvPr/>
        </p:nvPicPr>
        <p:blipFill>
          <a:blip r:embed="rId2"/>
          <a:stretch>
            <a:fillRect/>
          </a:stretch>
        </p:blipFill>
        <p:spPr>
          <a:xfrm>
            <a:off x="1676400" y="1219200"/>
            <a:ext cx="4191000" cy="2582863"/>
          </a:xfrm>
          <a:prstGeom prst="rect">
            <a:avLst/>
          </a:prstGeom>
          <a:noFill/>
          <a:ln w="9525">
            <a:noFill/>
          </a:ln>
        </p:spPr>
      </p:pic>
      <p:pic>
        <p:nvPicPr>
          <p:cNvPr id="22532" name="Picture 5" descr="C:\Documents and Settings\intel\My Documents\My Pictures\建筑4.jpg"/>
          <p:cNvPicPr>
            <a:picLocks noChangeAspect="1"/>
          </p:cNvPicPr>
          <p:nvPr/>
        </p:nvPicPr>
        <p:blipFill>
          <a:blip r:embed="rId3"/>
          <a:stretch>
            <a:fillRect/>
          </a:stretch>
        </p:blipFill>
        <p:spPr>
          <a:xfrm>
            <a:off x="2209800" y="3886200"/>
            <a:ext cx="4343400" cy="2590800"/>
          </a:xfrm>
          <a:prstGeom prst="rect">
            <a:avLst/>
          </a:prstGeom>
          <a:noFill/>
          <a:ln w="9525">
            <a:noFill/>
          </a:ln>
        </p:spPr>
      </p:pic>
      <p:pic>
        <p:nvPicPr>
          <p:cNvPr id="22533" name="Picture 6" descr="C:\Documents and Settings\intel\My Documents\My Pictures\1Coquille_River_Lighthouse_and_Moonset_Bullard%27s_Beach_State_Park_Oregons.jpg"/>
          <p:cNvPicPr>
            <a:picLocks noChangeAspect="1"/>
          </p:cNvPicPr>
          <p:nvPr/>
        </p:nvPicPr>
        <p:blipFill>
          <a:blip r:embed="rId4"/>
          <a:stretch>
            <a:fillRect/>
          </a:stretch>
        </p:blipFill>
        <p:spPr>
          <a:xfrm>
            <a:off x="6477000" y="1295400"/>
            <a:ext cx="3733800" cy="2209800"/>
          </a:xfrm>
          <a:prstGeom prst="rect">
            <a:avLst/>
          </a:prstGeom>
          <a:noFill/>
          <a:ln w="9525">
            <a:noFill/>
          </a:ln>
        </p:spPr>
      </p:pic>
      <p:pic>
        <p:nvPicPr>
          <p:cNvPr id="22534" name="Picture 9" descr="c:\users\yan\appdata\roaming\360se6\User Data\temp\t01e171675477360316.jpg"/>
          <p:cNvPicPr>
            <a:picLocks noChangeAspect="1"/>
          </p:cNvPicPr>
          <p:nvPr/>
        </p:nvPicPr>
        <p:blipFill>
          <a:blip r:embed="rId5"/>
          <a:stretch>
            <a:fillRect/>
          </a:stretch>
        </p:blipFill>
        <p:spPr>
          <a:xfrm>
            <a:off x="7096125" y="3776663"/>
            <a:ext cx="3114675" cy="2286000"/>
          </a:xfrm>
          <a:prstGeom prst="rect">
            <a:avLst/>
          </a:prstGeom>
          <a:noFill/>
          <a:ln w="9525">
            <a:noFill/>
          </a:ln>
        </p:spPr>
      </p:pic>
    </p:spTree>
  </p:cSld>
  <p:clrMapOvr>
    <a:masterClrMapping/>
  </p:clrMapOvr>
  <p:transition spd="slow"/>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6"/>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264</a:t>
            </a:fld>
            <a:endParaRPr lang="zh-CN" altLang="en-US" sz="1200" dirty="0">
              <a:solidFill>
                <a:srgbClr val="045C75"/>
              </a:solidFill>
              <a:latin typeface="Constantia" panose="02030602050306030303" pitchFamily="18" charset="0"/>
            </a:endParaRPr>
          </a:p>
        </p:txBody>
      </p:sp>
      <p:sp>
        <p:nvSpPr>
          <p:cNvPr id="23555"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（五）摄影作品</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23556" name="Rectangle 3"/>
          <p:cNvSpPr/>
          <p:nvPr/>
        </p:nvSpPr>
        <p:spPr>
          <a:xfrm>
            <a:off x="1106805" y="1643380"/>
            <a:ext cx="3124200" cy="3046095"/>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摄影作品：是指借助器械在感光材料或者其他介质上记录客观物体形象的艺术作品。</a:t>
            </a:r>
            <a:endPar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p:txBody>
      </p:sp>
      <p:pic>
        <p:nvPicPr>
          <p:cNvPr id="23557" name="Picture 6" descr="C:\Documents and Settings\intel\My Documents\My Pictures\摄影2.jpg"/>
          <p:cNvPicPr>
            <a:picLocks noChangeAspect="1"/>
          </p:cNvPicPr>
          <p:nvPr/>
        </p:nvPicPr>
        <p:blipFill>
          <a:blip r:embed="rId2"/>
          <a:stretch>
            <a:fillRect/>
          </a:stretch>
        </p:blipFill>
        <p:spPr>
          <a:xfrm>
            <a:off x="4810125" y="1285875"/>
            <a:ext cx="4572000" cy="2849563"/>
          </a:xfrm>
          <a:prstGeom prst="rect">
            <a:avLst/>
          </a:prstGeom>
          <a:noFill/>
          <a:ln w="9525">
            <a:noFill/>
          </a:ln>
        </p:spPr>
      </p:pic>
      <p:pic>
        <p:nvPicPr>
          <p:cNvPr id="23558" name="Picture 9" descr="C:\Documents and Settings\intel\My Documents\My Pictures\摄影.jpg"/>
          <p:cNvPicPr>
            <a:picLocks noChangeAspect="1"/>
          </p:cNvPicPr>
          <p:nvPr/>
        </p:nvPicPr>
        <p:blipFill>
          <a:blip r:embed="rId3"/>
          <a:stretch>
            <a:fillRect/>
          </a:stretch>
        </p:blipFill>
        <p:spPr>
          <a:xfrm>
            <a:off x="6629400" y="4294188"/>
            <a:ext cx="3886200" cy="2411412"/>
          </a:xfrm>
          <a:prstGeom prst="rect">
            <a:avLst/>
          </a:prstGeom>
          <a:noFill/>
          <a:ln w="9525">
            <a:noFill/>
          </a:ln>
        </p:spPr>
      </p:pic>
    </p:spTree>
  </p:cSld>
  <p:clrMapOvr>
    <a:masterClrMapping/>
  </p:clrMapOvr>
  <p:transition spd="slow"/>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7"/>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265</a:t>
            </a:fld>
            <a:endParaRPr lang="zh-CN" altLang="en-US" sz="1200" dirty="0">
              <a:solidFill>
                <a:srgbClr val="045C75"/>
              </a:solidFill>
              <a:latin typeface="Constantia" panose="02030602050306030303" pitchFamily="18" charset="0"/>
            </a:endParaRPr>
          </a:p>
        </p:txBody>
      </p:sp>
      <p:sp>
        <p:nvSpPr>
          <p:cNvPr id="24579" name="Rectangle 2"/>
          <p:cNvSpPr>
            <a:spLocks noGrp="1"/>
          </p:cNvSpPr>
          <p:nvPr>
            <p:ph type="title" idx="4294967295"/>
          </p:nvPr>
        </p:nvSpPr>
        <p:spPr>
          <a:xfrm>
            <a:off x="2166938" y="274638"/>
            <a:ext cx="7586663"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（六）视听作品</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pic>
        <p:nvPicPr>
          <p:cNvPr id="24580" name="Picture 6" descr="C:\Documents and Settings\intel\My Documents\My Pictures\电影.jpg"/>
          <p:cNvPicPr>
            <a:picLocks noChangeAspect="1"/>
          </p:cNvPicPr>
          <p:nvPr/>
        </p:nvPicPr>
        <p:blipFill>
          <a:blip r:embed="rId2"/>
          <a:stretch>
            <a:fillRect/>
          </a:stretch>
        </p:blipFill>
        <p:spPr>
          <a:xfrm>
            <a:off x="1703388" y="4184650"/>
            <a:ext cx="2743200" cy="2286000"/>
          </a:xfrm>
          <a:prstGeom prst="rect">
            <a:avLst/>
          </a:prstGeom>
          <a:noFill/>
          <a:ln w="9525">
            <a:noFill/>
          </a:ln>
        </p:spPr>
      </p:pic>
      <p:sp>
        <p:nvSpPr>
          <p:cNvPr id="24581" name="Rectangle 4"/>
          <p:cNvSpPr/>
          <p:nvPr/>
        </p:nvSpPr>
        <p:spPr>
          <a:xfrm>
            <a:off x="2133600" y="1524000"/>
            <a:ext cx="8229600" cy="2554288"/>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视听作品（以前称为电影作品和以类似摄制电影的方法创作的作品）：是指摄制在一定介质上，由一系列有伴音或者无伴音的画面组成，并且借助适当装置放映或者以其他方式传播的作品 。</a:t>
            </a:r>
          </a:p>
        </p:txBody>
      </p:sp>
      <p:pic>
        <p:nvPicPr>
          <p:cNvPr id="24582" name="Picture 9" descr="C:\Documents and Settings\intel\My Documents\My Pictures\电影2.jpg"/>
          <p:cNvPicPr>
            <a:picLocks noChangeAspect="1"/>
          </p:cNvPicPr>
          <p:nvPr/>
        </p:nvPicPr>
        <p:blipFill>
          <a:blip r:embed="rId3"/>
          <a:stretch>
            <a:fillRect/>
          </a:stretch>
        </p:blipFill>
        <p:spPr>
          <a:xfrm>
            <a:off x="4648200" y="4191000"/>
            <a:ext cx="2743200" cy="2362200"/>
          </a:xfrm>
          <a:prstGeom prst="rect">
            <a:avLst/>
          </a:prstGeom>
          <a:noFill/>
          <a:ln w="9525">
            <a:noFill/>
          </a:ln>
        </p:spPr>
      </p:pic>
      <p:pic>
        <p:nvPicPr>
          <p:cNvPr id="24583" name="Picture 8" descr="C:\Users\yan\Pictures\00229135.jpg"/>
          <p:cNvPicPr>
            <a:picLocks noChangeAspect="1"/>
          </p:cNvPicPr>
          <p:nvPr/>
        </p:nvPicPr>
        <p:blipFill>
          <a:blip r:embed="rId4"/>
          <a:stretch>
            <a:fillRect/>
          </a:stretch>
        </p:blipFill>
        <p:spPr>
          <a:xfrm>
            <a:off x="7464425" y="4319588"/>
            <a:ext cx="3121025" cy="2151062"/>
          </a:xfrm>
          <a:prstGeom prst="rect">
            <a:avLst/>
          </a:prstGeom>
          <a:noFill/>
          <a:ln w="9525">
            <a:noFill/>
          </a:ln>
        </p:spPr>
      </p:pic>
    </p:spTree>
  </p:cSld>
  <p:clrMapOvr>
    <a:masterClrMapping/>
  </p:clrMapOvr>
  <p:transition spd="slow"/>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4"/>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266</a:t>
            </a:fld>
            <a:endParaRPr lang="zh-CN" altLang="en-US" sz="1200" dirty="0">
              <a:solidFill>
                <a:srgbClr val="045C75"/>
              </a:solidFill>
              <a:latin typeface="Constantia" panose="02030602050306030303" pitchFamily="18" charset="0"/>
            </a:endParaRPr>
          </a:p>
        </p:txBody>
      </p:sp>
      <p:sp>
        <p:nvSpPr>
          <p:cNvPr id="25603" name="Rectangle 2"/>
          <p:cNvSpPr>
            <a:spLocks noGrp="1"/>
          </p:cNvSpPr>
          <p:nvPr>
            <p:ph type="title" idx="4294967295"/>
          </p:nvPr>
        </p:nvSpPr>
        <p:spPr>
          <a:xfrm>
            <a:off x="2024063" y="304800"/>
            <a:ext cx="8415338" cy="112395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（七）工程设计图、产品设计图、地图、示意图等图形作品和模型作品</a:t>
            </a:r>
            <a:endPar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25604" name="Rectangle 3"/>
          <p:cNvSpPr/>
          <p:nvPr/>
        </p:nvSpPr>
        <p:spPr>
          <a:xfrm>
            <a:off x="974090" y="1447800"/>
            <a:ext cx="10159365" cy="2553335"/>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1</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工程设计图：是指为拟建工程的实施在技术上和经济上所进行的全面安排提供依据的设计图纸及其说明，它包括制定一整套工程项目技术文件，如各项技术经济依据、计算书、图纸、模型、预算、说明书及其他资料。（图例）</a:t>
            </a:r>
          </a:p>
        </p:txBody>
      </p:sp>
      <p:sp>
        <p:nvSpPr>
          <p:cNvPr id="25605" name="Rectangle 4"/>
          <p:cNvSpPr/>
          <p:nvPr/>
        </p:nvSpPr>
        <p:spPr>
          <a:xfrm>
            <a:off x="974090" y="4220845"/>
            <a:ext cx="10205720" cy="2061210"/>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2</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、产品设计图：是从明确产品设计任务起到确定产品的具体结构为止的一系列技术工作的总称。通常包括设计任务书、初步设计、技术设计和工作图设计及其说明。（图例）</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barn(outVertical)">
                                      <p:cBhvr>
                                        <p:cTn id="7" dur="500"/>
                                        <p:tgtEl>
                                          <p:spTgt spid="2560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5605"/>
                                        </p:tgtEl>
                                        <p:attrNameLst>
                                          <p:attrName>style.visibility</p:attrName>
                                        </p:attrNameLst>
                                      </p:cBhvr>
                                      <p:to>
                                        <p:strVal val="visible"/>
                                      </p:to>
                                    </p:set>
                                    <p:animEffect transition="in" filter="barn(outVertical)">
                                      <p:cBhvr>
                                        <p:cTn id="12" dur="500"/>
                                        <p:tgtEl>
                                          <p:spTgt spid="25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P spid="25605"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267</a:t>
            </a:fld>
            <a:endParaRPr lang="zh-CN" altLang="en-US" sz="1200" dirty="0">
              <a:solidFill>
                <a:srgbClr val="045C75"/>
              </a:solidFill>
              <a:latin typeface="Constantia" panose="02030602050306030303" pitchFamily="18" charset="0"/>
            </a:endParaRPr>
          </a:p>
        </p:txBody>
      </p:sp>
      <p:sp>
        <p:nvSpPr>
          <p:cNvPr id="26627" name="Rectangle 3"/>
          <p:cNvSpPr/>
          <p:nvPr/>
        </p:nvSpPr>
        <p:spPr>
          <a:xfrm>
            <a:off x="1320800" y="428625"/>
            <a:ext cx="9607550" cy="1076325"/>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3</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、地图</a:t>
            </a: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地理素材的“取舍”和“判断”是地图的独创性。（图例）</a:t>
            </a:r>
          </a:p>
        </p:txBody>
      </p:sp>
      <p:sp>
        <p:nvSpPr>
          <p:cNvPr id="26628" name="Rectangle 4"/>
          <p:cNvSpPr/>
          <p:nvPr/>
        </p:nvSpPr>
        <p:spPr>
          <a:xfrm>
            <a:off x="1276985" y="1753870"/>
            <a:ext cx="10231120" cy="4582160"/>
          </a:xfrm>
          <a:prstGeom prst="rect">
            <a:avLst/>
          </a:prstGeom>
          <a:noFill/>
          <a:ln w="9525">
            <a:noFill/>
          </a:ln>
        </p:spPr>
        <p:txBody>
          <a:bodyPr>
            <a:no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4</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示意图：是指借助于简单的点、线、几何图形和注记等符号来说明内容较为复杂的事物及其原理，或为显示事物的具体形状或轮廓而绘制的略图或草图。包括电路图、工艺流程图、机器设备图、工程项目图、统计图等。 （图例）</a:t>
            </a:r>
            <a:endPar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5</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、模型作品，是指为展示、试验或者观测等用途，根据物体的形状和结构，按照一定比例制成的立体作品。</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strips(downRight)">
                                      <p:cBhvr>
                                        <p:cTn id="7" dur="500"/>
                                        <p:tgtEl>
                                          <p:spTgt spid="2662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6628"/>
                                        </p:tgtEl>
                                        <p:attrNameLst>
                                          <p:attrName>style.visibility</p:attrName>
                                        </p:attrNameLst>
                                      </p:cBhvr>
                                      <p:to>
                                        <p:strVal val="visible"/>
                                      </p:to>
                                    </p:set>
                                    <p:animEffect transition="in" filter="strips(downRight)">
                                      <p:cBhvr>
                                        <p:cTn id="12"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p:bldP spid="26628"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268</a:t>
            </a:fld>
            <a:endParaRPr lang="zh-CN" altLang="en-US" sz="1200" dirty="0">
              <a:solidFill>
                <a:srgbClr val="045C75"/>
              </a:solidFill>
              <a:latin typeface="Constantia" panose="02030602050306030303" pitchFamily="18" charset="0"/>
            </a:endParaRPr>
          </a:p>
        </p:txBody>
      </p:sp>
      <p:sp>
        <p:nvSpPr>
          <p:cNvPr id="27651" name="Rectangle 1026"/>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工程设计图</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pic>
        <p:nvPicPr>
          <p:cNvPr id="27652" name="Picture 1031" descr="C:\Documents and Settings\intel\My Documents\My Pictures\工程设计图.jpg"/>
          <p:cNvPicPr>
            <a:picLocks noChangeAspect="1"/>
          </p:cNvPicPr>
          <p:nvPr/>
        </p:nvPicPr>
        <p:blipFill>
          <a:blip r:embed="rId2"/>
          <a:stretch>
            <a:fillRect/>
          </a:stretch>
        </p:blipFill>
        <p:spPr>
          <a:xfrm>
            <a:off x="5943600" y="1524000"/>
            <a:ext cx="4343400" cy="4876800"/>
          </a:xfrm>
          <a:prstGeom prst="rect">
            <a:avLst/>
          </a:prstGeom>
          <a:noFill/>
          <a:ln w="9525">
            <a:noFill/>
          </a:ln>
        </p:spPr>
      </p:pic>
      <p:pic>
        <p:nvPicPr>
          <p:cNvPr id="27653" name="Picture 1030" descr="C:\Documents and Settings\intel\My Documents\My Pictures\建筑图2.jpg"/>
          <p:cNvPicPr>
            <a:picLocks noChangeAspect="1"/>
          </p:cNvPicPr>
          <p:nvPr/>
        </p:nvPicPr>
        <p:blipFill>
          <a:blip r:embed="rId3"/>
          <a:stretch>
            <a:fillRect/>
          </a:stretch>
        </p:blipFill>
        <p:spPr>
          <a:xfrm>
            <a:off x="2133600" y="1524000"/>
            <a:ext cx="3810000" cy="4922838"/>
          </a:xfrm>
          <a:prstGeom prst="rect">
            <a:avLst/>
          </a:prstGeom>
          <a:noFill/>
          <a:ln w="9525">
            <a:noFill/>
          </a:ln>
        </p:spPr>
      </p:pic>
    </p:spTree>
  </p:cSld>
  <p:clrMapOvr>
    <a:masterClrMapping/>
  </p:clrMapOvr>
  <p:transition spd="slow"/>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4"/>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269</a:t>
            </a:fld>
            <a:endParaRPr lang="zh-CN" altLang="en-US" sz="1200" dirty="0">
              <a:solidFill>
                <a:srgbClr val="045C75"/>
              </a:solidFill>
              <a:latin typeface="Constantia" panose="02030602050306030303" pitchFamily="18" charset="0"/>
            </a:endParaRPr>
          </a:p>
        </p:txBody>
      </p:sp>
      <p:sp>
        <p:nvSpPr>
          <p:cNvPr id="28675" name="Rectangle 2"/>
          <p:cNvSpPr>
            <a:spLocks noGrp="1"/>
          </p:cNvSpPr>
          <p:nvPr>
            <p:ph type="title" idx="4294967295"/>
          </p:nvPr>
        </p:nvSpPr>
        <p:spPr>
          <a:xfrm>
            <a:off x="1524000" y="274638"/>
            <a:ext cx="8229600" cy="796925"/>
          </a:xfrm>
        </p:spPr>
        <p:txBody>
          <a:bodyPr vert="horz" wrap="square" lIns="0" tIns="45720" rIns="0" bIns="0" numCol="1" anchor="b"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产品设计图</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pic>
        <p:nvPicPr>
          <p:cNvPr id="28676" name="Picture 5" descr="C:\Documents and Settings\intel\My Documents\My Pictures\产品设计图.gif"/>
          <p:cNvPicPr>
            <a:picLocks noChangeAspect="1"/>
          </p:cNvPicPr>
          <p:nvPr/>
        </p:nvPicPr>
        <p:blipFill>
          <a:blip r:embed="rId2"/>
          <a:stretch>
            <a:fillRect/>
          </a:stretch>
        </p:blipFill>
        <p:spPr>
          <a:xfrm>
            <a:off x="2057400" y="1219200"/>
            <a:ext cx="8153400" cy="5180013"/>
          </a:xfrm>
          <a:prstGeom prst="rect">
            <a:avLst/>
          </a:prstGeom>
          <a:noFill/>
          <a:ln w="9525">
            <a:noFill/>
          </a:ln>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a:t>2</a:t>
            </a:r>
            <a:r>
              <a:rPr lang="zh-CN" altLang="en-US"/>
              <a:t>、知识产权示例：辉瑞的新冠特效药Paxlovid</a:t>
            </a:r>
          </a:p>
        </p:txBody>
      </p:sp>
      <p:pic>
        <p:nvPicPr>
          <p:cNvPr id="6" name="内容占位符 5"/>
          <p:cNvPicPr>
            <a:picLocks noGrp="1" noChangeAspect="1"/>
          </p:cNvPicPr>
          <p:nvPr>
            <p:ph idx="1"/>
            <p:custDataLst>
              <p:tags r:id="rId1"/>
            </p:custDataLst>
          </p:nvPr>
        </p:nvPicPr>
        <p:blipFill>
          <a:blip r:embed="rId4"/>
          <a:stretch>
            <a:fillRect/>
          </a:stretch>
        </p:blipFill>
        <p:spPr>
          <a:xfrm>
            <a:off x="1252220" y="1068705"/>
            <a:ext cx="8566785" cy="1481455"/>
          </a:xfrm>
          <a:prstGeom prst="rect">
            <a:avLst/>
          </a:prstGeom>
        </p:spPr>
      </p:pic>
      <p:sp>
        <p:nvSpPr>
          <p:cNvPr id="4" name="文本框 3"/>
          <p:cNvSpPr txBox="1"/>
          <p:nvPr/>
        </p:nvSpPr>
        <p:spPr>
          <a:xfrm>
            <a:off x="1039495" y="4543425"/>
            <a:ext cx="8992235" cy="1816100"/>
          </a:xfrm>
          <a:prstGeom prst="rect">
            <a:avLst/>
          </a:prstGeom>
          <a:noFill/>
        </p:spPr>
        <p:txBody>
          <a:bodyPr wrap="square" rtlCol="0">
            <a:noAutofit/>
          </a:bodyPr>
          <a:lstStyle/>
          <a:p>
            <a:r>
              <a:rPr lang="zh-CN" altLang="en-US" sz="3600"/>
              <a:t>为什么一药难求，价格居高不下？</a:t>
            </a:r>
          </a:p>
        </p:txBody>
      </p:sp>
      <p:pic>
        <p:nvPicPr>
          <p:cNvPr id="5" name="内容占位符 3"/>
          <p:cNvPicPr>
            <a:picLocks noChangeAspect="1"/>
          </p:cNvPicPr>
          <p:nvPr>
            <p:custDataLst>
              <p:tags r:id="rId2"/>
            </p:custDataLst>
          </p:nvPr>
        </p:nvPicPr>
        <p:blipFill>
          <a:blip r:embed="rId5"/>
          <a:stretch>
            <a:fillRect/>
          </a:stretch>
        </p:blipFill>
        <p:spPr>
          <a:xfrm>
            <a:off x="1657350" y="2551430"/>
            <a:ext cx="5690235" cy="1472565"/>
          </a:xfrm>
          <a:prstGeom prst="rect">
            <a:avLst/>
          </a:prstGeom>
          <a:noFill/>
          <a:ln w="9525">
            <a:noFill/>
          </a:ln>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4"/>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270</a:t>
            </a:fld>
            <a:endParaRPr lang="zh-CN" altLang="en-US" sz="1200" dirty="0">
              <a:solidFill>
                <a:srgbClr val="045C75"/>
              </a:solidFill>
              <a:latin typeface="Constantia" panose="02030602050306030303" pitchFamily="18" charset="0"/>
            </a:endParaRPr>
          </a:p>
        </p:txBody>
      </p:sp>
      <p:sp>
        <p:nvSpPr>
          <p:cNvPr id="29699" name="Rectangle 2"/>
          <p:cNvSpPr>
            <a:spLocks noGrp="1"/>
          </p:cNvSpPr>
          <p:nvPr>
            <p:ph type="title" idx="4294967295"/>
          </p:nvPr>
        </p:nvSpPr>
        <p:spPr>
          <a:xfrm>
            <a:off x="1524000" y="274638"/>
            <a:ext cx="8229600" cy="725488"/>
          </a:xfrm>
        </p:spPr>
        <p:txBody>
          <a:bodyPr vert="horz" wrap="square" lIns="0" tIns="45720" rIns="0" bIns="0" numCol="1" anchor="b"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地图</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pic>
        <p:nvPicPr>
          <p:cNvPr id="29700" name="Picture 3" descr="C:\Documents and Settings\intel\My Documents\My Pictures\地图.jpg"/>
          <p:cNvPicPr>
            <a:picLocks noChangeAspect="1"/>
          </p:cNvPicPr>
          <p:nvPr/>
        </p:nvPicPr>
        <p:blipFill>
          <a:blip r:embed="rId2"/>
          <a:stretch>
            <a:fillRect/>
          </a:stretch>
        </p:blipFill>
        <p:spPr>
          <a:xfrm>
            <a:off x="1981200" y="990600"/>
            <a:ext cx="8382000" cy="5284788"/>
          </a:xfrm>
          <a:prstGeom prst="rect">
            <a:avLst/>
          </a:prstGeom>
          <a:noFill/>
          <a:ln w="9525">
            <a:noFill/>
          </a:ln>
        </p:spPr>
      </p:pic>
    </p:spTree>
  </p:cSld>
  <p:clrMapOvr>
    <a:masterClrMapping/>
  </p:clrMapOvr>
  <p:transition spd="slow"/>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4"/>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271</a:t>
            </a:fld>
            <a:endParaRPr lang="zh-CN" altLang="en-US" sz="1200" dirty="0">
              <a:solidFill>
                <a:srgbClr val="045C75"/>
              </a:solidFill>
              <a:latin typeface="Constantia" panose="02030602050306030303" pitchFamily="18" charset="0"/>
            </a:endParaRPr>
          </a:p>
        </p:txBody>
      </p:sp>
      <p:sp>
        <p:nvSpPr>
          <p:cNvPr id="30723" name="Rectangle 2050"/>
          <p:cNvSpPr>
            <a:spLocks noGrp="1"/>
          </p:cNvSpPr>
          <p:nvPr>
            <p:ph type="title" idx="4294967295"/>
          </p:nvPr>
        </p:nvSpPr>
        <p:spPr>
          <a:xfrm>
            <a:off x="1524000" y="274638"/>
            <a:ext cx="8229600" cy="511175"/>
          </a:xfrm>
        </p:spPr>
        <p:txBody>
          <a:bodyPr vert="horz" wrap="square" lIns="0" tIns="45720" rIns="0" bIns="0" numCol="1" anchor="b"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9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示意图</a:t>
            </a:r>
            <a:endParaRPr kumimoji="0" lang="zh-CN" altLang="en-US" sz="43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pic>
        <p:nvPicPr>
          <p:cNvPr id="30724" name="Picture 2051" descr="C:\Documents and Settings\intel\My Documents\My Pictures\示意图.bmp"/>
          <p:cNvPicPr>
            <a:picLocks noChangeAspect="1"/>
          </p:cNvPicPr>
          <p:nvPr/>
        </p:nvPicPr>
        <p:blipFill>
          <a:blip r:embed="rId2"/>
          <a:stretch>
            <a:fillRect/>
          </a:stretch>
        </p:blipFill>
        <p:spPr>
          <a:xfrm>
            <a:off x="1905000" y="914400"/>
            <a:ext cx="8458200" cy="5688013"/>
          </a:xfrm>
          <a:prstGeom prst="rect">
            <a:avLst/>
          </a:prstGeom>
          <a:noFill/>
          <a:ln w="9525">
            <a:noFill/>
          </a:ln>
        </p:spPr>
      </p:pic>
    </p:spTree>
  </p:cSld>
  <p:clrMapOvr>
    <a:masterClrMapping/>
  </p:clrMapOvr>
  <p:transition spd="slow"/>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6"/>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272</a:t>
            </a:fld>
            <a:endParaRPr lang="zh-CN" altLang="en-US" sz="1200" dirty="0">
              <a:solidFill>
                <a:srgbClr val="045C75"/>
              </a:solidFill>
              <a:latin typeface="Constantia" panose="02030602050306030303" pitchFamily="18" charset="0"/>
            </a:endParaRPr>
          </a:p>
        </p:txBody>
      </p:sp>
      <p:sp>
        <p:nvSpPr>
          <p:cNvPr id="31747"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（八）计算机软件</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31748" name="Rectangle 3"/>
          <p:cNvSpPr/>
          <p:nvPr/>
        </p:nvSpPr>
        <p:spPr>
          <a:xfrm>
            <a:off x="1315720" y="1524000"/>
            <a:ext cx="9541510" cy="1814830"/>
          </a:xfrm>
          <a:prstGeom prst="rect">
            <a:avLst/>
          </a:prstGeom>
          <a:noFill/>
          <a:ln w="9525">
            <a:noFill/>
          </a:ln>
        </p:spPr>
        <p:txBody>
          <a:bodyPr wrap="square">
            <a:spAutoFit/>
          </a:bodyPr>
          <a:lstStyle/>
          <a:p>
            <a:pPr eaLnBrk="1" hangingPunct="1">
              <a:spcBef>
                <a:spcPct val="20000"/>
              </a:spcBef>
              <a:buFont typeface="Wingdings" panose="05000000000000000000" pitchFamily="2" charset="2"/>
              <a:buChar char="q"/>
            </a:pPr>
            <a:r>
              <a:rPr lang="zh-CN" altLang="en-US" sz="2800" b="1" dirty="0">
                <a:solidFill>
                  <a:srgbClr val="1D2EA9"/>
                </a:solidFill>
                <a:latin typeface="Arial" panose="020B0604020202020204" pitchFamily="34" charset="0"/>
              </a:rPr>
              <a:t>计算机软件是指为了得到某种结果而可以由计算机等具有信息处理能力的装置执行的代码化指令序列，或者可被自动转换成代码化指令序列的符号化指令序列或者符号化语句序列。</a:t>
            </a:r>
          </a:p>
        </p:txBody>
      </p:sp>
      <p:sp>
        <p:nvSpPr>
          <p:cNvPr id="31749" name="Rectangle 4"/>
          <p:cNvSpPr/>
          <p:nvPr/>
        </p:nvSpPr>
        <p:spPr>
          <a:xfrm>
            <a:off x="1267460" y="3429000"/>
            <a:ext cx="9590405" cy="953135"/>
          </a:xfrm>
          <a:prstGeom prst="rect">
            <a:avLst/>
          </a:prstGeom>
          <a:noFill/>
          <a:ln w="9525">
            <a:noFill/>
          </a:ln>
        </p:spPr>
        <p:txBody>
          <a:bodyPr wrap="square">
            <a:spAutoFit/>
          </a:bodyPr>
          <a:lstStyle/>
          <a:p>
            <a:pPr eaLnBrk="1" hangingPunct="1">
              <a:spcBef>
                <a:spcPct val="20000"/>
              </a:spcBef>
              <a:buFont typeface="Wingdings" panose="05000000000000000000" pitchFamily="2" charset="2"/>
              <a:buChar char="q"/>
            </a:pPr>
            <a:r>
              <a:rPr lang="zh-CN" altLang="en-US" sz="2800" b="1" dirty="0">
                <a:solidFill>
                  <a:srgbClr val="1D2EA9"/>
                </a:solidFill>
                <a:latin typeface="Arial" panose="020B0604020202020204" pitchFamily="34" charset="0"/>
              </a:rPr>
              <a:t>计算机程序包括源程序（源代码）和目标程序。同一程序的源程序和目标程序应当视为同一作品。</a:t>
            </a:r>
          </a:p>
        </p:txBody>
      </p:sp>
      <p:sp>
        <p:nvSpPr>
          <p:cNvPr id="31750" name="Rectangle 5"/>
          <p:cNvSpPr/>
          <p:nvPr/>
        </p:nvSpPr>
        <p:spPr>
          <a:xfrm>
            <a:off x="1191895" y="4495800"/>
            <a:ext cx="9513570" cy="1814830"/>
          </a:xfrm>
          <a:prstGeom prst="rect">
            <a:avLst/>
          </a:prstGeom>
          <a:noFill/>
          <a:ln w="9525">
            <a:noFill/>
          </a:ln>
        </p:spPr>
        <p:txBody>
          <a:bodyPr wrap="square">
            <a:spAutoFit/>
          </a:bodyPr>
          <a:lstStyle/>
          <a:p>
            <a:pPr eaLnBrk="1" hangingPunct="1">
              <a:buFont typeface="Wingdings" panose="05000000000000000000" pitchFamily="2" charset="2"/>
              <a:buChar char="q"/>
            </a:pPr>
            <a:r>
              <a:rPr lang="zh-CN" altLang="en-US" sz="2800" b="1" dirty="0">
                <a:solidFill>
                  <a:srgbClr val="1D2EA9"/>
                </a:solidFill>
                <a:latin typeface="Arial" panose="020B0604020202020204" pitchFamily="34" charset="0"/>
              </a:rPr>
              <a:t>文档，指用自然语言或者形式化语言所编写的文字资料和图表，用来描述程序的内容、组成、设计、功能规格、开发情况、测试结果及使用方法，如程序设计说明书、流程图、用户手册等。</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wipe(up)">
                                      <p:cBhvr>
                                        <p:cTn id="7" dur="500"/>
                                        <p:tgtEl>
                                          <p:spTgt spid="317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1749"/>
                                        </p:tgtEl>
                                        <p:attrNameLst>
                                          <p:attrName>style.visibility</p:attrName>
                                        </p:attrNameLst>
                                      </p:cBhvr>
                                      <p:to>
                                        <p:strVal val="visible"/>
                                      </p:to>
                                    </p:set>
                                    <p:animEffect transition="in" filter="wipe(up)">
                                      <p:cBhvr>
                                        <p:cTn id="12" dur="500"/>
                                        <p:tgtEl>
                                          <p:spTgt spid="317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1750"/>
                                        </p:tgtEl>
                                        <p:attrNameLst>
                                          <p:attrName>style.visibility</p:attrName>
                                        </p:attrNameLst>
                                      </p:cBhvr>
                                      <p:to>
                                        <p:strVal val="visible"/>
                                      </p:to>
                                    </p:set>
                                    <p:animEffect transition="in" filter="wipe(up)">
                                      <p:cBhvr>
                                        <p:cTn id="17" dur="500"/>
                                        <p:tgtEl>
                                          <p:spTgt spid="31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p:bldP spid="31749" grpId="0"/>
      <p:bldP spid="31750"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9"/>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273</a:t>
            </a:fld>
            <a:endParaRPr lang="zh-CN" altLang="en-US" sz="1200" dirty="0">
              <a:solidFill>
                <a:srgbClr val="045C75"/>
              </a:solidFill>
              <a:latin typeface="Constantia" panose="02030602050306030303" pitchFamily="18" charset="0"/>
            </a:endParaRPr>
          </a:p>
        </p:txBody>
      </p:sp>
      <p:sp>
        <p:nvSpPr>
          <p:cNvPr id="32771" name="Rectangle 2"/>
          <p:cNvSpPr>
            <a:spLocks noGrp="1"/>
          </p:cNvSpPr>
          <p:nvPr>
            <p:ph type="title" idx="4294967295"/>
          </p:nvPr>
        </p:nvSpPr>
        <p:spPr>
          <a:xfrm>
            <a:off x="1524000" y="274638"/>
            <a:ext cx="8229600" cy="796925"/>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（九）符合作品特征的其他智力成果</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32772" name="Rectangle 5"/>
          <p:cNvSpPr/>
          <p:nvPr/>
        </p:nvSpPr>
        <p:spPr>
          <a:xfrm>
            <a:off x="1524000" y="2835275"/>
            <a:ext cx="9144000" cy="368300"/>
          </a:xfrm>
          <a:prstGeom prst="rect">
            <a:avLst/>
          </a:prstGeom>
          <a:noFill/>
          <a:ln w="9525">
            <a:noFill/>
          </a:ln>
        </p:spPr>
        <p:txBody>
          <a:bodyPr>
            <a:spAutoFit/>
          </a:bodyPr>
          <a:lstStyle/>
          <a:p>
            <a:pPr eaLnBrk="1" hangingPunct="1">
              <a:buFont typeface="Wingdings 2" panose="05020102010507070707" pitchFamily="18" charset="2"/>
            </a:pPr>
            <a:endParaRPr lang="zh-CN" altLang="zh-CN" dirty="0">
              <a:latin typeface="Constantia" panose="02030602050306030303" pitchFamily="18" charset="0"/>
            </a:endParaRPr>
          </a:p>
        </p:txBody>
      </p:sp>
      <p:sp>
        <p:nvSpPr>
          <p:cNvPr id="32773" name="Rectangle 6"/>
          <p:cNvSpPr/>
          <p:nvPr/>
        </p:nvSpPr>
        <p:spPr>
          <a:xfrm>
            <a:off x="2133600" y="1447800"/>
            <a:ext cx="8153400" cy="368300"/>
          </a:xfrm>
          <a:prstGeom prst="rect">
            <a:avLst/>
          </a:prstGeom>
          <a:noFill/>
          <a:ln w="9525">
            <a:noFill/>
          </a:ln>
        </p:spPr>
        <p:txBody>
          <a:bodyPr>
            <a:spAutoFit/>
          </a:bodyPr>
          <a:lstStyle/>
          <a:p>
            <a:pPr eaLnBrk="1" hangingPunct="1">
              <a:buFont typeface="Wingdings 2" panose="05020102010507070707" pitchFamily="18" charset="2"/>
            </a:pPr>
            <a:endParaRPr lang="zh-CN" altLang="zh-CN" dirty="0">
              <a:latin typeface="Constantia" panose="02030602050306030303" pitchFamily="18" charset="0"/>
            </a:endParaRPr>
          </a:p>
        </p:txBody>
      </p:sp>
      <p:sp>
        <p:nvSpPr>
          <p:cNvPr id="32774" name="TextBox 10"/>
          <p:cNvSpPr txBox="1"/>
          <p:nvPr/>
        </p:nvSpPr>
        <p:spPr>
          <a:xfrm>
            <a:off x="1180465" y="1214755"/>
            <a:ext cx="9970770" cy="4523105"/>
          </a:xfrm>
          <a:prstGeom prst="rect">
            <a:avLst/>
          </a:prstGeom>
          <a:noFill/>
          <a:ln w="9525">
            <a:noFill/>
          </a:ln>
        </p:spPr>
        <p:txBody>
          <a:bodyPr wrap="square">
            <a:spAutoFit/>
          </a:bodyPr>
          <a:lstStyle/>
          <a:p>
            <a:pPr eaLnBrk="1" hangingPunct="1">
              <a:buFont typeface="Wingdings 2" panose="05020102010507070707" pitchFamily="18" charset="2"/>
            </a:pPr>
            <a:r>
              <a:rPr lang="en-US" altLang="zh-CN" sz="3200" b="1" dirty="0">
                <a:solidFill>
                  <a:schemeClr val="accent1"/>
                </a:solidFill>
                <a:latin typeface="Constantia" panose="02030602050306030303" pitchFamily="18" charset="0"/>
              </a:rPr>
              <a:t>1</a:t>
            </a:r>
            <a:r>
              <a:rPr lang="zh-CN" altLang="en-US" sz="3200" b="1" dirty="0">
                <a:solidFill>
                  <a:schemeClr val="accent1"/>
                </a:solidFill>
                <a:latin typeface="Constantia" panose="02030602050306030303" pitchFamily="18" charset="0"/>
              </a:rPr>
              <a:t>、演绎作品：改编、翻译、注释、整理已有作品而产生的作品。</a:t>
            </a:r>
            <a:endParaRPr lang="en-US" altLang="zh-CN" sz="3200" b="1" dirty="0">
              <a:solidFill>
                <a:schemeClr val="accent1"/>
              </a:solidFill>
              <a:latin typeface="Constantia" panose="02030602050306030303" pitchFamily="18" charset="0"/>
            </a:endParaRPr>
          </a:p>
          <a:p>
            <a:pPr eaLnBrk="1" hangingPunct="1">
              <a:buFont typeface="Wingdings 2" panose="05020102010507070707" pitchFamily="18" charset="2"/>
            </a:pPr>
            <a:r>
              <a:rPr lang="en-US" altLang="zh-CN" sz="3200" b="1" dirty="0">
                <a:solidFill>
                  <a:schemeClr val="accent1"/>
                </a:solidFill>
                <a:latin typeface="Constantia" panose="02030602050306030303" pitchFamily="18" charset="0"/>
              </a:rPr>
              <a:t>2</a:t>
            </a:r>
            <a:r>
              <a:rPr lang="zh-CN" altLang="en-US" sz="3200" b="1" dirty="0">
                <a:solidFill>
                  <a:schemeClr val="accent1"/>
                </a:solidFill>
                <a:latin typeface="Constantia" panose="02030602050306030303" pitchFamily="18" charset="0"/>
              </a:rPr>
              <a:t>、汇编作品：汇编若干作品、作品的片段或者不构成作品的数据或者其他材料，对其内容的选择或者编排体现独创性的作品。</a:t>
            </a:r>
            <a:endParaRPr lang="en-US" altLang="zh-CN" sz="3200" b="1" dirty="0">
              <a:solidFill>
                <a:schemeClr val="accent1"/>
              </a:solidFill>
              <a:latin typeface="Constantia" panose="02030602050306030303" pitchFamily="18" charset="0"/>
            </a:endParaRPr>
          </a:p>
          <a:p>
            <a:pPr eaLnBrk="1" hangingPunct="1">
              <a:buFont typeface="Wingdings 2" panose="05020102010507070707" pitchFamily="18" charset="2"/>
            </a:pPr>
            <a:r>
              <a:rPr lang="en-US" altLang="zh-CN" sz="3200" b="1" dirty="0">
                <a:solidFill>
                  <a:schemeClr val="accent1"/>
                </a:solidFill>
                <a:latin typeface="Constantia" panose="02030602050306030303" pitchFamily="18" charset="0"/>
              </a:rPr>
              <a:t>3</a:t>
            </a:r>
            <a:r>
              <a:rPr lang="zh-CN" altLang="en-US" sz="3200" b="1" dirty="0">
                <a:solidFill>
                  <a:schemeClr val="accent1"/>
                </a:solidFill>
                <a:latin typeface="Constantia" panose="02030602050306030303" pitchFamily="18" charset="0"/>
              </a:rPr>
              <a:t>、实用艺术品：具有实用性的艺术作品，如：艺术灯台、带有艺术图案的地毯。</a:t>
            </a:r>
            <a:endParaRPr lang="en-US" altLang="zh-CN" sz="3200" b="1" dirty="0">
              <a:solidFill>
                <a:schemeClr val="accent1"/>
              </a:solidFill>
              <a:latin typeface="Constantia" panose="02030602050306030303" pitchFamily="18" charset="0"/>
            </a:endParaRPr>
          </a:p>
          <a:p>
            <a:pPr eaLnBrk="1" hangingPunct="1">
              <a:buFont typeface="Wingdings 2" panose="05020102010507070707" pitchFamily="18" charset="2"/>
            </a:pPr>
            <a:r>
              <a:rPr lang="en-US" altLang="zh-CN" sz="3200" b="1" dirty="0">
                <a:solidFill>
                  <a:schemeClr val="accent1"/>
                </a:solidFill>
                <a:latin typeface="Constantia" panose="02030602050306030303" pitchFamily="18" charset="0"/>
              </a:rPr>
              <a:t>4</a:t>
            </a:r>
            <a:r>
              <a:rPr lang="zh-CN" altLang="en-US" sz="3200" b="1" dirty="0">
                <a:solidFill>
                  <a:schemeClr val="accent1"/>
                </a:solidFill>
                <a:latin typeface="Constantia" panose="02030602050306030303" pitchFamily="18" charset="0"/>
              </a:rPr>
              <a:t>、民间文学艺术作品：是指某一民族、某一地区的传统艺术表述。如：民歌、民间传说等。</a:t>
            </a:r>
          </a:p>
        </p:txBody>
      </p:sp>
    </p:spTree>
  </p:cSld>
  <p:clrMapOvr>
    <a:masterClrMapping/>
  </p:clrMapOvr>
  <p:transition spd="slow"/>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idx="4294967295"/>
          </p:nvPr>
        </p:nvSpPr>
        <p:spPr>
          <a:xfrm>
            <a:off x="1981200" y="428625"/>
            <a:ext cx="8229600" cy="642938"/>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黑体" panose="02010609060101010101" pitchFamily="49" charset="-122"/>
                <a:ea typeface="黑体" panose="02010609060101010101" pitchFamily="49" charset="-122"/>
                <a:cs typeface="+mj-cs"/>
              </a:rPr>
              <a:t>（五）不受著作权保护的对象</a:t>
            </a:r>
            <a:endParaRPr kumimoji="0" lang="zh-CN" altLang="en-US" sz="3200" b="0" i="0" u="none" strike="noStrike" kern="1200" cap="none" spc="0" normalizeH="0" baseline="0" noProof="1">
              <a:ln>
                <a:noFill/>
              </a:ln>
              <a:solidFill>
                <a:schemeClr val="tx2"/>
              </a:solidFill>
              <a:effectLst/>
              <a:uLnTx/>
              <a:uFillTx/>
              <a:latin typeface="黑体" panose="02010609060101010101" pitchFamily="49" charset="-122"/>
              <a:ea typeface="黑体" panose="02010609060101010101" pitchFamily="49" charset="-122"/>
              <a:cs typeface="+mj-cs"/>
            </a:endParaRPr>
          </a:p>
        </p:txBody>
      </p:sp>
      <p:sp>
        <p:nvSpPr>
          <p:cNvPr id="33795" name="内容占位符 2"/>
          <p:cNvSpPr>
            <a:spLocks noGrp="1"/>
          </p:cNvSpPr>
          <p:nvPr>
            <p:ph idx="4294967295"/>
          </p:nvPr>
        </p:nvSpPr>
        <p:spPr>
          <a:xfrm>
            <a:off x="1106170" y="1357630"/>
            <a:ext cx="10449560" cy="4967605"/>
          </a:xfrm>
        </p:spPr>
        <p:txBody>
          <a:bodyPr vert="horz" wrap="square" lIns="91440" tIns="45720" rIns="91440" bIns="45720" numCol="1" anchor="t" anchorCtr="0" compatLnSpc="1"/>
          <a:lstStyle/>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mn-ea"/>
                <a:cs typeface="+mn-cs"/>
              </a:rPr>
              <a:t>（一）法律、法规，国家机关的决议、决定、命令和其他具有立法、行政、司法性质的文件，及其官方正式译文。</a:t>
            </a: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mn-ea"/>
                <a:cs typeface="+mn-cs"/>
              </a:rPr>
              <a:t>（二）单纯事实消息；</a:t>
            </a:r>
            <a:endParaRPr kumimoji="0" lang="en-US" altLang="zh-CN" sz="28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mn-ea"/>
              <a:cs typeface="+mn-cs"/>
            </a:endParaRP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mn-ea"/>
                <a:cs typeface="+mn-cs"/>
              </a:rPr>
              <a:t>（三）历法、通用数表、通用表格和公式</a:t>
            </a: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en-US" altLang="x-none" sz="2800" b="1" i="0" u="none" strike="noStrike" kern="1200" cap="none" spc="0" normalizeH="0" baseline="0" noProof="1">
                <a:ln>
                  <a:noFill/>
                </a:ln>
                <a:solidFill>
                  <a:schemeClr val="tx1"/>
                </a:solidFill>
                <a:effectLst/>
                <a:uLnTx/>
                <a:uFillTx/>
                <a:latin typeface="+mn-lt"/>
                <a:ea typeface="+mn-ea"/>
                <a:cs typeface="+mn-cs"/>
              </a:rPr>
              <a:t>2010</a:t>
            </a:r>
            <a:r>
              <a:rPr kumimoji="0" lang="zh-CN" altLang="en-US" sz="2800" b="1" i="0" u="none" strike="noStrike" kern="1200" cap="none" spc="0" normalizeH="0" baseline="0" noProof="1">
                <a:ln>
                  <a:noFill/>
                </a:ln>
                <a:solidFill>
                  <a:schemeClr val="tx1"/>
                </a:solidFill>
                <a:effectLst/>
                <a:uLnTx/>
                <a:uFillTx/>
                <a:latin typeface="+mn-lt"/>
                <a:ea typeface="+mn-ea"/>
                <a:cs typeface="+mn-cs"/>
              </a:rPr>
              <a:t>年修改了第四条。原第四条：依法禁止出版、传播的作品，不受本法保护。著作权人行使著作权，不得违反宪法和法律，不得损害公共利益。</a:t>
            </a:r>
            <a:endParaRPr kumimoji="0" lang="en-US" altLang="x-none" sz="2800" b="1" i="0" u="none" strike="noStrike" kern="1200" cap="none" spc="0" normalizeH="0" baseline="0" noProof="1">
              <a:ln>
                <a:noFill/>
              </a:ln>
              <a:solidFill>
                <a:schemeClr val="tx1"/>
              </a:solidFill>
              <a:effectLst/>
              <a:uLnTx/>
              <a:uFillTx/>
              <a:latin typeface="+mn-lt"/>
              <a:ea typeface="+mn-ea"/>
              <a:cs typeface="+mn-cs"/>
            </a:endParaRP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chemeClr val="tx1"/>
                </a:solidFill>
                <a:effectLst/>
                <a:uLnTx/>
                <a:uFillTx/>
                <a:latin typeface="+mn-lt"/>
                <a:ea typeface="+mn-ea"/>
                <a:cs typeface="+mn-cs"/>
              </a:rPr>
              <a:t>现行著作权法第四条：著作权人和与著作权有关的权利人行使权利，不得违反宪法和法律，不得损害公共利益。国家对作品的出版、传播依法进行监督管理。</a:t>
            </a: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endParaRPr kumimoji="0" lang="zh-CN" altLang="en-US" sz="2600" b="1" i="0" u="none" strike="noStrike" kern="1200" cap="none" spc="0" normalizeH="0" baseline="0" noProof="1">
              <a:ln>
                <a:noFill/>
              </a:ln>
              <a:solidFill>
                <a:schemeClr val="tx1"/>
              </a:solidFill>
              <a:effectLst/>
              <a:uLnTx/>
              <a:uFillTx/>
              <a:latin typeface="+mn-lt"/>
              <a:ea typeface="+mn-ea"/>
              <a:cs typeface="+mn-cs"/>
            </a:endParaRPr>
          </a:p>
        </p:txBody>
      </p:sp>
      <p:sp>
        <p:nvSpPr>
          <p:cNvPr id="33796"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274</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7"/>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275</a:t>
            </a:fld>
            <a:endParaRPr lang="zh-CN" altLang="en-US" sz="1200" dirty="0">
              <a:solidFill>
                <a:srgbClr val="045C75"/>
              </a:solidFill>
              <a:latin typeface="Constantia" panose="02030602050306030303" pitchFamily="18" charset="0"/>
            </a:endParaRPr>
          </a:p>
        </p:txBody>
      </p:sp>
      <p:sp>
        <p:nvSpPr>
          <p:cNvPr id="34819" name="Rectangle 1026"/>
          <p:cNvSpPr>
            <a:spLocks noGrp="1"/>
          </p:cNvSpPr>
          <p:nvPr>
            <p:ph type="title" idx="4294967295"/>
          </p:nvPr>
        </p:nvSpPr>
        <p:spPr>
          <a:xfrm>
            <a:off x="2166938" y="685800"/>
            <a:ext cx="8001000" cy="1171575"/>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9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1、法律、法规，国家机关的决议、决定、命令和其他具有立法、行政、司法性质的文件，及其官方正式译文。</a:t>
            </a:r>
            <a:endParaRPr kumimoji="0" lang="zh-CN" altLang="en-US" sz="43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pic>
        <p:nvPicPr>
          <p:cNvPr id="34820" name="Picture 1030" descr="C:\Documents and Settings\intel\My Documents\My Pictures\法律.jpg"/>
          <p:cNvPicPr>
            <a:picLocks noChangeAspect="1"/>
          </p:cNvPicPr>
          <p:nvPr/>
        </p:nvPicPr>
        <p:blipFill>
          <a:blip r:embed="rId2"/>
          <a:stretch>
            <a:fillRect/>
          </a:stretch>
        </p:blipFill>
        <p:spPr>
          <a:xfrm>
            <a:off x="8377238" y="1524000"/>
            <a:ext cx="2290762" cy="2971800"/>
          </a:xfrm>
          <a:prstGeom prst="rect">
            <a:avLst/>
          </a:prstGeom>
          <a:noFill/>
          <a:ln w="9525">
            <a:noFill/>
          </a:ln>
        </p:spPr>
      </p:pic>
      <p:pic>
        <p:nvPicPr>
          <p:cNvPr id="34821" name="Picture 1031" descr="C:\Documents and Settings\intel\My Documents\My Pictures\文件3.jpg"/>
          <p:cNvPicPr>
            <a:picLocks noChangeAspect="1"/>
          </p:cNvPicPr>
          <p:nvPr/>
        </p:nvPicPr>
        <p:blipFill>
          <a:blip r:embed="rId3"/>
          <a:stretch>
            <a:fillRect/>
          </a:stretch>
        </p:blipFill>
        <p:spPr>
          <a:xfrm>
            <a:off x="7848600" y="3124200"/>
            <a:ext cx="2289175" cy="3048000"/>
          </a:xfrm>
          <a:prstGeom prst="rect">
            <a:avLst/>
          </a:prstGeom>
          <a:noFill/>
          <a:ln w="9525">
            <a:noFill/>
          </a:ln>
        </p:spPr>
      </p:pic>
      <p:sp>
        <p:nvSpPr>
          <p:cNvPr id="34823" name="Rectangle 1033"/>
          <p:cNvSpPr/>
          <p:nvPr/>
        </p:nvSpPr>
        <p:spPr>
          <a:xfrm>
            <a:off x="1847850" y="2349500"/>
            <a:ext cx="5562600" cy="3538538"/>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法律及类似文件，体现的是国家的意志，不属于任何个人智力创作成果，而且是要求人们普遍了解和遵守的行为规范，所以，对法律、法规及其官方文件的复制、传播和使用不应受到限制。 </a:t>
            </a:r>
          </a:p>
        </p:txBody>
      </p:sp>
    </p:spTree>
  </p:cSld>
  <p:clrMapOvr>
    <a:masterClrMapping/>
  </p:clrMapOvr>
  <p:transition spd="slow"/>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7"/>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276</a:t>
            </a:fld>
            <a:endParaRPr lang="zh-CN" altLang="en-US" sz="1200" dirty="0">
              <a:solidFill>
                <a:srgbClr val="045C75"/>
              </a:solidFill>
              <a:latin typeface="Constantia" panose="02030602050306030303" pitchFamily="18" charset="0"/>
            </a:endParaRPr>
          </a:p>
        </p:txBody>
      </p:sp>
      <p:sp>
        <p:nvSpPr>
          <p:cNvPr id="35843" name="Rectangle 1026"/>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2、单纯事实消息；</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35844" name="Rectangle 1027"/>
          <p:cNvSpPr/>
          <p:nvPr/>
        </p:nvSpPr>
        <p:spPr>
          <a:xfrm>
            <a:off x="2286000" y="1600200"/>
            <a:ext cx="8001000" cy="10763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指通过报纸、期刊、电台、电视台等传播媒介报道的单纯事实消息。</a:t>
            </a:r>
          </a:p>
        </p:txBody>
      </p:sp>
      <p:pic>
        <p:nvPicPr>
          <p:cNvPr id="35845" name="Picture 1031" descr="C:\Documents and Settings\intel\My Documents\My Pictures\报纸3.jpg"/>
          <p:cNvPicPr>
            <a:picLocks noChangeAspect="1"/>
          </p:cNvPicPr>
          <p:nvPr/>
        </p:nvPicPr>
        <p:blipFill>
          <a:blip r:embed="rId2"/>
          <a:stretch>
            <a:fillRect/>
          </a:stretch>
        </p:blipFill>
        <p:spPr>
          <a:xfrm>
            <a:off x="7175500" y="2852738"/>
            <a:ext cx="3276600" cy="3276600"/>
          </a:xfrm>
          <a:prstGeom prst="rect">
            <a:avLst/>
          </a:prstGeom>
          <a:noFill/>
          <a:ln w="9525">
            <a:noFill/>
          </a:ln>
        </p:spPr>
      </p:pic>
      <p:pic>
        <p:nvPicPr>
          <p:cNvPr id="35846" name="Picture 8" descr="C:\Users\yan\Pictures\4.jpg"/>
          <p:cNvPicPr>
            <a:picLocks noChangeAspect="1"/>
          </p:cNvPicPr>
          <p:nvPr/>
        </p:nvPicPr>
        <p:blipFill>
          <a:blip r:embed="rId3"/>
          <a:stretch>
            <a:fillRect/>
          </a:stretch>
        </p:blipFill>
        <p:spPr>
          <a:xfrm>
            <a:off x="2424113" y="3644900"/>
            <a:ext cx="4646612" cy="2447925"/>
          </a:xfrm>
          <a:prstGeom prst="rect">
            <a:avLst/>
          </a:prstGeom>
          <a:noFill/>
          <a:ln w="9525">
            <a:noFill/>
          </a:ln>
        </p:spPr>
      </p:pic>
    </p:spTree>
  </p:cSld>
  <p:clrMapOvr>
    <a:masterClrMapping/>
  </p:clrMapOvr>
  <p:transition spd="slow"/>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7"/>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277</a:t>
            </a:fld>
            <a:endParaRPr lang="zh-CN" altLang="en-US" sz="1200" dirty="0">
              <a:solidFill>
                <a:srgbClr val="045C75"/>
              </a:solidFill>
              <a:latin typeface="Constantia" panose="02030602050306030303" pitchFamily="18" charset="0"/>
            </a:endParaRPr>
          </a:p>
        </p:txBody>
      </p:sp>
      <p:sp>
        <p:nvSpPr>
          <p:cNvPr id="36867" name="Rectangle 1026"/>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3、历法、通用数表、通用表格和公式</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pic>
        <p:nvPicPr>
          <p:cNvPr id="36868" name="Picture 1029" descr="C:\Documents and Settings\intel\My Documents\My Pictures\数表.jpg"/>
          <p:cNvPicPr>
            <a:picLocks noChangeAspect="1"/>
          </p:cNvPicPr>
          <p:nvPr/>
        </p:nvPicPr>
        <p:blipFill>
          <a:blip r:embed="rId2"/>
          <a:stretch>
            <a:fillRect/>
          </a:stretch>
        </p:blipFill>
        <p:spPr>
          <a:xfrm>
            <a:off x="4786313" y="3810000"/>
            <a:ext cx="2528887" cy="2971800"/>
          </a:xfrm>
          <a:prstGeom prst="rect">
            <a:avLst/>
          </a:prstGeom>
          <a:noFill/>
          <a:ln w="9525">
            <a:noFill/>
          </a:ln>
        </p:spPr>
      </p:pic>
      <p:pic>
        <p:nvPicPr>
          <p:cNvPr id="36869" name="Picture 1032" descr="C:\Documents and Settings\intel\My Documents\My Pictures\公式.jpg"/>
          <p:cNvPicPr>
            <a:picLocks noChangeAspect="1"/>
          </p:cNvPicPr>
          <p:nvPr/>
        </p:nvPicPr>
        <p:blipFill>
          <a:blip r:embed="rId3"/>
          <a:stretch>
            <a:fillRect/>
          </a:stretch>
        </p:blipFill>
        <p:spPr>
          <a:xfrm>
            <a:off x="6858000" y="3352800"/>
            <a:ext cx="2743200" cy="3048000"/>
          </a:xfrm>
          <a:prstGeom prst="rect">
            <a:avLst/>
          </a:prstGeom>
          <a:noFill/>
          <a:ln w="9525">
            <a:noFill/>
          </a:ln>
        </p:spPr>
      </p:pic>
      <p:pic>
        <p:nvPicPr>
          <p:cNvPr id="36870" name="Picture 1030" descr="C:\Documents and Settings\intel\My Documents\My Pictures\表格.jpg"/>
          <p:cNvPicPr>
            <a:picLocks noChangeAspect="1"/>
          </p:cNvPicPr>
          <p:nvPr/>
        </p:nvPicPr>
        <p:blipFill>
          <a:blip r:embed="rId4"/>
          <a:stretch>
            <a:fillRect/>
          </a:stretch>
        </p:blipFill>
        <p:spPr>
          <a:xfrm>
            <a:off x="8153400" y="1412875"/>
            <a:ext cx="2514600" cy="3598863"/>
          </a:xfrm>
          <a:prstGeom prst="rect">
            <a:avLst/>
          </a:prstGeom>
          <a:noFill/>
          <a:ln w="9525">
            <a:noFill/>
          </a:ln>
        </p:spPr>
      </p:pic>
      <p:sp>
        <p:nvSpPr>
          <p:cNvPr id="36871" name="Rectangle 1033"/>
          <p:cNvSpPr/>
          <p:nvPr/>
        </p:nvSpPr>
        <p:spPr>
          <a:xfrm>
            <a:off x="2133600" y="1524000"/>
            <a:ext cx="5181600" cy="255270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此类作品是人类的共同财富，已为人们所普遍运用，并且其本身就是为了人们加以运用推动社会发展进步的，因而不适用于著作权法保护。 </a:t>
            </a:r>
          </a:p>
        </p:txBody>
      </p:sp>
      <p:pic>
        <p:nvPicPr>
          <p:cNvPr id="36872" name="Picture 8" descr="C:\Users\yan\Pictures\01300001298694131295347379408_s.jpg"/>
          <p:cNvPicPr>
            <a:picLocks noChangeAspect="1"/>
          </p:cNvPicPr>
          <p:nvPr/>
        </p:nvPicPr>
        <p:blipFill>
          <a:blip r:embed="rId5"/>
          <a:stretch>
            <a:fillRect/>
          </a:stretch>
        </p:blipFill>
        <p:spPr>
          <a:xfrm>
            <a:off x="2208213" y="4292600"/>
            <a:ext cx="1943100" cy="1944688"/>
          </a:xfrm>
          <a:prstGeom prst="rect">
            <a:avLst/>
          </a:prstGeom>
          <a:noFill/>
          <a:ln w="9525">
            <a:noFill/>
          </a:ln>
        </p:spPr>
      </p:pic>
    </p:spTree>
  </p:cSld>
  <p:clrMapOvr>
    <a:masterClrMapping/>
  </p:clrMapOvr>
  <p:transition spd="slow"/>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idx="4294967295"/>
          </p:nvPr>
        </p:nvSpPr>
        <p:spPr>
          <a:xfrm>
            <a:off x="1981200" y="428625"/>
            <a:ext cx="8229600" cy="1214438"/>
          </a:xfrm>
        </p:spPr>
        <p:txBody>
          <a:bodyPr vert="horz" wrap="square" lIns="0" tIns="45720" rIns="0" bIns="0" numCol="1" anchor="b"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1">
                <a:ln>
                  <a:noFill/>
                </a:ln>
                <a:solidFill>
                  <a:srgbClr val="1D2EA9"/>
                </a:solidFill>
                <a:effectLst>
                  <a:outerShdw blurRad="38100" dist="38100" dir="2700000">
                    <a:srgbClr val="000000"/>
                  </a:outerShdw>
                </a:effectLst>
                <a:uLnTx/>
                <a:uFillTx/>
                <a:latin typeface="华文琥珀" panose="02010800040101010101" pitchFamily="2" charset="-122"/>
                <a:ea typeface="华文琥珀" panose="02010800040101010101" pitchFamily="2" charset="-122"/>
                <a:cs typeface="+mj-cs"/>
              </a:rPr>
              <a:t>二、著作权的内容</a:t>
            </a:r>
            <a:endParaRPr kumimoji="0" lang="zh-CN" altLang="en-US" sz="3200" b="0" i="0" u="none" strike="noStrike" kern="1200" cap="none" spc="0" normalizeH="0" baseline="0" noProof="1">
              <a:ln>
                <a:noFill/>
              </a:ln>
              <a:solidFill>
                <a:schemeClr val="tx2"/>
              </a:solidFill>
              <a:effectLst/>
              <a:uLnTx/>
              <a:uFillTx/>
              <a:latin typeface="华文琥珀" panose="02010800040101010101" pitchFamily="2" charset="-122"/>
              <a:ea typeface="华文琥珀" panose="02010800040101010101" pitchFamily="2" charset="-122"/>
              <a:cs typeface="+mj-cs"/>
            </a:endParaRPr>
          </a:p>
        </p:txBody>
      </p:sp>
      <p:sp>
        <p:nvSpPr>
          <p:cNvPr id="37891" name="内容占位符 2"/>
          <p:cNvSpPr>
            <a:spLocks noGrp="1"/>
          </p:cNvSpPr>
          <p:nvPr>
            <p:ph idx="4294967295"/>
          </p:nvPr>
        </p:nvSpPr>
        <p:spPr>
          <a:xfrm>
            <a:off x="1567815" y="1744980"/>
            <a:ext cx="9980930" cy="4580255"/>
          </a:xfrm>
        </p:spPr>
        <p:txBody>
          <a:bodyPr vert="horz" wrap="square" lIns="91440" tIns="45720" rIns="91440" bIns="45720" numCol="1" anchor="t" anchorCtr="0" compatLnSpc="1"/>
          <a:lstStyle/>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黑体" panose="02010609060101010101" pitchFamily="49" charset="-122"/>
                <a:ea typeface="黑体" panose="02010609060101010101" pitchFamily="49" charset="-122"/>
                <a:cs typeface="+mn-cs"/>
              </a:rPr>
              <a:t>一、著作人身权（精神权利）</a:t>
            </a:r>
            <a:endParaRPr kumimoji="0" lang="en-US" altLang="x-none" sz="2800" b="1" i="0" u="none" strike="noStrike" kern="1200" cap="none" spc="0" normalizeH="0" baseline="0" noProof="1">
              <a:ln>
                <a:noFill/>
              </a:ln>
              <a:solidFill>
                <a:srgbClr val="1D2EA9"/>
              </a:solidFill>
              <a:effectLst>
                <a:outerShdw blurRad="38100" dist="38100" dir="2700000">
                  <a:srgbClr val="000000"/>
                </a:outerShdw>
              </a:effectLst>
              <a:uLnTx/>
              <a:uFillTx/>
              <a:latin typeface="黑体" panose="02010609060101010101" pitchFamily="49" charset="-122"/>
              <a:ea typeface="黑体" panose="02010609060101010101" pitchFamily="49" charset="-122"/>
              <a:cs typeface="+mn-cs"/>
            </a:endParaRPr>
          </a:p>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en-US" altLang="x-none" sz="2800" b="1" i="0" u="none" strike="noStrike" kern="1200" cap="none" spc="0" normalizeH="0" baseline="0" noProof="1">
                <a:ln>
                  <a:noFill/>
                </a:ln>
                <a:solidFill>
                  <a:srgbClr val="1D2EA9"/>
                </a:solidFill>
                <a:effectLst>
                  <a:outerShdw blurRad="38100" dist="38100" dir="2700000">
                    <a:srgbClr val="000000"/>
                  </a:outerShdw>
                </a:effectLst>
                <a:uLnTx/>
                <a:uFillTx/>
                <a:latin typeface="Times New Roman" panose="02020603050405020304" pitchFamily="18" charset="0"/>
                <a:ea typeface="+mn-ea"/>
                <a:cs typeface="+mn-cs"/>
              </a:rPr>
              <a:t>  </a:t>
            </a: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（一）著作人身权的特点</a:t>
            </a:r>
          </a:p>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 （二）著作人身权的内容</a:t>
            </a:r>
          </a:p>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en-US" altLang="x-none"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         1.</a:t>
            </a: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发表权</a:t>
            </a:r>
            <a:endParaRPr kumimoji="0" lang="en-US" altLang="x-none"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endParaRPr>
          </a:p>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en-US" altLang="x-none"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         2.</a:t>
            </a: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署名权</a:t>
            </a:r>
          </a:p>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en-US" altLang="x-none"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         3.</a:t>
            </a: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修改权</a:t>
            </a:r>
            <a:endParaRPr kumimoji="0" lang="en-US" altLang="x-none"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endParaRPr>
          </a:p>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en-US" altLang="x-none"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         4.</a:t>
            </a: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保护作品完整权</a:t>
            </a:r>
            <a:endParaRPr kumimoji="0" lang="en-US" altLang="x-none"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endParaRPr>
          </a:p>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zh-CN" altLang="en-US" sz="24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a:t>
            </a:r>
            <a:r>
              <a:rPr kumimoji="0" lang="en-US" altLang="x-none" sz="24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a:t>
            </a:r>
            <a:r>
              <a:rPr kumimoji="0" lang="zh-CN" altLang="en-US" sz="24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著作权法</a:t>
            </a:r>
            <a:r>
              <a:rPr kumimoji="0" lang="en-US" altLang="x-none" sz="24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a:t>
            </a:r>
            <a:r>
              <a:rPr kumimoji="0" lang="zh-CN" altLang="en-US" sz="24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第十条（一）至（四）项）</a:t>
            </a:r>
            <a:endParaRPr kumimoji="0" lang="zh-CN" altLang="en-US" sz="2600" b="1" i="0" u="none" strike="noStrike" kern="1200" cap="none" spc="0" normalizeH="0" baseline="0" noProof="1">
              <a:ln>
                <a:noFill/>
              </a:ln>
              <a:solidFill>
                <a:schemeClr val="tx1"/>
              </a:solidFill>
              <a:effectLst/>
              <a:uLnTx/>
              <a:uFillTx/>
              <a:latin typeface="+mn-lt"/>
              <a:ea typeface="+mn-ea"/>
              <a:cs typeface="+mn-cs"/>
            </a:endParaRPr>
          </a:p>
        </p:txBody>
      </p:sp>
      <p:sp>
        <p:nvSpPr>
          <p:cNvPr id="37892"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278</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6"/>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279</a:t>
            </a:fld>
            <a:endParaRPr lang="zh-CN" altLang="en-US" sz="1200" dirty="0">
              <a:solidFill>
                <a:srgbClr val="045C75"/>
              </a:solidFill>
              <a:latin typeface="Constantia" panose="02030602050306030303" pitchFamily="18" charset="0"/>
            </a:endParaRPr>
          </a:p>
        </p:txBody>
      </p:sp>
      <p:sp>
        <p:nvSpPr>
          <p:cNvPr id="38915" name="Rectangle 2"/>
          <p:cNvSpPr>
            <a:spLocks noGrp="1"/>
          </p:cNvSpPr>
          <p:nvPr>
            <p:ph type="title" idx="4294967295"/>
          </p:nvPr>
        </p:nvSpPr>
        <p:spPr>
          <a:xfrm>
            <a:off x="2024063" y="1428750"/>
            <a:ext cx="7729538" cy="5715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黑体" panose="02010609060101010101" pitchFamily="49" charset="-122"/>
                <a:ea typeface="黑体" panose="02010609060101010101" pitchFamily="49" charset="-122"/>
                <a:cs typeface="+mj-cs"/>
              </a:rPr>
              <a:t>（一）著作人身权的特点</a:t>
            </a:r>
          </a:p>
        </p:txBody>
      </p:sp>
      <p:sp>
        <p:nvSpPr>
          <p:cNvPr id="38916" name="Rectangle 6"/>
          <p:cNvSpPr/>
          <p:nvPr/>
        </p:nvSpPr>
        <p:spPr>
          <a:xfrm>
            <a:off x="2133600" y="2697163"/>
            <a:ext cx="7924800" cy="58420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2000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具有专属性，通常不得转让</a:t>
            </a:r>
          </a:p>
        </p:txBody>
      </p:sp>
      <p:sp>
        <p:nvSpPr>
          <p:cNvPr id="38917" name="Rectangle 7"/>
          <p:cNvSpPr/>
          <p:nvPr/>
        </p:nvSpPr>
        <p:spPr>
          <a:xfrm>
            <a:off x="2133600" y="3505200"/>
            <a:ext cx="8001000" cy="156845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不同于民事权利中的其他人身权。因其所依赖的法律事实不同，一是生命的存续，一是作品的创作（无限）</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5" name="图片 4"/>
          <p:cNvPicPr>
            <a:picLocks noChangeAspect="1"/>
          </p:cNvPicPr>
          <p:nvPr>
            <p:custDataLst>
              <p:tags r:id="rId1"/>
            </p:custDataLst>
          </p:nvPr>
        </p:nvPicPr>
        <p:blipFill>
          <a:blip r:embed="rId5"/>
          <a:stretch>
            <a:fillRect/>
          </a:stretch>
        </p:blipFill>
        <p:spPr>
          <a:xfrm>
            <a:off x="2929255" y="3571240"/>
            <a:ext cx="4739640" cy="1263015"/>
          </a:xfrm>
          <a:prstGeom prst="rect">
            <a:avLst/>
          </a:prstGeom>
        </p:spPr>
      </p:pic>
      <p:pic>
        <p:nvPicPr>
          <p:cNvPr id="4" name="内容占位符 3"/>
          <p:cNvPicPr>
            <a:picLocks noGrp="1" noChangeAspect="1"/>
          </p:cNvPicPr>
          <p:nvPr>
            <p:ph idx="1"/>
            <p:custDataLst>
              <p:tags r:id="rId2"/>
            </p:custDataLst>
          </p:nvPr>
        </p:nvPicPr>
        <p:blipFill>
          <a:blip r:embed="rId6"/>
          <a:stretch>
            <a:fillRect/>
          </a:stretch>
        </p:blipFill>
        <p:spPr>
          <a:xfrm>
            <a:off x="2473325" y="1138555"/>
            <a:ext cx="6296025" cy="1143000"/>
          </a:xfrm>
          <a:prstGeom prst="rect">
            <a:avLst/>
          </a:prstGeom>
        </p:spPr>
      </p:pic>
      <p:sp>
        <p:nvSpPr>
          <p:cNvPr id="6" name="文本框 5"/>
          <p:cNvSpPr txBox="1"/>
          <p:nvPr/>
        </p:nvSpPr>
        <p:spPr>
          <a:xfrm>
            <a:off x="1061720" y="5339715"/>
            <a:ext cx="9494520" cy="583565"/>
          </a:xfrm>
          <a:prstGeom prst="rect">
            <a:avLst/>
          </a:prstGeom>
          <a:noFill/>
        </p:spPr>
        <p:txBody>
          <a:bodyPr wrap="square" rtlCol="0">
            <a:spAutoFit/>
          </a:bodyPr>
          <a:lstStyle/>
          <a:p>
            <a:r>
              <a:rPr lang="zh-CN" altLang="en-US" sz="3200"/>
              <a:t>中国企业可以造，为什么印度的价格低于中国？</a:t>
            </a:r>
          </a:p>
        </p:txBody>
      </p:sp>
      <p:pic>
        <p:nvPicPr>
          <p:cNvPr id="7" name="图片 6"/>
          <p:cNvPicPr>
            <a:picLocks noChangeAspect="1"/>
          </p:cNvPicPr>
          <p:nvPr>
            <p:custDataLst>
              <p:tags r:id="rId3"/>
            </p:custDataLst>
          </p:nvPr>
        </p:nvPicPr>
        <p:blipFill>
          <a:blip r:embed="rId7"/>
          <a:stretch>
            <a:fillRect/>
          </a:stretch>
        </p:blipFill>
        <p:spPr>
          <a:xfrm>
            <a:off x="962025" y="2398395"/>
            <a:ext cx="10267950" cy="981075"/>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2"/>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280</a:t>
            </a:fld>
            <a:endParaRPr lang="zh-CN" altLang="en-US" sz="1200" dirty="0">
              <a:solidFill>
                <a:srgbClr val="045C75"/>
              </a:solidFill>
              <a:latin typeface="Constantia" panose="02030602050306030303" pitchFamily="18" charset="0"/>
            </a:endParaRPr>
          </a:p>
        </p:txBody>
      </p:sp>
      <p:sp>
        <p:nvSpPr>
          <p:cNvPr id="39939" name="Rectangle 2"/>
          <p:cNvSpPr>
            <a:spLocks noGrp="1"/>
          </p:cNvSpPr>
          <p:nvPr>
            <p:ph type="title" idx="4294967295"/>
          </p:nvPr>
        </p:nvSpPr>
        <p:spPr>
          <a:xfrm>
            <a:off x="1524000" y="2143125"/>
            <a:ext cx="8229600" cy="1643063"/>
          </a:xfrm>
        </p:spPr>
        <p:txBody>
          <a:bodyPr vert="horz" wrap="square" lIns="0" tIns="45720" rIns="0" bIns="0" numCol="1" anchor="b"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（二）著作人身权的内容</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Tree>
  </p:cSld>
  <p:clrMapOvr>
    <a:masterClrMapping/>
  </p:clrMapOvr>
  <p:transition spd="slow"/>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9"/>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281</a:t>
            </a:fld>
            <a:endParaRPr lang="zh-CN" altLang="en-US" sz="1200" dirty="0">
              <a:solidFill>
                <a:srgbClr val="045C75"/>
              </a:solidFill>
              <a:latin typeface="Constantia" panose="02030602050306030303" pitchFamily="18" charset="0"/>
            </a:endParaRPr>
          </a:p>
        </p:txBody>
      </p:sp>
      <p:sp>
        <p:nvSpPr>
          <p:cNvPr id="40963"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1.发表权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40964" name="Rectangle 3"/>
          <p:cNvSpPr/>
          <p:nvPr/>
        </p:nvSpPr>
        <p:spPr>
          <a:xfrm>
            <a:off x="2143125" y="1676400"/>
            <a:ext cx="8302625"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发表权，即决定作品是否公之于众的权利。</a:t>
            </a:r>
          </a:p>
        </p:txBody>
      </p:sp>
      <p:sp>
        <p:nvSpPr>
          <p:cNvPr id="40965" name="Rectangle 4"/>
          <p:cNvSpPr/>
          <p:nvPr/>
        </p:nvSpPr>
        <p:spPr>
          <a:xfrm>
            <a:off x="2133600" y="2386013"/>
            <a:ext cx="2586038"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发表的含义</a:t>
            </a:r>
          </a:p>
        </p:txBody>
      </p:sp>
      <p:sp>
        <p:nvSpPr>
          <p:cNvPr id="40966" name="Rectangle 5"/>
          <p:cNvSpPr/>
          <p:nvPr/>
        </p:nvSpPr>
        <p:spPr>
          <a:xfrm>
            <a:off x="2057400" y="3048000"/>
            <a:ext cx="4473575" cy="485775"/>
          </a:xfrm>
          <a:prstGeom prst="rect">
            <a:avLst/>
          </a:prstGeom>
          <a:noFill/>
          <a:ln w="9525">
            <a:noFill/>
          </a:ln>
        </p:spPr>
        <p:txBody>
          <a:bodyPr wrap="none">
            <a:spAutoFit/>
          </a:body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(1)</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为公众所知</a:t>
            </a: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发表</a:t>
            </a:r>
          </a:p>
        </p:txBody>
      </p:sp>
      <p:sp>
        <p:nvSpPr>
          <p:cNvPr id="40967" name="Rectangle 6"/>
          <p:cNvSpPr/>
          <p:nvPr/>
        </p:nvSpPr>
        <p:spPr>
          <a:xfrm>
            <a:off x="2057400" y="3662363"/>
            <a:ext cx="7848600" cy="879475"/>
          </a:xfrm>
          <a:prstGeom prst="rect">
            <a:avLst/>
          </a:prstGeom>
          <a:noFill/>
          <a:ln w="9525">
            <a:noFill/>
          </a:ln>
        </p:spPr>
        <p:txBody>
          <a:bodyPr>
            <a:spAutoFit/>
          </a:body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(2)</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发表的形式（出版、广播、展览、表演、放映、演讲、网络传播等）</a:t>
            </a:r>
          </a:p>
        </p:txBody>
      </p:sp>
      <p:sp>
        <p:nvSpPr>
          <p:cNvPr id="40968" name="Rectangle 7"/>
          <p:cNvSpPr/>
          <p:nvPr/>
        </p:nvSpPr>
        <p:spPr>
          <a:xfrm>
            <a:off x="2057400" y="4564063"/>
            <a:ext cx="6514465" cy="485140"/>
          </a:xfrm>
          <a:prstGeom prst="rect">
            <a:avLst/>
          </a:prstGeom>
          <a:noFill/>
          <a:ln w="9525">
            <a:noFill/>
          </a:ln>
        </p:spPr>
        <p:txBody>
          <a:bodyPr wrap="none">
            <a:spAutoFit/>
          </a:body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(3)</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发表的唯一性（只能行使一次）</a:t>
            </a:r>
          </a:p>
        </p:txBody>
      </p:sp>
      <p:sp>
        <p:nvSpPr>
          <p:cNvPr id="40969" name="Rectangle 8"/>
          <p:cNvSpPr/>
          <p:nvPr/>
        </p:nvSpPr>
        <p:spPr>
          <a:xfrm>
            <a:off x="2057400" y="5173663"/>
            <a:ext cx="5697538" cy="485775"/>
          </a:xfrm>
          <a:prstGeom prst="rect">
            <a:avLst/>
          </a:prstGeom>
          <a:noFill/>
          <a:ln w="9525">
            <a:noFill/>
          </a:ln>
        </p:spPr>
        <p:txBody>
          <a:bodyPr wrap="none">
            <a:spAutoFit/>
          </a:body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(4)</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发表受到第三人权利的制约</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09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0965"/>
                                        </p:tgtEl>
                                        <p:attrNameLst>
                                          <p:attrName>style.visibility</p:attrName>
                                        </p:attrNameLst>
                                      </p:cBhvr>
                                      <p:to>
                                        <p:strVal val="visible"/>
                                      </p:to>
                                    </p:set>
                                    <p:animEffect transition="in" filter="blinds(horizontal)">
                                      <p:cBhvr>
                                        <p:cTn id="11" dur="500"/>
                                        <p:tgtEl>
                                          <p:spTgt spid="40965"/>
                                        </p:tgtEl>
                                      </p:cBhvr>
                                    </p:animEffect>
                                  </p:childTnLst>
                                </p:cTn>
                              </p:par>
                            </p:childTnLst>
                          </p:cTn>
                        </p:par>
                        <p:par>
                          <p:cTn id="12" fill="hold">
                            <p:stCondLst>
                              <p:cond delay="500"/>
                            </p:stCondLst>
                            <p:childTnLst>
                              <p:par>
                                <p:cTn id="13" presetID="3" presetClass="entr" presetSubtype="10" fill="hold" grpId="0" nodeType="afterEffect">
                                  <p:stCondLst>
                                    <p:cond delay="0"/>
                                  </p:stCondLst>
                                  <p:childTnLst>
                                    <p:set>
                                      <p:cBhvr>
                                        <p:cTn id="14" dur="1" fill="hold">
                                          <p:stCondLst>
                                            <p:cond delay="0"/>
                                          </p:stCondLst>
                                        </p:cTn>
                                        <p:tgtEl>
                                          <p:spTgt spid="40966"/>
                                        </p:tgtEl>
                                        <p:attrNameLst>
                                          <p:attrName>style.visibility</p:attrName>
                                        </p:attrNameLst>
                                      </p:cBhvr>
                                      <p:to>
                                        <p:strVal val="visible"/>
                                      </p:to>
                                    </p:set>
                                    <p:animEffect transition="in" filter="blinds(horizontal)">
                                      <p:cBhvr>
                                        <p:cTn id="15" dur="500"/>
                                        <p:tgtEl>
                                          <p:spTgt spid="40966"/>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40967"/>
                                        </p:tgtEl>
                                        <p:attrNameLst>
                                          <p:attrName>style.visibility</p:attrName>
                                        </p:attrNameLst>
                                      </p:cBhvr>
                                      <p:to>
                                        <p:strVal val="visible"/>
                                      </p:to>
                                    </p:set>
                                    <p:animEffect transition="in" filter="blinds(horizontal)">
                                      <p:cBhvr>
                                        <p:cTn id="19" dur="500"/>
                                        <p:tgtEl>
                                          <p:spTgt spid="40967"/>
                                        </p:tgtEl>
                                      </p:cBhvr>
                                    </p:animEffect>
                                  </p:childTnLst>
                                </p:cTn>
                              </p:par>
                            </p:childTnLst>
                          </p:cTn>
                        </p:par>
                        <p:par>
                          <p:cTn id="20" fill="hold">
                            <p:stCondLst>
                              <p:cond delay="1500"/>
                            </p:stCondLst>
                            <p:childTnLst>
                              <p:par>
                                <p:cTn id="21" presetID="3" presetClass="entr" presetSubtype="10" fill="hold" grpId="0" nodeType="afterEffect">
                                  <p:stCondLst>
                                    <p:cond delay="0"/>
                                  </p:stCondLst>
                                  <p:childTnLst>
                                    <p:set>
                                      <p:cBhvr>
                                        <p:cTn id="22" dur="1" fill="hold">
                                          <p:stCondLst>
                                            <p:cond delay="0"/>
                                          </p:stCondLst>
                                        </p:cTn>
                                        <p:tgtEl>
                                          <p:spTgt spid="40968"/>
                                        </p:tgtEl>
                                        <p:attrNameLst>
                                          <p:attrName>style.visibility</p:attrName>
                                        </p:attrNameLst>
                                      </p:cBhvr>
                                      <p:to>
                                        <p:strVal val="visible"/>
                                      </p:to>
                                    </p:set>
                                    <p:animEffect transition="in" filter="blinds(horizontal)">
                                      <p:cBhvr>
                                        <p:cTn id="23" dur="500"/>
                                        <p:tgtEl>
                                          <p:spTgt spid="40968"/>
                                        </p:tgtEl>
                                      </p:cBhvr>
                                    </p:animEffect>
                                  </p:childTnLst>
                                </p:cTn>
                              </p:par>
                            </p:childTnLst>
                          </p:cTn>
                        </p:par>
                        <p:par>
                          <p:cTn id="24" fill="hold">
                            <p:stCondLst>
                              <p:cond delay="2000"/>
                            </p:stCondLst>
                            <p:childTnLst>
                              <p:par>
                                <p:cTn id="25" presetID="3" presetClass="entr" presetSubtype="10" fill="hold" grpId="0" nodeType="afterEffect">
                                  <p:stCondLst>
                                    <p:cond delay="0"/>
                                  </p:stCondLst>
                                  <p:childTnLst>
                                    <p:set>
                                      <p:cBhvr>
                                        <p:cTn id="26" dur="1" fill="hold">
                                          <p:stCondLst>
                                            <p:cond delay="0"/>
                                          </p:stCondLst>
                                        </p:cTn>
                                        <p:tgtEl>
                                          <p:spTgt spid="40969"/>
                                        </p:tgtEl>
                                        <p:attrNameLst>
                                          <p:attrName>style.visibility</p:attrName>
                                        </p:attrNameLst>
                                      </p:cBhvr>
                                      <p:to>
                                        <p:strVal val="visible"/>
                                      </p:to>
                                    </p:set>
                                    <p:animEffect transition="in" filter="blinds(horizontal)">
                                      <p:cBhvr>
                                        <p:cTn id="27" dur="500"/>
                                        <p:tgtEl>
                                          <p:spTgt spid="40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P spid="40965" grpId="0"/>
      <p:bldP spid="40966" grpId="0"/>
      <p:bldP spid="40967" grpId="0"/>
      <p:bldP spid="40968" grpId="0"/>
      <p:bldP spid="40969" grpId="0"/>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8"/>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282</a:t>
            </a:fld>
            <a:endParaRPr lang="zh-CN" altLang="en-US" sz="1200" dirty="0">
              <a:solidFill>
                <a:srgbClr val="045C75"/>
              </a:solidFill>
              <a:latin typeface="Constantia" panose="02030602050306030303" pitchFamily="18" charset="0"/>
            </a:endParaRPr>
          </a:p>
        </p:txBody>
      </p:sp>
      <p:sp>
        <p:nvSpPr>
          <p:cNvPr id="41987" name="Rectangle 2"/>
          <p:cNvSpPr>
            <a:spLocks noGrp="1"/>
          </p:cNvSpPr>
          <p:nvPr>
            <p:ph type="title" idx="4294967295"/>
          </p:nvPr>
        </p:nvSpPr>
        <p:spPr>
          <a:xfrm>
            <a:off x="1524000" y="274638"/>
            <a:ext cx="8229600" cy="1011238"/>
          </a:xfrm>
        </p:spPr>
        <p:txBody>
          <a:bodyPr vert="horz" wrap="square" lIns="0" tIns="45720" rIns="0" bIns="0" numCol="1" anchor="b"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2.署名权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41988" name="Rectangle 5"/>
          <p:cNvSpPr/>
          <p:nvPr/>
        </p:nvSpPr>
        <p:spPr>
          <a:xfrm>
            <a:off x="2133600" y="1524000"/>
            <a:ext cx="8229600" cy="10763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署名权，即表明作者身份，在作品上署名的权利。</a:t>
            </a:r>
          </a:p>
        </p:txBody>
      </p:sp>
      <p:sp>
        <p:nvSpPr>
          <p:cNvPr id="41989" name="Rectangle 6"/>
          <p:cNvSpPr/>
          <p:nvPr/>
        </p:nvSpPr>
        <p:spPr>
          <a:xfrm>
            <a:off x="2076450" y="3048000"/>
            <a:ext cx="5853113"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方式有：真名、假名、匿名。</a:t>
            </a:r>
          </a:p>
        </p:txBody>
      </p:sp>
      <p:sp>
        <p:nvSpPr>
          <p:cNvPr id="41990" name="Rectangle 7"/>
          <p:cNvSpPr/>
          <p:nvPr/>
        </p:nvSpPr>
        <p:spPr>
          <a:xfrm>
            <a:off x="2133600" y="3657600"/>
            <a:ext cx="8001000" cy="10763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作者不署名，不等于没有或放弃署名权和其他著作权</a:t>
            </a:r>
          </a:p>
        </p:txBody>
      </p:sp>
      <p:sp>
        <p:nvSpPr>
          <p:cNvPr id="41991" name="Rectangle 9"/>
          <p:cNvSpPr/>
          <p:nvPr/>
        </p:nvSpPr>
        <p:spPr>
          <a:xfrm>
            <a:off x="2133600" y="5287963"/>
            <a:ext cx="6665913"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冒名。署名家之名</a:t>
            </a: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sym typeface="+mn-ea"/>
              </a:rPr>
              <a:t>——</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侵犯著作权</a:t>
            </a:r>
          </a:p>
        </p:txBody>
      </p:sp>
    </p:spTree>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283</a:t>
            </a:fld>
            <a:endParaRPr lang="zh-CN" altLang="en-US" sz="1200" dirty="0">
              <a:solidFill>
                <a:srgbClr val="045C75"/>
              </a:solidFill>
              <a:latin typeface="Constantia" panose="02030602050306030303" pitchFamily="18" charset="0"/>
            </a:endParaRPr>
          </a:p>
        </p:txBody>
      </p:sp>
      <p:sp>
        <p:nvSpPr>
          <p:cNvPr id="43011" name="Rectangle 2"/>
          <p:cNvSpPr>
            <a:spLocks noGrp="1"/>
          </p:cNvSpPr>
          <p:nvPr>
            <p:ph type="title" idx="4294967295"/>
          </p:nvPr>
        </p:nvSpPr>
        <p:spPr>
          <a:xfrm>
            <a:off x="1524000" y="274638"/>
            <a:ext cx="8229600" cy="939800"/>
          </a:xfrm>
        </p:spPr>
        <p:txBody>
          <a:bodyPr vert="horz" wrap="square" lIns="0" tIns="45720" rIns="0" bIns="0" numCol="1" anchor="b"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3.修改权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43012" name="Rectangle 5"/>
          <p:cNvSpPr/>
          <p:nvPr/>
        </p:nvSpPr>
        <p:spPr>
          <a:xfrm>
            <a:off x="2133600" y="1524000"/>
            <a:ext cx="8153400" cy="10763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2000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修改权，即修改或者授权他人修改作品的权利。</a:t>
            </a:r>
          </a:p>
        </p:txBody>
      </p:sp>
      <p:sp>
        <p:nvSpPr>
          <p:cNvPr id="43013" name="Rectangle 6"/>
          <p:cNvSpPr/>
          <p:nvPr/>
        </p:nvSpPr>
        <p:spPr>
          <a:xfrm>
            <a:off x="2209800" y="3657600"/>
            <a:ext cx="8077200" cy="156845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修改权不是绝对的。</a:t>
            </a:r>
            <a:endPar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不能对抗物权（美术作品、建筑作品物权）。</a:t>
            </a:r>
          </a:p>
        </p:txBody>
      </p:sp>
    </p:spTree>
  </p:cSld>
  <p:clrMapOvr>
    <a:masterClrMapping/>
  </p:clrMapOvr>
  <p:transition spd="slow"/>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284</a:t>
            </a:fld>
            <a:endParaRPr lang="zh-CN" altLang="en-US" sz="1200" dirty="0">
              <a:solidFill>
                <a:srgbClr val="045C75"/>
              </a:solidFill>
              <a:latin typeface="Constantia" panose="02030602050306030303" pitchFamily="18" charset="0"/>
            </a:endParaRPr>
          </a:p>
        </p:txBody>
      </p:sp>
      <p:sp>
        <p:nvSpPr>
          <p:cNvPr id="44035"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4.保护作品完整权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44036" name="Rectangle 5"/>
          <p:cNvSpPr/>
          <p:nvPr/>
        </p:nvSpPr>
        <p:spPr>
          <a:xfrm>
            <a:off x="1343660" y="1557020"/>
            <a:ext cx="9806305" cy="2306955"/>
          </a:xfrm>
          <a:prstGeom prst="rect">
            <a:avLst/>
          </a:prstGeom>
          <a:noFill/>
          <a:ln w="9525">
            <a:noFill/>
          </a:ln>
        </p:spPr>
        <p:txBody>
          <a:bodyPr wrap="square">
            <a:spAutoFit/>
          </a:bodyPr>
          <a:lstStyle/>
          <a:p>
            <a:pPr marL="0" marR="0" lvl="0" indent="0" algn="l" defTabSz="914400" rtl="0" eaLnBrk="1" hangingPunct="1">
              <a:lnSpc>
                <a:spcPct val="15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保护作品完整权，即保护作品不受歪曲、篡改的权利，即作者在作品中表达的思想、观点、事实和感情不被改动、曲解、阉割、丑化。</a:t>
            </a:r>
          </a:p>
        </p:txBody>
      </p:sp>
    </p:spTree>
  </p:cSld>
  <p:clrMapOvr>
    <a:masterClrMapping/>
  </p:clrMapOvr>
  <p:transition spd="slow"/>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20"/>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285</a:t>
            </a:fld>
            <a:endParaRPr lang="zh-CN" altLang="en-US" sz="1200" dirty="0">
              <a:solidFill>
                <a:srgbClr val="045C75"/>
              </a:solidFill>
              <a:latin typeface="Constantia" panose="02030602050306030303" pitchFamily="18" charset="0"/>
            </a:endParaRPr>
          </a:p>
        </p:txBody>
      </p:sp>
      <p:sp>
        <p:nvSpPr>
          <p:cNvPr id="45059" name="Rectangle 2"/>
          <p:cNvSpPr>
            <a:spLocks noGrp="1"/>
          </p:cNvSpPr>
          <p:nvPr>
            <p:ph type="title" idx="4294967295"/>
          </p:nvPr>
        </p:nvSpPr>
        <p:spPr>
          <a:xfrm>
            <a:off x="1952625" y="1071563"/>
            <a:ext cx="7800975" cy="928688"/>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4000" b="1" i="0" u="none" strike="noStrike" kern="1200" cap="none" spc="0" normalizeH="0" baseline="0" noProof="1">
                <a:ln>
                  <a:noFill/>
                </a:ln>
                <a:solidFill>
                  <a:srgbClr val="1D2EA9"/>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j-cs"/>
              </a:rPr>
              <a:t>二、著作财产权（经济权利）</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45060" name="Rectangle 5"/>
          <p:cNvSpPr/>
          <p:nvPr/>
        </p:nvSpPr>
        <p:spPr>
          <a:xfrm>
            <a:off x="2286000" y="2819400"/>
            <a:ext cx="1817688"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1.</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复制权</a:t>
            </a:r>
          </a:p>
        </p:txBody>
      </p:sp>
      <p:sp>
        <p:nvSpPr>
          <p:cNvPr id="45061" name="Rectangle 6"/>
          <p:cNvSpPr/>
          <p:nvPr/>
        </p:nvSpPr>
        <p:spPr>
          <a:xfrm>
            <a:off x="2286000" y="3230563"/>
            <a:ext cx="1817688"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2.</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发行权</a:t>
            </a:r>
          </a:p>
        </p:txBody>
      </p:sp>
      <p:sp>
        <p:nvSpPr>
          <p:cNvPr id="45062" name="Rectangle 7"/>
          <p:cNvSpPr/>
          <p:nvPr/>
        </p:nvSpPr>
        <p:spPr>
          <a:xfrm>
            <a:off x="2286000" y="3611563"/>
            <a:ext cx="1817688"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3.</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出租权</a:t>
            </a:r>
          </a:p>
        </p:txBody>
      </p:sp>
      <p:sp>
        <p:nvSpPr>
          <p:cNvPr id="45063" name="Rectangle 8"/>
          <p:cNvSpPr/>
          <p:nvPr/>
        </p:nvSpPr>
        <p:spPr>
          <a:xfrm>
            <a:off x="2286000" y="4068763"/>
            <a:ext cx="1817688"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4.</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展览权</a:t>
            </a:r>
          </a:p>
        </p:txBody>
      </p:sp>
      <p:sp>
        <p:nvSpPr>
          <p:cNvPr id="45064" name="Rectangle 9"/>
          <p:cNvSpPr/>
          <p:nvPr/>
        </p:nvSpPr>
        <p:spPr>
          <a:xfrm>
            <a:off x="2286000" y="4525963"/>
            <a:ext cx="1817688"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5.</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表演权</a:t>
            </a:r>
          </a:p>
        </p:txBody>
      </p:sp>
      <p:sp>
        <p:nvSpPr>
          <p:cNvPr id="45065" name="Rectangle 10"/>
          <p:cNvSpPr/>
          <p:nvPr/>
        </p:nvSpPr>
        <p:spPr>
          <a:xfrm>
            <a:off x="2286000" y="4953000"/>
            <a:ext cx="1817688"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6.</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放映权</a:t>
            </a:r>
          </a:p>
        </p:txBody>
      </p:sp>
      <p:sp>
        <p:nvSpPr>
          <p:cNvPr id="45066" name="Rectangle 11"/>
          <p:cNvSpPr/>
          <p:nvPr/>
        </p:nvSpPr>
        <p:spPr>
          <a:xfrm>
            <a:off x="2286000" y="5364163"/>
            <a:ext cx="1817688"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7.</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广播权</a:t>
            </a:r>
          </a:p>
        </p:txBody>
      </p:sp>
      <p:sp>
        <p:nvSpPr>
          <p:cNvPr id="45067" name="Rectangle 12"/>
          <p:cNvSpPr/>
          <p:nvPr/>
        </p:nvSpPr>
        <p:spPr>
          <a:xfrm>
            <a:off x="5105400" y="2819400"/>
            <a:ext cx="3451225"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8.</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信息网络传播权</a:t>
            </a:r>
          </a:p>
        </p:txBody>
      </p:sp>
      <p:sp>
        <p:nvSpPr>
          <p:cNvPr id="45068" name="Rectangle 14"/>
          <p:cNvSpPr/>
          <p:nvPr/>
        </p:nvSpPr>
        <p:spPr>
          <a:xfrm>
            <a:off x="5105400" y="3200400"/>
            <a:ext cx="1817688"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9.</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摄制权</a:t>
            </a:r>
          </a:p>
        </p:txBody>
      </p:sp>
      <p:sp>
        <p:nvSpPr>
          <p:cNvPr id="45069" name="Rectangle 15"/>
          <p:cNvSpPr/>
          <p:nvPr/>
        </p:nvSpPr>
        <p:spPr>
          <a:xfrm>
            <a:off x="4911725" y="3581400"/>
            <a:ext cx="2022475"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10.</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改编权</a:t>
            </a:r>
          </a:p>
        </p:txBody>
      </p:sp>
      <p:sp>
        <p:nvSpPr>
          <p:cNvPr id="45070" name="Rectangle 16"/>
          <p:cNvSpPr/>
          <p:nvPr/>
        </p:nvSpPr>
        <p:spPr>
          <a:xfrm>
            <a:off x="4911725" y="3992563"/>
            <a:ext cx="2022475"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11.</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翻译权</a:t>
            </a:r>
          </a:p>
        </p:txBody>
      </p:sp>
      <p:sp>
        <p:nvSpPr>
          <p:cNvPr id="45071" name="Rectangle 17"/>
          <p:cNvSpPr/>
          <p:nvPr/>
        </p:nvSpPr>
        <p:spPr>
          <a:xfrm>
            <a:off x="4911725" y="4449763"/>
            <a:ext cx="2022475"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12.</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汇编权</a:t>
            </a:r>
          </a:p>
        </p:txBody>
      </p:sp>
      <p:sp>
        <p:nvSpPr>
          <p:cNvPr id="45073" name="Rectangle 19"/>
          <p:cNvSpPr/>
          <p:nvPr/>
        </p:nvSpPr>
        <p:spPr>
          <a:xfrm>
            <a:off x="4919663" y="5033963"/>
            <a:ext cx="5424488" cy="1077913"/>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zh-CN"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13.</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应当由著作权人享有的其他权利</a:t>
            </a:r>
          </a:p>
        </p:txBody>
      </p:sp>
      <p:sp>
        <p:nvSpPr>
          <p:cNvPr id="45074" name="Rectangle 20"/>
          <p:cNvSpPr/>
          <p:nvPr/>
        </p:nvSpPr>
        <p:spPr>
          <a:xfrm>
            <a:off x="1830388" y="6262688"/>
            <a:ext cx="7332663" cy="522288"/>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a:t>
            </a:r>
            <a:r>
              <a:rPr kumimoji="0" lang="en-US" altLang="x-none"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a:t>
            </a: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著作权法</a:t>
            </a:r>
            <a:r>
              <a:rPr kumimoji="0" lang="en-US" altLang="x-none"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a:t>
            </a: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第十条（五）至（十七）项）</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blinds(vertical)">
                                      <p:cBhvr>
                                        <p:cTn id="7" dur="500"/>
                                        <p:tgtEl>
                                          <p:spTgt spid="45060"/>
                                        </p:tgtEl>
                                      </p:cBhvr>
                                    </p:animEffect>
                                  </p:childTnLst>
                                </p:cTn>
                              </p:par>
                            </p:childTnLst>
                          </p:cTn>
                        </p:par>
                        <p:par>
                          <p:cTn id="8" fill="hold">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45061"/>
                                        </p:tgtEl>
                                        <p:attrNameLst>
                                          <p:attrName>style.visibility</p:attrName>
                                        </p:attrNameLst>
                                      </p:cBhvr>
                                      <p:to>
                                        <p:strVal val="visible"/>
                                      </p:to>
                                    </p:set>
                                    <p:animEffect transition="in" filter="blinds(vertical)">
                                      <p:cBhvr>
                                        <p:cTn id="11" dur="500"/>
                                        <p:tgtEl>
                                          <p:spTgt spid="45061"/>
                                        </p:tgtEl>
                                      </p:cBhvr>
                                    </p:animEffect>
                                  </p:childTnLst>
                                </p:cTn>
                              </p:par>
                            </p:childTnLst>
                          </p:cTn>
                        </p:par>
                        <p:par>
                          <p:cTn id="12" fill="hold">
                            <p:stCondLst>
                              <p:cond delay="1000"/>
                            </p:stCondLst>
                            <p:childTnLst>
                              <p:par>
                                <p:cTn id="13" presetID="3" presetClass="entr" presetSubtype="5" fill="hold" grpId="0" nodeType="afterEffect">
                                  <p:stCondLst>
                                    <p:cond delay="0"/>
                                  </p:stCondLst>
                                  <p:childTnLst>
                                    <p:set>
                                      <p:cBhvr>
                                        <p:cTn id="14" dur="1" fill="hold">
                                          <p:stCondLst>
                                            <p:cond delay="0"/>
                                          </p:stCondLst>
                                        </p:cTn>
                                        <p:tgtEl>
                                          <p:spTgt spid="45062"/>
                                        </p:tgtEl>
                                        <p:attrNameLst>
                                          <p:attrName>style.visibility</p:attrName>
                                        </p:attrNameLst>
                                      </p:cBhvr>
                                      <p:to>
                                        <p:strVal val="visible"/>
                                      </p:to>
                                    </p:set>
                                    <p:animEffect transition="in" filter="blinds(vertical)">
                                      <p:cBhvr>
                                        <p:cTn id="15" dur="500"/>
                                        <p:tgtEl>
                                          <p:spTgt spid="45062"/>
                                        </p:tgtEl>
                                      </p:cBhvr>
                                    </p:animEffect>
                                  </p:childTnLst>
                                </p:cTn>
                              </p:par>
                            </p:childTnLst>
                          </p:cTn>
                        </p:par>
                        <p:par>
                          <p:cTn id="16" fill="hold">
                            <p:stCondLst>
                              <p:cond delay="1500"/>
                            </p:stCondLst>
                            <p:childTnLst>
                              <p:par>
                                <p:cTn id="17" presetID="3" presetClass="entr" presetSubtype="5" fill="hold" grpId="0" nodeType="afterEffect">
                                  <p:stCondLst>
                                    <p:cond delay="0"/>
                                  </p:stCondLst>
                                  <p:childTnLst>
                                    <p:set>
                                      <p:cBhvr>
                                        <p:cTn id="18" dur="1" fill="hold">
                                          <p:stCondLst>
                                            <p:cond delay="0"/>
                                          </p:stCondLst>
                                        </p:cTn>
                                        <p:tgtEl>
                                          <p:spTgt spid="45063"/>
                                        </p:tgtEl>
                                        <p:attrNameLst>
                                          <p:attrName>style.visibility</p:attrName>
                                        </p:attrNameLst>
                                      </p:cBhvr>
                                      <p:to>
                                        <p:strVal val="visible"/>
                                      </p:to>
                                    </p:set>
                                    <p:animEffect transition="in" filter="blinds(vertical)">
                                      <p:cBhvr>
                                        <p:cTn id="19" dur="500"/>
                                        <p:tgtEl>
                                          <p:spTgt spid="45063"/>
                                        </p:tgtEl>
                                      </p:cBhvr>
                                    </p:animEffect>
                                  </p:childTnLst>
                                </p:cTn>
                              </p:par>
                            </p:childTnLst>
                          </p:cTn>
                        </p:par>
                        <p:par>
                          <p:cTn id="20" fill="hold">
                            <p:stCondLst>
                              <p:cond delay="2000"/>
                            </p:stCondLst>
                            <p:childTnLst>
                              <p:par>
                                <p:cTn id="21" presetID="3" presetClass="entr" presetSubtype="5" fill="hold" grpId="0" nodeType="afterEffect">
                                  <p:stCondLst>
                                    <p:cond delay="0"/>
                                  </p:stCondLst>
                                  <p:childTnLst>
                                    <p:set>
                                      <p:cBhvr>
                                        <p:cTn id="22" dur="1" fill="hold">
                                          <p:stCondLst>
                                            <p:cond delay="0"/>
                                          </p:stCondLst>
                                        </p:cTn>
                                        <p:tgtEl>
                                          <p:spTgt spid="45064"/>
                                        </p:tgtEl>
                                        <p:attrNameLst>
                                          <p:attrName>style.visibility</p:attrName>
                                        </p:attrNameLst>
                                      </p:cBhvr>
                                      <p:to>
                                        <p:strVal val="visible"/>
                                      </p:to>
                                    </p:set>
                                    <p:animEffect transition="in" filter="blinds(vertical)">
                                      <p:cBhvr>
                                        <p:cTn id="23" dur="500"/>
                                        <p:tgtEl>
                                          <p:spTgt spid="45064"/>
                                        </p:tgtEl>
                                      </p:cBhvr>
                                    </p:animEffect>
                                  </p:childTnLst>
                                </p:cTn>
                              </p:par>
                            </p:childTnLst>
                          </p:cTn>
                        </p:par>
                        <p:par>
                          <p:cTn id="24" fill="hold">
                            <p:stCondLst>
                              <p:cond delay="2500"/>
                            </p:stCondLst>
                            <p:childTnLst>
                              <p:par>
                                <p:cTn id="25" presetID="3" presetClass="entr" presetSubtype="5" fill="hold" grpId="0" nodeType="afterEffect">
                                  <p:stCondLst>
                                    <p:cond delay="0"/>
                                  </p:stCondLst>
                                  <p:childTnLst>
                                    <p:set>
                                      <p:cBhvr>
                                        <p:cTn id="26" dur="1" fill="hold">
                                          <p:stCondLst>
                                            <p:cond delay="0"/>
                                          </p:stCondLst>
                                        </p:cTn>
                                        <p:tgtEl>
                                          <p:spTgt spid="45065"/>
                                        </p:tgtEl>
                                        <p:attrNameLst>
                                          <p:attrName>style.visibility</p:attrName>
                                        </p:attrNameLst>
                                      </p:cBhvr>
                                      <p:to>
                                        <p:strVal val="visible"/>
                                      </p:to>
                                    </p:set>
                                    <p:animEffect transition="in" filter="blinds(vertical)">
                                      <p:cBhvr>
                                        <p:cTn id="27" dur="500"/>
                                        <p:tgtEl>
                                          <p:spTgt spid="45065"/>
                                        </p:tgtEl>
                                      </p:cBhvr>
                                    </p:animEffect>
                                  </p:childTnLst>
                                </p:cTn>
                              </p:par>
                            </p:childTnLst>
                          </p:cTn>
                        </p:par>
                        <p:par>
                          <p:cTn id="28" fill="hold">
                            <p:stCondLst>
                              <p:cond delay="3000"/>
                            </p:stCondLst>
                            <p:childTnLst>
                              <p:par>
                                <p:cTn id="29" presetID="3" presetClass="entr" presetSubtype="5" fill="hold" grpId="0" nodeType="afterEffect">
                                  <p:stCondLst>
                                    <p:cond delay="0"/>
                                  </p:stCondLst>
                                  <p:childTnLst>
                                    <p:set>
                                      <p:cBhvr>
                                        <p:cTn id="30" dur="1" fill="hold">
                                          <p:stCondLst>
                                            <p:cond delay="0"/>
                                          </p:stCondLst>
                                        </p:cTn>
                                        <p:tgtEl>
                                          <p:spTgt spid="45066"/>
                                        </p:tgtEl>
                                        <p:attrNameLst>
                                          <p:attrName>style.visibility</p:attrName>
                                        </p:attrNameLst>
                                      </p:cBhvr>
                                      <p:to>
                                        <p:strVal val="visible"/>
                                      </p:to>
                                    </p:set>
                                    <p:animEffect transition="in" filter="blinds(vertical)">
                                      <p:cBhvr>
                                        <p:cTn id="31" dur="500"/>
                                        <p:tgtEl>
                                          <p:spTgt spid="45066"/>
                                        </p:tgtEl>
                                      </p:cBhvr>
                                    </p:animEffect>
                                  </p:childTnLst>
                                </p:cTn>
                              </p:par>
                            </p:childTnLst>
                          </p:cTn>
                        </p:par>
                        <p:par>
                          <p:cTn id="32" fill="hold">
                            <p:stCondLst>
                              <p:cond delay="3500"/>
                            </p:stCondLst>
                            <p:childTnLst>
                              <p:par>
                                <p:cTn id="33" presetID="3" presetClass="entr" presetSubtype="5" fill="hold" grpId="0" nodeType="afterEffect">
                                  <p:stCondLst>
                                    <p:cond delay="0"/>
                                  </p:stCondLst>
                                  <p:childTnLst>
                                    <p:set>
                                      <p:cBhvr>
                                        <p:cTn id="34" dur="1" fill="hold">
                                          <p:stCondLst>
                                            <p:cond delay="0"/>
                                          </p:stCondLst>
                                        </p:cTn>
                                        <p:tgtEl>
                                          <p:spTgt spid="45067"/>
                                        </p:tgtEl>
                                        <p:attrNameLst>
                                          <p:attrName>style.visibility</p:attrName>
                                        </p:attrNameLst>
                                      </p:cBhvr>
                                      <p:to>
                                        <p:strVal val="visible"/>
                                      </p:to>
                                    </p:set>
                                    <p:animEffect transition="in" filter="blinds(vertical)">
                                      <p:cBhvr>
                                        <p:cTn id="35" dur="500"/>
                                        <p:tgtEl>
                                          <p:spTgt spid="45067"/>
                                        </p:tgtEl>
                                      </p:cBhvr>
                                    </p:animEffect>
                                  </p:childTnLst>
                                </p:cTn>
                              </p:par>
                            </p:childTnLst>
                          </p:cTn>
                        </p:par>
                        <p:par>
                          <p:cTn id="36" fill="hold">
                            <p:stCondLst>
                              <p:cond delay="4000"/>
                            </p:stCondLst>
                            <p:childTnLst>
                              <p:par>
                                <p:cTn id="37" presetID="3" presetClass="entr" presetSubtype="5" fill="hold" grpId="0" nodeType="afterEffect">
                                  <p:stCondLst>
                                    <p:cond delay="0"/>
                                  </p:stCondLst>
                                  <p:childTnLst>
                                    <p:set>
                                      <p:cBhvr>
                                        <p:cTn id="38" dur="1" fill="hold">
                                          <p:stCondLst>
                                            <p:cond delay="0"/>
                                          </p:stCondLst>
                                        </p:cTn>
                                        <p:tgtEl>
                                          <p:spTgt spid="45068"/>
                                        </p:tgtEl>
                                        <p:attrNameLst>
                                          <p:attrName>style.visibility</p:attrName>
                                        </p:attrNameLst>
                                      </p:cBhvr>
                                      <p:to>
                                        <p:strVal val="visible"/>
                                      </p:to>
                                    </p:set>
                                    <p:animEffect transition="in" filter="blinds(vertical)">
                                      <p:cBhvr>
                                        <p:cTn id="39" dur="500"/>
                                        <p:tgtEl>
                                          <p:spTgt spid="45068"/>
                                        </p:tgtEl>
                                      </p:cBhvr>
                                    </p:animEffect>
                                  </p:childTnLst>
                                </p:cTn>
                              </p:par>
                            </p:childTnLst>
                          </p:cTn>
                        </p:par>
                        <p:par>
                          <p:cTn id="40" fill="hold">
                            <p:stCondLst>
                              <p:cond delay="4500"/>
                            </p:stCondLst>
                            <p:childTnLst>
                              <p:par>
                                <p:cTn id="41" presetID="3" presetClass="entr" presetSubtype="5" fill="hold" grpId="0" nodeType="afterEffect">
                                  <p:stCondLst>
                                    <p:cond delay="0"/>
                                  </p:stCondLst>
                                  <p:childTnLst>
                                    <p:set>
                                      <p:cBhvr>
                                        <p:cTn id="42" dur="1" fill="hold">
                                          <p:stCondLst>
                                            <p:cond delay="0"/>
                                          </p:stCondLst>
                                        </p:cTn>
                                        <p:tgtEl>
                                          <p:spTgt spid="45069"/>
                                        </p:tgtEl>
                                        <p:attrNameLst>
                                          <p:attrName>style.visibility</p:attrName>
                                        </p:attrNameLst>
                                      </p:cBhvr>
                                      <p:to>
                                        <p:strVal val="visible"/>
                                      </p:to>
                                    </p:set>
                                    <p:animEffect transition="in" filter="blinds(vertical)">
                                      <p:cBhvr>
                                        <p:cTn id="43" dur="500"/>
                                        <p:tgtEl>
                                          <p:spTgt spid="45069"/>
                                        </p:tgtEl>
                                      </p:cBhvr>
                                    </p:animEffect>
                                  </p:childTnLst>
                                </p:cTn>
                              </p:par>
                            </p:childTnLst>
                          </p:cTn>
                        </p:par>
                        <p:par>
                          <p:cTn id="44" fill="hold">
                            <p:stCondLst>
                              <p:cond delay="5000"/>
                            </p:stCondLst>
                            <p:childTnLst>
                              <p:par>
                                <p:cTn id="45" presetID="3" presetClass="entr" presetSubtype="5" fill="hold" grpId="0" nodeType="afterEffect">
                                  <p:stCondLst>
                                    <p:cond delay="0"/>
                                  </p:stCondLst>
                                  <p:childTnLst>
                                    <p:set>
                                      <p:cBhvr>
                                        <p:cTn id="46" dur="1" fill="hold">
                                          <p:stCondLst>
                                            <p:cond delay="0"/>
                                          </p:stCondLst>
                                        </p:cTn>
                                        <p:tgtEl>
                                          <p:spTgt spid="45070"/>
                                        </p:tgtEl>
                                        <p:attrNameLst>
                                          <p:attrName>style.visibility</p:attrName>
                                        </p:attrNameLst>
                                      </p:cBhvr>
                                      <p:to>
                                        <p:strVal val="visible"/>
                                      </p:to>
                                    </p:set>
                                    <p:animEffect transition="in" filter="blinds(vertical)">
                                      <p:cBhvr>
                                        <p:cTn id="47" dur="500"/>
                                        <p:tgtEl>
                                          <p:spTgt spid="45070"/>
                                        </p:tgtEl>
                                      </p:cBhvr>
                                    </p:animEffect>
                                  </p:childTnLst>
                                </p:cTn>
                              </p:par>
                            </p:childTnLst>
                          </p:cTn>
                        </p:par>
                        <p:par>
                          <p:cTn id="48" fill="hold">
                            <p:stCondLst>
                              <p:cond delay="5500"/>
                            </p:stCondLst>
                            <p:childTnLst>
                              <p:par>
                                <p:cTn id="49" presetID="3" presetClass="entr" presetSubtype="5" fill="hold" grpId="0" nodeType="afterEffect">
                                  <p:stCondLst>
                                    <p:cond delay="0"/>
                                  </p:stCondLst>
                                  <p:childTnLst>
                                    <p:set>
                                      <p:cBhvr>
                                        <p:cTn id="50" dur="1" fill="hold">
                                          <p:stCondLst>
                                            <p:cond delay="0"/>
                                          </p:stCondLst>
                                        </p:cTn>
                                        <p:tgtEl>
                                          <p:spTgt spid="45071"/>
                                        </p:tgtEl>
                                        <p:attrNameLst>
                                          <p:attrName>style.visibility</p:attrName>
                                        </p:attrNameLst>
                                      </p:cBhvr>
                                      <p:to>
                                        <p:strVal val="visible"/>
                                      </p:to>
                                    </p:set>
                                    <p:animEffect transition="in" filter="blinds(vertical)">
                                      <p:cBhvr>
                                        <p:cTn id="51" dur="500"/>
                                        <p:tgtEl>
                                          <p:spTgt spid="45071"/>
                                        </p:tgtEl>
                                      </p:cBhvr>
                                    </p:animEffect>
                                  </p:childTnLst>
                                </p:cTn>
                              </p:par>
                            </p:childTnLst>
                          </p:cTn>
                        </p:par>
                        <p:par>
                          <p:cTn id="52" fill="hold">
                            <p:stCondLst>
                              <p:cond delay="6000"/>
                            </p:stCondLst>
                            <p:childTnLst>
                              <p:par>
                                <p:cTn id="53" presetID="3" presetClass="entr" presetSubtype="5" fill="hold" grpId="0" nodeType="afterEffect">
                                  <p:stCondLst>
                                    <p:cond delay="0"/>
                                  </p:stCondLst>
                                  <p:childTnLst>
                                    <p:set>
                                      <p:cBhvr>
                                        <p:cTn id="54" dur="1" fill="hold">
                                          <p:stCondLst>
                                            <p:cond delay="0"/>
                                          </p:stCondLst>
                                        </p:cTn>
                                        <p:tgtEl>
                                          <p:spTgt spid="45073"/>
                                        </p:tgtEl>
                                        <p:attrNameLst>
                                          <p:attrName>style.visibility</p:attrName>
                                        </p:attrNameLst>
                                      </p:cBhvr>
                                      <p:to>
                                        <p:strVal val="visible"/>
                                      </p:to>
                                    </p:set>
                                    <p:animEffect transition="in" filter="blinds(vertical)">
                                      <p:cBhvr>
                                        <p:cTn id="55" dur="500"/>
                                        <p:tgtEl>
                                          <p:spTgt spid="45073"/>
                                        </p:tgtEl>
                                      </p:cBhvr>
                                    </p:animEffect>
                                  </p:childTnLst>
                                </p:cTn>
                              </p:par>
                            </p:childTnLst>
                          </p:cTn>
                        </p:par>
                        <p:par>
                          <p:cTn id="56" fill="hold">
                            <p:stCondLst>
                              <p:cond delay="6500"/>
                            </p:stCondLst>
                            <p:childTnLst>
                              <p:par>
                                <p:cTn id="57" presetID="2" presetClass="entr" presetSubtype="8" fill="hold" grpId="0" nodeType="afterEffect">
                                  <p:stCondLst>
                                    <p:cond delay="0"/>
                                  </p:stCondLst>
                                  <p:childTnLst>
                                    <p:set>
                                      <p:cBhvr>
                                        <p:cTn id="58" dur="1" fill="hold">
                                          <p:stCondLst>
                                            <p:cond delay="0"/>
                                          </p:stCondLst>
                                        </p:cTn>
                                        <p:tgtEl>
                                          <p:spTgt spid="45074"/>
                                        </p:tgtEl>
                                        <p:attrNameLst>
                                          <p:attrName>style.visibility</p:attrName>
                                        </p:attrNameLst>
                                      </p:cBhvr>
                                      <p:to>
                                        <p:strVal val="visible"/>
                                      </p:to>
                                    </p:set>
                                    <p:anim calcmode="lin" valueType="num">
                                      <p:cBhvr additive="base">
                                        <p:cTn id="59" dur="500" fill="hold"/>
                                        <p:tgtEl>
                                          <p:spTgt spid="45074"/>
                                        </p:tgtEl>
                                        <p:attrNameLst>
                                          <p:attrName>ppt_x</p:attrName>
                                        </p:attrNameLst>
                                      </p:cBhvr>
                                      <p:tavLst>
                                        <p:tav tm="0">
                                          <p:val>
                                            <p:strVal val="0-#ppt_w/2"/>
                                          </p:val>
                                        </p:tav>
                                        <p:tav tm="100000">
                                          <p:val>
                                            <p:strVal val="#ppt_x"/>
                                          </p:val>
                                        </p:tav>
                                      </p:tavLst>
                                    </p:anim>
                                    <p:anim calcmode="lin" valueType="num">
                                      <p:cBhvr additive="base">
                                        <p:cTn id="60" dur="500" fill="hold"/>
                                        <p:tgtEl>
                                          <p:spTgt spid="450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p:bldP spid="45061" grpId="0"/>
      <p:bldP spid="45062" grpId="0"/>
      <p:bldP spid="45063" grpId="0"/>
      <p:bldP spid="45064" grpId="0"/>
      <p:bldP spid="45065" grpId="0"/>
      <p:bldP spid="45066" grpId="0"/>
      <p:bldP spid="45067" grpId="0"/>
      <p:bldP spid="45068" grpId="0"/>
      <p:bldP spid="45069" grpId="0"/>
      <p:bldP spid="45070" grpId="0"/>
      <p:bldP spid="45071" grpId="0"/>
      <p:bldP spid="45073" grpId="0"/>
      <p:bldP spid="45074" grpId="0"/>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11"/>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286</a:t>
            </a:fld>
            <a:endParaRPr lang="zh-CN" altLang="en-US" sz="1200" dirty="0">
              <a:solidFill>
                <a:srgbClr val="045C75"/>
              </a:solidFill>
              <a:latin typeface="Constantia" panose="02030602050306030303" pitchFamily="18" charset="0"/>
            </a:endParaRPr>
          </a:p>
        </p:txBody>
      </p:sp>
      <p:sp>
        <p:nvSpPr>
          <p:cNvPr id="46083"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1.复制权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46084" name="Rectangle 3"/>
          <p:cNvSpPr/>
          <p:nvPr/>
        </p:nvSpPr>
        <p:spPr>
          <a:xfrm>
            <a:off x="2133600" y="1524000"/>
            <a:ext cx="8153400" cy="156845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复制，是以印刷、复印、拓印、录音、录像、翻录、翻拍、数字化等方式将作品制作一份或者多份的行为。</a:t>
            </a:r>
          </a:p>
        </p:txBody>
      </p:sp>
      <p:sp>
        <p:nvSpPr>
          <p:cNvPr id="46085" name="Rectangle 7"/>
          <p:cNvSpPr/>
          <p:nvPr/>
        </p:nvSpPr>
        <p:spPr>
          <a:xfrm>
            <a:off x="2120900" y="2971800"/>
            <a:ext cx="4219575"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最基本的著作财产权</a:t>
            </a:r>
          </a:p>
        </p:txBody>
      </p:sp>
      <p:sp>
        <p:nvSpPr>
          <p:cNvPr id="46086" name="Rectangle 8"/>
          <p:cNvSpPr/>
          <p:nvPr/>
        </p:nvSpPr>
        <p:spPr>
          <a:xfrm>
            <a:off x="2133600" y="3505200"/>
            <a:ext cx="8153400" cy="156845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一般指以同样形式指成作品的权利，广义上还包括以不同于作品原来形式表现该作品的权利。平面到立体的复制。</a:t>
            </a:r>
          </a:p>
        </p:txBody>
      </p:sp>
      <p:grpSp>
        <p:nvGrpSpPr>
          <p:cNvPr id="46087" name="Group 12"/>
          <p:cNvGrpSpPr>
            <a:grpSpLocks noChangeAspect="1"/>
          </p:cNvGrpSpPr>
          <p:nvPr/>
        </p:nvGrpSpPr>
        <p:grpSpPr>
          <a:xfrm>
            <a:off x="1828800" y="5105400"/>
            <a:ext cx="8382000" cy="1679575"/>
            <a:chOff x="0" y="0"/>
            <a:chExt cx="5280" cy="1058"/>
          </a:xfrm>
        </p:grpSpPr>
        <p:pic>
          <p:nvPicPr>
            <p:cNvPr id="46088" name="Picture 6" descr="C:\Documents and Settings\intel\My Documents\My Pictures\复印.jpg"/>
            <p:cNvPicPr>
              <a:picLocks noChangeAspect="1"/>
            </p:cNvPicPr>
            <p:nvPr/>
          </p:nvPicPr>
          <p:blipFill>
            <a:blip r:embed="rId2"/>
            <a:stretch>
              <a:fillRect/>
            </a:stretch>
          </p:blipFill>
          <p:spPr>
            <a:xfrm>
              <a:off x="0" y="50"/>
              <a:ext cx="1440" cy="1008"/>
            </a:xfrm>
            <a:prstGeom prst="rect">
              <a:avLst/>
            </a:prstGeom>
            <a:noFill/>
            <a:ln w="9525">
              <a:noFill/>
            </a:ln>
          </p:spPr>
        </p:pic>
        <p:pic>
          <p:nvPicPr>
            <p:cNvPr id="46089" name="Picture 9" descr="C:\Documents and Settings\intel\My Documents\My Pictures\印刷2.jpg"/>
            <p:cNvPicPr>
              <a:picLocks noChangeAspect="1"/>
            </p:cNvPicPr>
            <p:nvPr/>
          </p:nvPicPr>
          <p:blipFill>
            <a:blip r:embed="rId3"/>
            <a:stretch>
              <a:fillRect/>
            </a:stretch>
          </p:blipFill>
          <p:spPr>
            <a:xfrm>
              <a:off x="1488" y="0"/>
              <a:ext cx="1248" cy="1058"/>
            </a:xfrm>
            <a:prstGeom prst="rect">
              <a:avLst/>
            </a:prstGeom>
            <a:noFill/>
            <a:ln w="9525">
              <a:noFill/>
            </a:ln>
          </p:spPr>
        </p:pic>
        <p:pic>
          <p:nvPicPr>
            <p:cNvPr id="46090" name="Picture 10" descr="C:\Documents and Settings\intel\My Documents\My Pictures\印刷3.jpg"/>
            <p:cNvPicPr>
              <a:picLocks noChangeAspect="1"/>
            </p:cNvPicPr>
            <p:nvPr/>
          </p:nvPicPr>
          <p:blipFill>
            <a:blip r:embed="rId4"/>
            <a:stretch>
              <a:fillRect/>
            </a:stretch>
          </p:blipFill>
          <p:spPr>
            <a:xfrm>
              <a:off x="2736" y="0"/>
              <a:ext cx="1296" cy="1058"/>
            </a:xfrm>
            <a:prstGeom prst="rect">
              <a:avLst/>
            </a:prstGeom>
            <a:noFill/>
            <a:ln w="9525">
              <a:noFill/>
            </a:ln>
          </p:spPr>
        </p:pic>
        <p:pic>
          <p:nvPicPr>
            <p:cNvPr id="46091" name="Picture 11" descr="C:\Documents and Settings\intel\My Documents\My Pictures\复制1.jpg"/>
            <p:cNvPicPr>
              <a:picLocks noChangeAspect="1"/>
            </p:cNvPicPr>
            <p:nvPr/>
          </p:nvPicPr>
          <p:blipFill>
            <a:blip r:embed="rId5"/>
            <a:stretch>
              <a:fillRect/>
            </a:stretch>
          </p:blipFill>
          <p:spPr>
            <a:xfrm>
              <a:off x="4032" y="0"/>
              <a:ext cx="1248" cy="1058"/>
            </a:xfrm>
            <a:prstGeom prst="rect">
              <a:avLst/>
            </a:prstGeom>
            <a:noFill/>
            <a:ln w="9525">
              <a:noFill/>
            </a:ln>
          </p:spPr>
        </p:pic>
      </p:grpSp>
    </p:spTree>
  </p:cSld>
  <p:clrMapOvr>
    <a:masterClrMapping/>
  </p:clrMapOvr>
  <p:transition spd="slow"/>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6"/>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287</a:t>
            </a:fld>
            <a:endParaRPr lang="zh-CN" altLang="en-US" sz="1200" dirty="0">
              <a:solidFill>
                <a:srgbClr val="045C75"/>
              </a:solidFill>
              <a:latin typeface="Constantia" panose="02030602050306030303" pitchFamily="18" charset="0"/>
            </a:endParaRPr>
          </a:p>
        </p:txBody>
      </p:sp>
      <p:sp>
        <p:nvSpPr>
          <p:cNvPr id="47107"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2.发行权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47108" name="Rectangle 3"/>
          <p:cNvSpPr/>
          <p:nvPr/>
        </p:nvSpPr>
        <p:spPr>
          <a:xfrm>
            <a:off x="2133600" y="1600200"/>
            <a:ext cx="8077200" cy="10763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以出售或者赠与方式向公众提供作品的原件或者复制件的权利 </a:t>
            </a:r>
          </a:p>
        </p:txBody>
      </p:sp>
      <p:pic>
        <p:nvPicPr>
          <p:cNvPr id="47109" name="Picture 5" descr="C:\Documents and Settings\intel\My Documents\My Pictures\图书发行.jpg"/>
          <p:cNvPicPr>
            <a:picLocks noChangeAspect="1"/>
          </p:cNvPicPr>
          <p:nvPr/>
        </p:nvPicPr>
        <p:blipFill>
          <a:blip r:embed="rId2"/>
          <a:stretch>
            <a:fillRect/>
          </a:stretch>
        </p:blipFill>
        <p:spPr>
          <a:xfrm>
            <a:off x="2286000" y="4572000"/>
            <a:ext cx="8077200" cy="1828800"/>
          </a:xfrm>
          <a:prstGeom prst="rect">
            <a:avLst/>
          </a:prstGeom>
          <a:noFill/>
          <a:ln w="9525">
            <a:noFill/>
          </a:ln>
        </p:spPr>
      </p:pic>
      <p:sp>
        <p:nvSpPr>
          <p:cNvPr id="47110" name="Rectangle 7"/>
          <p:cNvSpPr/>
          <p:nvPr/>
        </p:nvSpPr>
        <p:spPr>
          <a:xfrm>
            <a:off x="2209800" y="2819400"/>
            <a:ext cx="8077200" cy="10763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发行与复制相连，发行是复制的必然结果，复制发行统称为出版。</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7109"/>
                                        </p:tgtEl>
                                        <p:attrNameLst>
                                          <p:attrName>style.visibility</p:attrName>
                                        </p:attrNameLst>
                                      </p:cBhvr>
                                      <p:to>
                                        <p:strVal val="visible"/>
                                      </p:to>
                                    </p:set>
                                    <p:anim calcmode="lin" valueType="num">
                                      <p:cBhvr additive="base">
                                        <p:cTn id="7" dur="500" fill="hold"/>
                                        <p:tgtEl>
                                          <p:spTgt spid="47109"/>
                                        </p:tgtEl>
                                        <p:attrNameLst>
                                          <p:attrName>ppt_x</p:attrName>
                                        </p:attrNameLst>
                                      </p:cBhvr>
                                      <p:tavLst>
                                        <p:tav tm="0">
                                          <p:val>
                                            <p:strVal val="0-#ppt_w/2"/>
                                          </p:val>
                                        </p:tav>
                                        <p:tav tm="100000">
                                          <p:val>
                                            <p:strVal val="#ppt_x"/>
                                          </p:val>
                                        </p:tav>
                                      </p:tavLst>
                                    </p:anim>
                                    <p:anim calcmode="lin" valueType="num">
                                      <p:cBhvr additive="base">
                                        <p:cTn id="8" dur="500" fill="hold"/>
                                        <p:tgtEl>
                                          <p:spTgt spid="471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4"/>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288</a:t>
            </a:fld>
            <a:endParaRPr lang="zh-CN" altLang="en-US" sz="1200" dirty="0">
              <a:solidFill>
                <a:srgbClr val="045C75"/>
              </a:solidFill>
              <a:latin typeface="Constantia" panose="02030602050306030303" pitchFamily="18" charset="0"/>
            </a:endParaRPr>
          </a:p>
        </p:txBody>
      </p:sp>
      <p:sp>
        <p:nvSpPr>
          <p:cNvPr id="48131"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3.出租权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48132" name="Rectangle 3"/>
          <p:cNvSpPr/>
          <p:nvPr/>
        </p:nvSpPr>
        <p:spPr>
          <a:xfrm>
            <a:off x="2133600" y="1524000"/>
            <a:ext cx="8153400" cy="2160588"/>
          </a:xfrm>
          <a:prstGeom prst="rect">
            <a:avLst/>
          </a:prstGeom>
          <a:noFill/>
          <a:ln w="9525">
            <a:noFill/>
          </a:ln>
        </p:spPr>
        <p:txBody>
          <a:bodyPr>
            <a:spAutoFit/>
          </a:bodyPr>
          <a:lstStyle/>
          <a:p>
            <a:pPr marL="0" marR="0" lvl="0" indent="0" algn="l" defTabSz="914400" rtl="0" eaLnBrk="1" fontAlgn="base" latinLnBrk="0" hangingPunct="1">
              <a:lnSpc>
                <a:spcPct val="140000"/>
              </a:lnSpc>
              <a:spcBef>
                <a:spcPct val="20000"/>
              </a:spcBef>
              <a:spcAft>
                <a:spcPct val="0"/>
              </a:spcAft>
              <a:buClrTx/>
              <a:buSzPct val="75000"/>
              <a:buFont typeface="Wingdings" panose="05000000000000000000" pitchFamily="2" charset="2"/>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出租权，即有偿许可他人临时使用视听作品、计算机软件的原件或者复制件的权利，计算机软件不是出租的主要标的的除外。</a:t>
            </a:r>
          </a:p>
        </p:txBody>
      </p:sp>
    </p:spTree>
  </p:cSld>
  <p:clrMapOvr>
    <a:masterClrMapping/>
  </p:clrMapOvr>
  <p:transition spd="slow"/>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6"/>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289</a:t>
            </a:fld>
            <a:endParaRPr lang="zh-CN" altLang="en-US" sz="1200" dirty="0">
              <a:solidFill>
                <a:srgbClr val="045C75"/>
              </a:solidFill>
              <a:latin typeface="Constantia" panose="02030602050306030303" pitchFamily="18" charset="0"/>
            </a:endParaRPr>
          </a:p>
        </p:txBody>
      </p:sp>
      <p:sp>
        <p:nvSpPr>
          <p:cNvPr id="49155" name="Rectangle 2"/>
          <p:cNvSpPr>
            <a:spLocks noGrp="1"/>
          </p:cNvSpPr>
          <p:nvPr>
            <p:ph type="title" idx="4294967295"/>
          </p:nvPr>
        </p:nvSpPr>
        <p:spPr>
          <a:xfrm>
            <a:off x="2095500" y="274638"/>
            <a:ext cx="76581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4.展览权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49156" name="Rectangle 7"/>
          <p:cNvSpPr/>
          <p:nvPr/>
        </p:nvSpPr>
        <p:spPr>
          <a:xfrm>
            <a:off x="2133600" y="1524000"/>
            <a:ext cx="8153400" cy="1420813"/>
          </a:xfrm>
          <a:prstGeom prst="rect">
            <a:avLst/>
          </a:prstGeom>
          <a:noFill/>
          <a:ln w="9525">
            <a:noFill/>
          </a:ln>
        </p:spPr>
        <p:txBody>
          <a:bodyPr>
            <a:spAutoFit/>
          </a:bodyPr>
          <a:lstStyle/>
          <a:p>
            <a:pPr marL="0" marR="0" lvl="0" indent="0" algn="l" defTabSz="914400" rtl="0" eaLnBrk="1" fontAlgn="base" latinLnBrk="0" hangingPunct="1">
              <a:lnSpc>
                <a:spcPct val="90000"/>
              </a:lnSpc>
              <a:spcBef>
                <a:spcPct val="20000"/>
              </a:spcBef>
              <a:spcAft>
                <a:spcPct val="0"/>
              </a:spcAft>
              <a:buClr>
                <a:srgbClr val="1D2EA9"/>
              </a:buClr>
              <a:buSzPct val="75000"/>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公开展览权或展示权，将作品原件或复制件向公众展示的权利。如美术作品、文艺手稿的展览。</a:t>
            </a:r>
          </a:p>
        </p:txBody>
      </p:sp>
      <p:sp>
        <p:nvSpPr>
          <p:cNvPr id="49157" name="Rectangle 8"/>
          <p:cNvSpPr/>
          <p:nvPr/>
        </p:nvSpPr>
        <p:spPr>
          <a:xfrm>
            <a:off x="2095500" y="3141663"/>
            <a:ext cx="8267700" cy="3046413"/>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
                <a:srgbClr val="1D2EA9"/>
              </a:buClr>
              <a:buSzPct val="75000"/>
              <a:buFont typeface="Wingdings" panose="05000000000000000000" pitchFamily="2" charset="2"/>
              <a:buChar char="q"/>
              <a:defRPr/>
            </a:pPr>
            <a:r>
              <a:rPr kumimoji="0" lang="zh-CN" altLang="en-US" sz="3200" b="1" i="0" u="none" strike="noStrike" kern="1200" cap="none" spc="0" normalizeH="0" baseline="0" noProof="1">
                <a:ln>
                  <a:noFill/>
                </a:ln>
                <a:solidFill>
                  <a:schemeClr val="tx1"/>
                </a:solidFill>
                <a:effectLst>
                  <a:outerShdw blurRad="38100" dist="38100" dir="2700000">
                    <a:srgbClr val="FFFFFF"/>
                  </a:outerShdw>
                </a:effectLst>
                <a:uLnTx/>
                <a:uFillTx/>
                <a:latin typeface="Tahoma" panose="020B0604030504040204" pitchFamily="34" charset="0"/>
                <a:ea typeface="宋体" panose="02010600030101010101" pitchFamily="2" charset="-122"/>
                <a:cs typeface="+mn-cs"/>
                <a:sym typeface="+mn-ea"/>
              </a:rPr>
              <a:t>展览时要注意著作权与物权或人身权（肖像权、隐私权）的重叠</a:t>
            </a:r>
            <a:endParaRPr kumimoji="0" lang="en-US" altLang="x-none" sz="3200" b="1" i="0" u="none" strike="noStrike" kern="1200" cap="none" spc="0" normalizeH="0" baseline="0" noProof="1">
              <a:ln>
                <a:noFill/>
              </a:ln>
              <a:solidFill>
                <a:schemeClr val="tx1"/>
              </a:solidFill>
              <a:effectLst>
                <a:outerShdw blurRad="38100" dist="38100" dir="2700000">
                  <a:srgbClr val="FFFFFF"/>
                </a:outerShdw>
              </a:effectLst>
              <a:uLnTx/>
              <a:uFillTx/>
              <a:latin typeface="Tahoma" panose="020B060403050404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
                <a:srgbClr val="1D2EA9"/>
              </a:buClr>
              <a:buSzPct val="75000"/>
              <a:buFont typeface="Wingdings" panose="05000000000000000000" pitchFamily="2" charset="2"/>
              <a:buChar char="q"/>
              <a:defRPr/>
            </a:pPr>
            <a:r>
              <a:rPr kumimoji="0" lang="zh-CN" altLang="en-US" sz="3200" b="1" i="0" u="none" strike="noStrike" kern="1200" cap="none" spc="0" normalizeH="0" baseline="0" noProof="1">
                <a:ln>
                  <a:noFill/>
                </a:ln>
                <a:solidFill>
                  <a:schemeClr val="tx1"/>
                </a:solidFill>
                <a:effectLst/>
                <a:uLnTx/>
                <a:uFillTx/>
                <a:latin typeface="Constantia" panose="02030602050306030303" pitchFamily="18" charset="0"/>
                <a:ea typeface="宋体" panose="02010600030101010101" pitchFamily="2" charset="-122"/>
                <a:cs typeface="+mn-cs"/>
                <a:sym typeface="+mn-ea"/>
              </a:rPr>
              <a:t>作品原件所有权的转移，不改变作品著作权的归属（</a:t>
            </a:r>
            <a:r>
              <a:rPr kumimoji="0" lang="en-US" altLang="x-none" sz="3200" b="1" i="0" u="none" strike="noStrike" kern="1200" cap="none" spc="0" normalizeH="0" baseline="0" noProof="1">
                <a:ln>
                  <a:noFill/>
                </a:ln>
                <a:solidFill>
                  <a:schemeClr val="tx1"/>
                </a:solidFill>
                <a:effectLst/>
                <a:uLnTx/>
                <a:uFillTx/>
                <a:latin typeface="Constantia" panose="02030602050306030303" pitchFamily="18" charset="0"/>
                <a:ea typeface="宋体" panose="02010600030101010101" pitchFamily="2" charset="-122"/>
                <a:cs typeface="+mn-cs"/>
                <a:sym typeface="+mn-ea"/>
              </a:rPr>
              <a:t>20</a:t>
            </a:r>
            <a:r>
              <a:rPr kumimoji="0" lang="zh-CN" altLang="en-US" sz="3200" b="1" i="0" u="none" strike="noStrike" kern="1200" cap="none" spc="0" normalizeH="0" baseline="0" noProof="1">
                <a:ln>
                  <a:noFill/>
                </a:ln>
                <a:solidFill>
                  <a:schemeClr val="tx1"/>
                </a:solidFill>
                <a:effectLst/>
                <a:uLnTx/>
                <a:uFillTx/>
                <a:latin typeface="Constantia" panose="02030602050306030303" pitchFamily="18" charset="0"/>
                <a:ea typeface="宋体" panose="02010600030101010101" pitchFamily="2" charset="-122"/>
                <a:cs typeface="+mn-cs"/>
                <a:sym typeface="+mn-ea"/>
              </a:rPr>
              <a:t>条）</a:t>
            </a:r>
            <a:endParaRPr kumimoji="0" lang="en-US" altLang="x-none" sz="3200" b="1" i="0" u="none" strike="noStrike" kern="1200" cap="none" spc="0" normalizeH="0" baseline="0" noProof="1">
              <a:ln>
                <a:noFill/>
              </a:ln>
              <a:solidFill>
                <a:schemeClr val="tx1"/>
              </a:solidFill>
              <a:effectLst>
                <a:outerShdw blurRad="38100" dist="38100" dir="2700000">
                  <a:srgbClr val="FFFFFF"/>
                </a:outerShdw>
              </a:effectLst>
              <a:uLnTx/>
              <a:uFillTx/>
              <a:latin typeface="Tahoma" panose="020B060403050404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
                <a:srgbClr val="1D2EA9"/>
              </a:buClr>
              <a:buSzPct val="75000"/>
              <a:buFont typeface="Wingdings" panose="05000000000000000000" pitchFamily="2" charset="2"/>
              <a:buChar char="q"/>
              <a:defRPr/>
            </a:pPr>
            <a:r>
              <a:rPr kumimoji="0" lang="zh-CN" altLang="en-US" sz="3200" b="1" i="0" u="none" strike="noStrike" kern="1200" cap="none" spc="0" normalizeH="0" baseline="0" noProof="1">
                <a:ln>
                  <a:noFill/>
                </a:ln>
                <a:solidFill>
                  <a:schemeClr val="tx1"/>
                </a:solidFill>
                <a:effectLst>
                  <a:outerShdw blurRad="38100" dist="38100" dir="2700000">
                    <a:srgbClr val="FFFFFF"/>
                  </a:outerShdw>
                </a:effectLst>
                <a:uLnTx/>
                <a:uFillTx/>
                <a:latin typeface="Tahoma" panose="020B0604030504040204" pitchFamily="34" charset="0"/>
                <a:ea typeface="宋体" panose="02010600030101010101" pitchFamily="2" charset="-122"/>
                <a:cs typeface="+mn-cs"/>
                <a:sym typeface="+mn-ea"/>
              </a:rPr>
              <a:t>美术、摄影作品原件的展览权由原件所有人享有。</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2021年，辉瑞公司同意通过日内瓦药品专利池组织(Medicines Patent Pool，MPP)提供Paxlovid的非专利生产权，并不收取专利费。MMP是由联合国支持的公共卫生组织，最初用于为非富裕国家提供HIV药物，后来MMP组织与大型制药公司就专利权展开谈判，以让愿意向中低收入国家销售平价药物的制造商获得生产特定药物的“非独家生产权”。</a:t>
            </a:r>
          </a:p>
          <a:p>
            <a:r>
              <a:rPr lang="zh-CN" altLang="en-US"/>
              <a:t>世卫组织（WHO）于</a:t>
            </a:r>
            <a:r>
              <a:rPr lang="en-US" altLang="zh-CN"/>
              <a:t>2021</a:t>
            </a:r>
            <a:r>
              <a:rPr lang="zh-CN" altLang="en-US"/>
              <a:t>年12月26日对印度制药公司Hetero生产的仿制药Nirmacom应用予以批准。</a:t>
            </a:r>
            <a:r>
              <a:rPr lang="zh-CN" altLang="en-US">
                <a:sym typeface="+mn-ea"/>
              </a:rPr>
              <a:t>中国目前有5个厂家可以仿制此药。</a:t>
            </a:r>
          </a:p>
          <a:p>
            <a:r>
              <a:rPr lang="zh-CN" altLang="en-US"/>
              <a:t>通过</a:t>
            </a:r>
            <a:r>
              <a:rPr lang="en-US" altLang="zh-CN"/>
              <a:t>MMP</a:t>
            </a:r>
            <a:r>
              <a:rPr lang="zh-CN" altLang="en-US"/>
              <a:t>授权生产的仿制药可以在95个中低收入国家销售，包括印度，但不包括中国。</a:t>
            </a:r>
          </a:p>
          <a:p>
            <a:endParaRPr lang="zh-CN" altLang="en-US"/>
          </a:p>
        </p:txBody>
      </p:sp>
      <p:sp>
        <p:nvSpPr>
          <p:cNvPr id="3" name="标题 2"/>
          <p:cNvSpPr>
            <a:spLocks noGrp="1"/>
          </p:cNvSpPr>
          <p:nvPr>
            <p:ph type="title"/>
          </p:nvPr>
        </p:nvSpPr>
        <p:spPr/>
        <p:txBody>
          <a:bodyPr/>
          <a:lstStyle/>
          <a:p>
            <a:endParaRPr lang="zh-CN" altLang="en-US"/>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10"/>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290</a:t>
            </a:fld>
            <a:endParaRPr lang="zh-CN" altLang="en-US" sz="1200" dirty="0">
              <a:solidFill>
                <a:srgbClr val="045C75"/>
              </a:solidFill>
              <a:latin typeface="Constantia" panose="02030602050306030303" pitchFamily="18" charset="0"/>
            </a:endParaRPr>
          </a:p>
        </p:txBody>
      </p:sp>
      <p:sp>
        <p:nvSpPr>
          <p:cNvPr id="50179" name="Rectangle 2"/>
          <p:cNvSpPr>
            <a:spLocks noGrp="1"/>
          </p:cNvSpPr>
          <p:nvPr>
            <p:ph type="title" idx="4294967295"/>
          </p:nvPr>
        </p:nvSpPr>
        <p:spPr>
          <a:xfrm>
            <a:off x="2238375" y="274638"/>
            <a:ext cx="7515225" cy="1011238"/>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黑体" panose="02010609060101010101" pitchFamily="49" charset="-122"/>
                <a:ea typeface="黑体" panose="02010609060101010101" pitchFamily="49" charset="-122"/>
                <a:cs typeface="+mj-cs"/>
              </a:rPr>
              <a:t>5.表演权</a:t>
            </a:r>
          </a:p>
        </p:txBody>
      </p:sp>
      <p:sp>
        <p:nvSpPr>
          <p:cNvPr id="50180" name="Rectangle 7"/>
          <p:cNvSpPr/>
          <p:nvPr/>
        </p:nvSpPr>
        <p:spPr>
          <a:xfrm>
            <a:off x="2133600" y="1447800"/>
            <a:ext cx="8153400" cy="10763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Pct val="75000"/>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公开表演作品，以及用各种手段公开播送作品的表演的权利。 </a:t>
            </a:r>
          </a:p>
        </p:txBody>
      </p:sp>
      <p:sp>
        <p:nvSpPr>
          <p:cNvPr id="50181" name="Rectangle 8"/>
          <p:cNvSpPr/>
          <p:nvPr/>
        </p:nvSpPr>
        <p:spPr>
          <a:xfrm>
            <a:off x="2133600" y="2971800"/>
            <a:ext cx="8054975" cy="10763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Pct val="75000"/>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表演权可以自己行使，许可他人行使，或转让给他人。</a:t>
            </a:r>
          </a:p>
        </p:txBody>
      </p:sp>
      <p:grpSp>
        <p:nvGrpSpPr>
          <p:cNvPr id="50182" name="Group 12"/>
          <p:cNvGrpSpPr>
            <a:grpSpLocks noChangeAspect="1"/>
          </p:cNvGrpSpPr>
          <p:nvPr/>
        </p:nvGrpSpPr>
        <p:grpSpPr>
          <a:xfrm>
            <a:off x="1981200" y="4724400"/>
            <a:ext cx="8229600" cy="2057400"/>
            <a:chOff x="0" y="0"/>
            <a:chExt cx="5184" cy="1296"/>
          </a:xfrm>
        </p:grpSpPr>
        <p:pic>
          <p:nvPicPr>
            <p:cNvPr id="50183" name="Picture 6" descr="C:\Documents and Settings\intel\My Documents\My Pictures\表演2.jpg"/>
            <p:cNvPicPr>
              <a:picLocks noChangeAspect="1"/>
            </p:cNvPicPr>
            <p:nvPr/>
          </p:nvPicPr>
          <p:blipFill>
            <a:blip r:embed="rId2"/>
            <a:stretch>
              <a:fillRect/>
            </a:stretch>
          </p:blipFill>
          <p:spPr>
            <a:xfrm>
              <a:off x="0" y="0"/>
              <a:ext cx="1392" cy="1296"/>
            </a:xfrm>
            <a:prstGeom prst="rect">
              <a:avLst/>
            </a:prstGeom>
            <a:noFill/>
            <a:ln w="9525">
              <a:noFill/>
            </a:ln>
          </p:spPr>
        </p:pic>
        <p:pic>
          <p:nvPicPr>
            <p:cNvPr id="50184" name="Picture 9" descr="C:\Documents and Settings\intel\My Documents\My Pictures\电视3.jpg"/>
            <p:cNvPicPr>
              <a:picLocks noChangeAspect="1"/>
            </p:cNvPicPr>
            <p:nvPr/>
          </p:nvPicPr>
          <p:blipFill>
            <a:blip r:embed="rId3"/>
            <a:stretch>
              <a:fillRect/>
            </a:stretch>
          </p:blipFill>
          <p:spPr>
            <a:xfrm>
              <a:off x="1392" y="0"/>
              <a:ext cx="1296" cy="1296"/>
            </a:xfrm>
            <a:prstGeom prst="rect">
              <a:avLst/>
            </a:prstGeom>
            <a:noFill/>
            <a:ln w="9525">
              <a:noFill/>
            </a:ln>
          </p:spPr>
        </p:pic>
        <p:pic>
          <p:nvPicPr>
            <p:cNvPr id="50185" name="Picture 10" descr="C:\Documents and Settings\intel\My Documents\My Pictures\相声.jpg"/>
            <p:cNvPicPr>
              <a:picLocks noChangeAspect="1"/>
            </p:cNvPicPr>
            <p:nvPr/>
          </p:nvPicPr>
          <p:blipFill>
            <a:blip r:embed="rId4"/>
            <a:stretch>
              <a:fillRect/>
            </a:stretch>
          </p:blipFill>
          <p:spPr>
            <a:xfrm>
              <a:off x="2688" y="0"/>
              <a:ext cx="1296" cy="1296"/>
            </a:xfrm>
            <a:prstGeom prst="rect">
              <a:avLst/>
            </a:prstGeom>
            <a:noFill/>
            <a:ln w="9525">
              <a:noFill/>
            </a:ln>
          </p:spPr>
        </p:pic>
        <p:pic>
          <p:nvPicPr>
            <p:cNvPr id="50186" name="Picture 11" descr="C:\Documents and Settings\intel\My Documents\My Pictures\舞蹈3.jpg"/>
            <p:cNvPicPr>
              <a:picLocks noChangeAspect="1"/>
            </p:cNvPicPr>
            <p:nvPr/>
          </p:nvPicPr>
          <p:blipFill>
            <a:blip r:embed="rId5"/>
            <a:stretch>
              <a:fillRect/>
            </a:stretch>
          </p:blipFill>
          <p:spPr>
            <a:xfrm>
              <a:off x="3984" y="0"/>
              <a:ext cx="1200" cy="1296"/>
            </a:xfrm>
            <a:prstGeom prst="rect">
              <a:avLst/>
            </a:prstGeom>
            <a:noFill/>
            <a:ln w="9525">
              <a:noFill/>
            </a:ln>
          </p:spPr>
        </p:pic>
      </p:grpSp>
    </p:spTree>
  </p:cSld>
  <p:clrMapOvr>
    <a:masterClrMapping/>
  </p:clrMapOvr>
  <p:transition spd="slow"/>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idx="4294967295"/>
          </p:nvPr>
        </p:nvSpPr>
        <p:spPr>
          <a:xfrm>
            <a:off x="1981200" y="500063"/>
            <a:ext cx="8229600" cy="357187"/>
          </a:xfrm>
        </p:spPr>
        <p:txBody>
          <a:bodyPr vert="horz" wrap="square" lIns="0" tIns="45720" rIns="0" bIns="0" anchor="b" anchorCtr="0"/>
          <a:lstStyle/>
          <a:p>
            <a:pPr eaLnBrk="1" hangingPunct="1"/>
            <a:r>
              <a:rPr lang="zh-CN" altLang="en-US" sz="3200" dirty="0"/>
              <a:t>案例：张学友演唱会侵权案</a:t>
            </a:r>
          </a:p>
        </p:txBody>
      </p:sp>
      <p:sp>
        <p:nvSpPr>
          <p:cNvPr id="51203" name="内容占位符 2"/>
          <p:cNvSpPr>
            <a:spLocks noGrp="1"/>
          </p:cNvSpPr>
          <p:nvPr>
            <p:ph idx="4294967295"/>
          </p:nvPr>
        </p:nvSpPr>
        <p:spPr>
          <a:xfrm>
            <a:off x="1738313" y="1071563"/>
            <a:ext cx="8715375" cy="5253037"/>
          </a:xfrm>
        </p:spPr>
        <p:txBody>
          <a:bodyPr vert="horz" wrap="square" lIns="91440" tIns="45720" rIns="91440" bIns="45720" anchor="t" anchorCtr="0"/>
          <a:lstStyle/>
          <a:p>
            <a:pPr eaLnBrk="1" hangingPunct="1"/>
            <a:r>
              <a:rPr lang="en-US" altLang="zh-CN" sz="2800" b="1" dirty="0"/>
              <a:t>2007</a:t>
            </a:r>
            <a:r>
              <a:rPr lang="zh-CN" altLang="en-US" sz="2800" b="1" dirty="0"/>
              <a:t>年</a:t>
            </a:r>
            <a:r>
              <a:rPr lang="en-US" altLang="zh-CN" sz="2800" b="1" dirty="0"/>
              <a:t>4</a:t>
            </a:r>
            <a:r>
              <a:rPr lang="zh-CN" altLang="en-US" sz="2800" b="1" dirty="0"/>
              <a:t>月</a:t>
            </a:r>
            <a:r>
              <a:rPr lang="en-US" altLang="zh-CN" sz="2800" b="1" dirty="0"/>
              <a:t>7</a:t>
            </a:r>
            <a:r>
              <a:rPr lang="zh-CN" altLang="en-US" sz="2800" b="1" dirty="0"/>
              <a:t>日，张学友在南京五台山体育场举行演唱会，大获成功。张学友演唱会的主办方是大洋广告公司等三家单位。演唱会现场，张深情演绎了</a:t>
            </a:r>
            <a:r>
              <a:rPr lang="en-US" altLang="zh-CN" sz="2800" b="1" dirty="0"/>
              <a:t>《</a:t>
            </a:r>
            <a:r>
              <a:rPr lang="zh-CN" altLang="en-US" sz="2800" b="1" dirty="0"/>
              <a:t>我真的受伤了</a:t>
            </a:r>
            <a:r>
              <a:rPr lang="en-US" altLang="zh-CN" sz="2800" b="1" dirty="0"/>
              <a:t>》</a:t>
            </a:r>
            <a:r>
              <a:rPr lang="zh-CN" altLang="en-US" sz="2800" b="1" dirty="0"/>
              <a:t>、</a:t>
            </a:r>
            <a:r>
              <a:rPr lang="en-US" altLang="zh-CN" sz="2800" b="1" dirty="0"/>
              <a:t>《</a:t>
            </a:r>
            <a:r>
              <a:rPr lang="zh-CN" altLang="en-US" sz="2800" b="1" dirty="0"/>
              <a:t>楼上来的声音</a:t>
            </a:r>
            <a:r>
              <a:rPr lang="en-US" altLang="zh-CN" sz="2800" b="1" dirty="0"/>
              <a:t>》</a:t>
            </a:r>
            <a:r>
              <a:rPr lang="zh-CN" altLang="en-US" sz="2800" b="1" dirty="0"/>
              <a:t>、</a:t>
            </a:r>
            <a:r>
              <a:rPr lang="en-US" altLang="zh-CN" sz="2800" b="1" dirty="0"/>
              <a:t>《</a:t>
            </a:r>
            <a:r>
              <a:rPr lang="zh-CN" altLang="en-US" sz="2800" b="1" dirty="0"/>
              <a:t>有病呻吟</a:t>
            </a:r>
            <a:r>
              <a:rPr lang="en-US" altLang="zh-CN" sz="2800" b="1" dirty="0"/>
              <a:t>》</a:t>
            </a:r>
            <a:r>
              <a:rPr lang="zh-CN" altLang="en-US" sz="2800" b="1" dirty="0"/>
              <a:t>等</a:t>
            </a:r>
            <a:r>
              <a:rPr lang="en-US" altLang="zh-CN" sz="2800" b="1" dirty="0"/>
              <a:t>25</a:t>
            </a:r>
            <a:r>
              <a:rPr lang="zh-CN" altLang="en-US" sz="2800" b="1" dirty="0"/>
              <a:t>首歌曲。观众们如痴如醉，主办方收入可观。据“音著协”估计，演唱会门票收入达</a:t>
            </a:r>
            <a:r>
              <a:rPr lang="en-US" altLang="zh-CN" sz="2800" b="1" dirty="0"/>
              <a:t>1000</a:t>
            </a:r>
            <a:r>
              <a:rPr lang="zh-CN" altLang="en-US" sz="2800" b="1" dirty="0"/>
              <a:t>余万元，演唱会的总制作预算成本为</a:t>
            </a:r>
            <a:r>
              <a:rPr lang="en-US" altLang="zh-CN" sz="2800" b="1" dirty="0"/>
              <a:t>581</a:t>
            </a:r>
            <a:r>
              <a:rPr lang="zh-CN" altLang="en-US" sz="2800" b="1" dirty="0"/>
              <a:t>万元，包括张学友的演出费</a:t>
            </a:r>
            <a:r>
              <a:rPr lang="en-US" altLang="zh-CN" sz="2800" b="1" dirty="0"/>
              <a:t>450</a:t>
            </a:r>
            <a:r>
              <a:rPr lang="zh-CN" altLang="en-US" sz="2800" b="1" dirty="0"/>
              <a:t>万元等。 “音著协”于是找到主办方，要求支付</a:t>
            </a:r>
            <a:r>
              <a:rPr lang="en-US" altLang="zh-CN" sz="2800" b="1" dirty="0"/>
              <a:t>31</a:t>
            </a:r>
            <a:r>
              <a:rPr lang="zh-CN" altLang="en-US" sz="2800" b="1" dirty="0"/>
              <a:t>万元，但被主办方拒绝。 “音著协”于是起诉到法院，请求判令三家被告支付歌曲使用费近</a:t>
            </a:r>
            <a:r>
              <a:rPr lang="en-US" altLang="zh-CN" sz="2800" b="1" dirty="0"/>
              <a:t>31</a:t>
            </a:r>
            <a:r>
              <a:rPr lang="zh-CN" altLang="en-US" sz="2800" b="1" dirty="0"/>
              <a:t>万元。</a:t>
            </a:r>
            <a:endParaRPr lang="zh-CN" altLang="en-US" sz="2400" b="1" dirty="0"/>
          </a:p>
        </p:txBody>
      </p:sp>
      <p:sp>
        <p:nvSpPr>
          <p:cNvPr id="51204"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291</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内容占位符 2"/>
          <p:cNvSpPr>
            <a:spLocks noGrp="1"/>
          </p:cNvSpPr>
          <p:nvPr>
            <p:ph idx="4294967295"/>
          </p:nvPr>
        </p:nvSpPr>
        <p:spPr>
          <a:xfrm>
            <a:off x="1200785" y="929005"/>
            <a:ext cx="9958070" cy="5395595"/>
          </a:xfrm>
        </p:spPr>
        <p:txBody>
          <a:bodyPr vert="horz" wrap="square" lIns="91440" tIns="45720" rIns="91440" bIns="45720" anchor="t" anchorCtr="0"/>
          <a:lstStyle/>
          <a:p>
            <a:pPr eaLnBrk="1" hangingPunct="1"/>
            <a:r>
              <a:rPr lang="zh-CN" altLang="en-US" sz="2800" b="1" dirty="0"/>
              <a:t>法院审理认为，张学友演唱会上所演唱的</a:t>
            </a:r>
            <a:r>
              <a:rPr lang="en-US" altLang="zh-CN" sz="2800" b="1" dirty="0"/>
              <a:t>《</a:t>
            </a:r>
            <a:r>
              <a:rPr lang="zh-CN" altLang="en-US" sz="2800" b="1" dirty="0"/>
              <a:t>我真的受伤了</a:t>
            </a:r>
            <a:r>
              <a:rPr lang="en-US" altLang="zh-CN" sz="2800" b="1" dirty="0"/>
              <a:t>》</a:t>
            </a:r>
            <a:r>
              <a:rPr lang="zh-CN" altLang="en-US" sz="2800" b="1" dirty="0"/>
              <a:t>等</a:t>
            </a:r>
            <a:r>
              <a:rPr lang="en-US" altLang="zh-CN" sz="2800" b="1" dirty="0"/>
              <a:t>25</a:t>
            </a:r>
            <a:r>
              <a:rPr lang="zh-CN" altLang="en-US" sz="2800" b="1" dirty="0"/>
              <a:t>首歌曲的词曲作者王宛之、林夕、周华健等人都是香港作曲家及作词家协会成员，香港词曲家协会根据双方签订的</a:t>
            </a:r>
            <a:r>
              <a:rPr lang="en-US" altLang="zh-CN" sz="2800" b="1" dirty="0"/>
              <a:t>《</a:t>
            </a:r>
            <a:r>
              <a:rPr lang="zh-CN" altLang="en-US" sz="2800" b="1" dirty="0"/>
              <a:t>相互代表合同</a:t>
            </a:r>
            <a:r>
              <a:rPr lang="en-US" altLang="zh-CN" sz="2800" b="1" dirty="0"/>
              <a:t>》</a:t>
            </a:r>
            <a:r>
              <a:rPr lang="zh-CN" altLang="en-US" sz="2800" b="1" dirty="0"/>
              <a:t>，授权“音著协”在内地代为行使相关音乐作品进行所有公开表演的专有权利，“音著协”可以以提出侵权诉讼</a:t>
            </a:r>
            <a:endParaRPr lang="en-US" altLang="zh-CN" sz="2800" b="1" dirty="0"/>
          </a:p>
          <a:p>
            <a:pPr eaLnBrk="1" hangingPunct="1"/>
            <a:r>
              <a:rPr lang="zh-CN" altLang="en-US" sz="2800" b="1" dirty="0"/>
              <a:t>法院判决三被告在本判决生效后十五日内连带赔偿原告“音著协”音乐作品使用费</a:t>
            </a:r>
            <a:r>
              <a:rPr lang="en-US" altLang="zh-CN" sz="2800" b="1" dirty="0"/>
              <a:t>6</a:t>
            </a:r>
            <a:r>
              <a:rPr lang="zh-CN" altLang="en-US" sz="2800" b="1" dirty="0"/>
              <a:t>万元，及为追究侵权行为所支付的合理开支</a:t>
            </a:r>
            <a:r>
              <a:rPr lang="en-US" altLang="zh-CN" sz="2800" b="1" dirty="0"/>
              <a:t>2</a:t>
            </a:r>
            <a:r>
              <a:rPr lang="zh-CN" altLang="en-US" sz="2800" b="1" dirty="0"/>
              <a:t>万元。</a:t>
            </a:r>
            <a:endParaRPr lang="en-US" altLang="zh-CN" sz="2800" b="1" dirty="0"/>
          </a:p>
          <a:p>
            <a:pPr eaLnBrk="1" hangingPunct="1"/>
            <a:r>
              <a:rPr lang="zh-CN" altLang="en-US" sz="2800" b="1" dirty="0"/>
              <a:t>后三被告不服，上诉到南京中级法院，在法院的调解下双方当事人达成和解协议。</a:t>
            </a:r>
          </a:p>
        </p:txBody>
      </p:sp>
      <p:sp>
        <p:nvSpPr>
          <p:cNvPr id="52227"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292</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293</a:t>
            </a:fld>
            <a:endParaRPr lang="zh-CN" altLang="en-US" sz="1200" dirty="0">
              <a:solidFill>
                <a:srgbClr val="045C75"/>
              </a:solidFill>
              <a:latin typeface="Constantia" panose="02030602050306030303" pitchFamily="18" charset="0"/>
            </a:endParaRPr>
          </a:p>
        </p:txBody>
      </p:sp>
      <p:sp>
        <p:nvSpPr>
          <p:cNvPr id="53251" name="Rectangle 2"/>
          <p:cNvSpPr>
            <a:spLocks noGrp="1"/>
          </p:cNvSpPr>
          <p:nvPr>
            <p:ph type="title" idx="4294967295"/>
          </p:nvPr>
        </p:nvSpPr>
        <p:spPr>
          <a:xfrm>
            <a:off x="2238375" y="274638"/>
            <a:ext cx="7515225"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6.放映权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53252" name="Rectangle 3"/>
          <p:cNvSpPr/>
          <p:nvPr/>
        </p:nvSpPr>
        <p:spPr>
          <a:xfrm>
            <a:off x="2133600" y="1524000"/>
            <a:ext cx="8153400" cy="1077913"/>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通过放映机、幻灯机等技术设备公开再现美术、摄影、电影和视听作品等的权利</a:t>
            </a:r>
          </a:p>
        </p:txBody>
      </p:sp>
      <p:pic>
        <p:nvPicPr>
          <p:cNvPr id="53253" name="图片 2"/>
          <p:cNvPicPr>
            <a:picLocks noChangeAspect="1"/>
          </p:cNvPicPr>
          <p:nvPr/>
        </p:nvPicPr>
        <p:blipFill>
          <a:blip r:embed="rId2"/>
          <a:stretch>
            <a:fillRect/>
          </a:stretch>
        </p:blipFill>
        <p:spPr>
          <a:xfrm>
            <a:off x="2695575" y="3186113"/>
            <a:ext cx="6291263" cy="3535362"/>
          </a:xfrm>
          <a:prstGeom prst="rect">
            <a:avLst/>
          </a:prstGeom>
          <a:noFill/>
          <a:ln w="9525">
            <a:noFill/>
          </a:ln>
        </p:spPr>
      </p:pic>
    </p:spTree>
  </p:cSld>
  <p:clrMapOvr>
    <a:masterClrMapping/>
  </p:clrMapOvr>
  <p:transition spd="slow"/>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6"/>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294</a:t>
            </a:fld>
            <a:endParaRPr lang="zh-CN" altLang="en-US" sz="1200" dirty="0">
              <a:solidFill>
                <a:srgbClr val="045C75"/>
              </a:solidFill>
              <a:latin typeface="Constantia" panose="02030602050306030303" pitchFamily="18" charset="0"/>
            </a:endParaRPr>
          </a:p>
        </p:txBody>
      </p:sp>
      <p:sp>
        <p:nvSpPr>
          <p:cNvPr id="54275" name="Rectangle 2"/>
          <p:cNvSpPr>
            <a:spLocks noGrp="1"/>
          </p:cNvSpPr>
          <p:nvPr>
            <p:ph type="title" idx="4294967295"/>
          </p:nvPr>
        </p:nvSpPr>
        <p:spPr>
          <a:xfrm>
            <a:off x="2095500" y="274638"/>
            <a:ext cx="76581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7.广播权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pic>
        <p:nvPicPr>
          <p:cNvPr id="54276" name="Picture 5" descr="C:\Documents and Settings\intel\My Documents\My Pictures\广播1.jpg"/>
          <p:cNvPicPr>
            <a:picLocks noChangeAspect="1"/>
          </p:cNvPicPr>
          <p:nvPr/>
        </p:nvPicPr>
        <p:blipFill>
          <a:blip r:embed="rId2"/>
          <a:stretch>
            <a:fillRect/>
          </a:stretch>
        </p:blipFill>
        <p:spPr>
          <a:xfrm>
            <a:off x="2133600" y="4648200"/>
            <a:ext cx="2667000" cy="1828800"/>
          </a:xfrm>
          <a:prstGeom prst="rect">
            <a:avLst/>
          </a:prstGeom>
          <a:noFill/>
          <a:ln w="9525">
            <a:noFill/>
          </a:ln>
        </p:spPr>
      </p:pic>
      <p:sp>
        <p:nvSpPr>
          <p:cNvPr id="54277" name="Rectangle 6"/>
          <p:cNvSpPr/>
          <p:nvPr/>
        </p:nvSpPr>
        <p:spPr>
          <a:xfrm>
            <a:off x="2133600" y="1447800"/>
            <a:ext cx="8153400" cy="2554288"/>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广播权，即以有线或者无线方式公开传播或者转播作品， 以及通过扩音器或者其他传送符号、声音、图像的类似工具向公众传播广播的作品的权利，但不包括信息网络传播权。</a:t>
            </a:r>
          </a:p>
        </p:txBody>
      </p:sp>
      <p:sp>
        <p:nvSpPr>
          <p:cNvPr id="54278" name="Rectangle 7"/>
          <p:cNvSpPr/>
          <p:nvPr/>
        </p:nvSpPr>
        <p:spPr>
          <a:xfrm>
            <a:off x="2133600" y="4221088"/>
            <a:ext cx="8426896" cy="1569660"/>
          </a:xfrm>
          <a:prstGeom prst="rect">
            <a:avLst/>
          </a:prstGeom>
          <a:noFill/>
          <a:ln w="9525">
            <a:noFill/>
          </a:ln>
        </p:spPr>
        <p:txBody>
          <a:bodyPr>
            <a:spAutoFit/>
          </a:bodyPr>
          <a:lstStyle/>
          <a:p>
            <a:pPr marL="2743200" marR="0" lvl="6" indent="0" algn="l" defTabSz="914400" rtl="0" eaLnBrk="1" fontAlgn="auto" latinLnBrk="0" hangingPunct="1">
              <a:lnSpc>
                <a:spcPct val="100000"/>
              </a:lnSpc>
              <a:spcBef>
                <a:spcPts val="0"/>
              </a:spcBef>
              <a:spcAft>
                <a:spcPts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主要适于文字、口述、作品，音乐、戏剧、曲艺、舞蹈作品，电影电视以及录象制品等。</a:t>
            </a:r>
          </a:p>
        </p:txBody>
      </p:sp>
    </p:spTree>
  </p:cSld>
  <p:clrMapOvr>
    <a:masterClrMapping/>
  </p:clrMapOvr>
  <p:transition spd="slow"/>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295</a:t>
            </a:fld>
            <a:endParaRPr lang="zh-CN" altLang="en-US" sz="1200" dirty="0">
              <a:solidFill>
                <a:srgbClr val="045C75"/>
              </a:solidFill>
              <a:latin typeface="Constantia" panose="02030602050306030303" pitchFamily="18" charset="0"/>
            </a:endParaRPr>
          </a:p>
        </p:txBody>
      </p:sp>
      <p:sp>
        <p:nvSpPr>
          <p:cNvPr id="55299" name="Rectangle 2"/>
          <p:cNvSpPr>
            <a:spLocks noGrp="1"/>
          </p:cNvSpPr>
          <p:nvPr>
            <p:ph type="title" idx="4294967295"/>
          </p:nvPr>
        </p:nvSpPr>
        <p:spPr>
          <a:xfrm>
            <a:off x="2238375" y="274638"/>
            <a:ext cx="7515225"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8.信息网络传播权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55300" name="Rectangle 3"/>
          <p:cNvSpPr/>
          <p:nvPr/>
        </p:nvSpPr>
        <p:spPr>
          <a:xfrm>
            <a:off x="2133600" y="1524000"/>
            <a:ext cx="8153400" cy="156845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信息网络传播权，即以有线或者无线方式向公众提供作品，使公众可以在其个人选定的时间和地点获得作品的权利。 </a:t>
            </a:r>
          </a:p>
        </p:txBody>
      </p:sp>
      <p:sp>
        <p:nvSpPr>
          <p:cNvPr id="55301" name="Rectangle 4"/>
          <p:cNvSpPr/>
          <p:nvPr/>
        </p:nvSpPr>
        <p:spPr>
          <a:xfrm>
            <a:off x="2133600" y="3354388"/>
            <a:ext cx="8153400" cy="58420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endPar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endParaRPr>
          </a:p>
        </p:txBody>
      </p:sp>
      <p:pic>
        <p:nvPicPr>
          <p:cNvPr id="55302" name="Picture 6" descr="C:\Users\yan\Pictures\90fba609f5ed0e9f90783f.jpg"/>
          <p:cNvPicPr>
            <a:picLocks noChangeAspect="1"/>
          </p:cNvPicPr>
          <p:nvPr/>
        </p:nvPicPr>
        <p:blipFill>
          <a:blip r:embed="rId2"/>
          <a:stretch>
            <a:fillRect/>
          </a:stretch>
        </p:blipFill>
        <p:spPr>
          <a:xfrm>
            <a:off x="2640013" y="3141663"/>
            <a:ext cx="4248150" cy="3300412"/>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5300"/>
                                        </p:tgtEl>
                                        <p:attrNameLst>
                                          <p:attrName>style.visibility</p:attrName>
                                        </p:attrNameLst>
                                      </p:cBhvr>
                                      <p:to>
                                        <p:strVal val="visible"/>
                                      </p:to>
                                    </p:set>
                                    <p:animEffect transition="in" filter="checkerboard(across)">
                                      <p:cBhvr>
                                        <p:cTn id="7" dur="500"/>
                                        <p:tgtEl>
                                          <p:spTgt spid="5530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nodePh="1">
                                  <p:stCondLst>
                                    <p:cond delay="0"/>
                                  </p:stCondLst>
                                  <p:endCondLst>
                                    <p:cond delay="0"/>
                                  </p:endCondLst>
                                  <p:childTnLst>
                                    <p:set>
                                      <p:cBhvr>
                                        <p:cTn id="11" dur="1" fill="hold">
                                          <p:stCondLst>
                                            <p:cond delay="0"/>
                                          </p:stCondLst>
                                        </p:cTn>
                                        <p:tgtEl>
                                          <p:spTgt spid="55301"/>
                                        </p:tgtEl>
                                        <p:attrNameLst>
                                          <p:attrName>style.visibility</p:attrName>
                                        </p:attrNameLst>
                                      </p:cBhvr>
                                      <p:to>
                                        <p:strVal val="visible"/>
                                      </p:to>
                                    </p:set>
                                    <p:animEffect transition="in" filter="checkerboard(across)">
                                      <p:cBhvr>
                                        <p:cTn id="12" dur="500"/>
                                        <p:tgtEl>
                                          <p:spTgt spid="55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p:bldP spid="55301"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9"/>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296</a:t>
            </a:fld>
            <a:endParaRPr lang="zh-CN" altLang="en-US" sz="1200" dirty="0">
              <a:solidFill>
                <a:srgbClr val="045C75"/>
              </a:solidFill>
              <a:latin typeface="Constantia" panose="02030602050306030303" pitchFamily="18" charset="0"/>
            </a:endParaRPr>
          </a:p>
        </p:txBody>
      </p:sp>
      <p:sp>
        <p:nvSpPr>
          <p:cNvPr id="56323" name="Rectangle 2"/>
          <p:cNvSpPr>
            <a:spLocks noGrp="1"/>
          </p:cNvSpPr>
          <p:nvPr>
            <p:ph type="title" idx="4294967295"/>
          </p:nvPr>
        </p:nvSpPr>
        <p:spPr>
          <a:xfrm>
            <a:off x="2095500" y="274638"/>
            <a:ext cx="76581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9.摄制权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56324" name="Rectangle 3"/>
          <p:cNvSpPr/>
          <p:nvPr/>
        </p:nvSpPr>
        <p:spPr>
          <a:xfrm>
            <a:off x="2133600" y="1524000"/>
            <a:ext cx="8153400" cy="10763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以摄制视听作品的方法将作品固定在载体上的权利。</a:t>
            </a:r>
          </a:p>
        </p:txBody>
      </p:sp>
      <p:sp>
        <p:nvSpPr>
          <p:cNvPr id="56325" name="Rectangle 7"/>
          <p:cNvSpPr/>
          <p:nvPr/>
        </p:nvSpPr>
        <p:spPr>
          <a:xfrm>
            <a:off x="2133600" y="2819400"/>
            <a:ext cx="8153400" cy="156845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摄制（拍摄）指通过新的创作或相应的技术加工，将原作演绎表现为视听作品（电影、电视、录象等）。</a:t>
            </a:r>
          </a:p>
        </p:txBody>
      </p:sp>
      <p:grpSp>
        <p:nvGrpSpPr>
          <p:cNvPr id="56326" name="Group 10"/>
          <p:cNvGrpSpPr>
            <a:grpSpLocks noChangeAspect="1"/>
          </p:cNvGrpSpPr>
          <p:nvPr/>
        </p:nvGrpSpPr>
        <p:grpSpPr>
          <a:xfrm>
            <a:off x="2438400" y="4724400"/>
            <a:ext cx="6934200" cy="1905000"/>
            <a:chOff x="0" y="0"/>
            <a:chExt cx="4368" cy="1200"/>
          </a:xfrm>
        </p:grpSpPr>
        <p:pic>
          <p:nvPicPr>
            <p:cNvPr id="56327" name="Picture 5" descr="C:\Documents and Settings\intel\My Documents\My Pictures\摄制.jpg"/>
            <p:cNvPicPr>
              <a:picLocks noChangeAspect="1"/>
            </p:cNvPicPr>
            <p:nvPr/>
          </p:nvPicPr>
          <p:blipFill>
            <a:blip r:embed="rId2"/>
            <a:stretch>
              <a:fillRect/>
            </a:stretch>
          </p:blipFill>
          <p:spPr>
            <a:xfrm>
              <a:off x="0" y="0"/>
              <a:ext cx="1536" cy="1200"/>
            </a:xfrm>
            <a:prstGeom prst="rect">
              <a:avLst/>
            </a:prstGeom>
            <a:noFill/>
            <a:ln w="9525">
              <a:noFill/>
            </a:ln>
          </p:spPr>
        </p:pic>
        <p:pic>
          <p:nvPicPr>
            <p:cNvPr id="56328" name="Picture 8" descr="C:\Documents and Settings\intel\My Documents\My Pictures\制作1.jpg"/>
            <p:cNvPicPr>
              <a:picLocks noChangeAspect="1"/>
            </p:cNvPicPr>
            <p:nvPr/>
          </p:nvPicPr>
          <p:blipFill>
            <a:blip r:embed="rId3"/>
            <a:stretch>
              <a:fillRect/>
            </a:stretch>
          </p:blipFill>
          <p:spPr>
            <a:xfrm>
              <a:off x="1536" y="0"/>
              <a:ext cx="1488" cy="1200"/>
            </a:xfrm>
            <a:prstGeom prst="rect">
              <a:avLst/>
            </a:prstGeom>
            <a:noFill/>
            <a:ln w="9525">
              <a:noFill/>
            </a:ln>
          </p:spPr>
        </p:pic>
        <p:pic>
          <p:nvPicPr>
            <p:cNvPr id="56329" name="Picture 9" descr="C:\Documents and Settings\intel\My Documents\My Pictures\制作3.jpg"/>
            <p:cNvPicPr>
              <a:picLocks noChangeAspect="1"/>
            </p:cNvPicPr>
            <p:nvPr/>
          </p:nvPicPr>
          <p:blipFill>
            <a:blip r:embed="rId4"/>
            <a:stretch>
              <a:fillRect/>
            </a:stretch>
          </p:blipFill>
          <p:spPr>
            <a:xfrm>
              <a:off x="3024" y="0"/>
              <a:ext cx="1344" cy="1200"/>
            </a:xfrm>
            <a:prstGeom prst="rect">
              <a:avLst/>
            </a:prstGeom>
            <a:noFill/>
            <a:ln w="9525">
              <a:noFill/>
            </a:ln>
          </p:spPr>
        </p:pic>
      </p:grpSp>
    </p:spTree>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6"/>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297</a:t>
            </a:fld>
            <a:endParaRPr lang="zh-CN" altLang="en-US" sz="1200" dirty="0">
              <a:solidFill>
                <a:srgbClr val="045C75"/>
              </a:solidFill>
              <a:latin typeface="Constantia" panose="02030602050306030303" pitchFamily="18" charset="0"/>
            </a:endParaRPr>
          </a:p>
        </p:txBody>
      </p:sp>
      <p:sp>
        <p:nvSpPr>
          <p:cNvPr id="57347"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10.改编权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57348" name="Rectangle 5"/>
          <p:cNvSpPr/>
          <p:nvPr/>
        </p:nvSpPr>
        <p:spPr>
          <a:xfrm>
            <a:off x="2133600" y="1524000"/>
            <a:ext cx="8153400" cy="1863725"/>
          </a:xfrm>
          <a:prstGeom prst="rect">
            <a:avLst/>
          </a:prstGeom>
          <a:noFill/>
          <a:ln w="9525">
            <a:noFill/>
          </a:ln>
        </p:spPr>
        <p:txBody>
          <a:bodyPr>
            <a:spAutoFit/>
          </a:bodyPr>
          <a:lstStyle/>
          <a:p>
            <a:pPr marL="0" marR="0" lvl="0" indent="0" algn="l" defTabSz="914400" rtl="0" eaLnBrk="1" fontAlgn="base" latinLnBrk="0" hangingPunct="1">
              <a:lnSpc>
                <a:spcPct val="90000"/>
              </a:lnSpc>
              <a:spcBef>
                <a:spcPct val="2000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改编指以原作为基础，对原有形式解剖和重组形成新的作品形式，是再创作。文字作品</a:t>
            </a: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sym typeface="+mn-ea"/>
              </a:rPr>
              <a:t>—</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视听作品，同一形式的文字作品的缩编，小说</a:t>
            </a: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sym typeface="+mn-ea"/>
              </a:rPr>
              <a:t>—</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戏剧、曲艺、电影、电视剧</a:t>
            </a:r>
          </a:p>
        </p:txBody>
      </p:sp>
      <p:sp>
        <p:nvSpPr>
          <p:cNvPr id="57349" name="Rectangle 6"/>
          <p:cNvSpPr/>
          <p:nvPr/>
        </p:nvSpPr>
        <p:spPr>
          <a:xfrm>
            <a:off x="2133600" y="3352800"/>
            <a:ext cx="8153400" cy="156845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改编权是对原作品进行二度创作的权利。他人为商业性使用改编已有作品应取得著作权人许可。</a:t>
            </a:r>
          </a:p>
        </p:txBody>
      </p:sp>
      <p:sp>
        <p:nvSpPr>
          <p:cNvPr id="57350" name="Rectangle 7"/>
          <p:cNvSpPr/>
          <p:nvPr/>
        </p:nvSpPr>
        <p:spPr>
          <a:xfrm>
            <a:off x="2133600" y="4953000"/>
            <a:ext cx="8710613"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改编者享有著作权，但依赖于原作，需授权。</a:t>
            </a:r>
          </a:p>
        </p:txBody>
      </p:sp>
    </p:spTree>
  </p:cSld>
  <p:clrMapOvr>
    <a:masterClrMapping/>
  </p:clrMapOvr>
  <p:transition spd="slow"/>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10"/>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298</a:t>
            </a:fld>
            <a:endParaRPr lang="zh-CN" altLang="en-US" sz="1200" dirty="0">
              <a:solidFill>
                <a:srgbClr val="045C75"/>
              </a:solidFill>
              <a:latin typeface="Constantia" panose="02030602050306030303" pitchFamily="18" charset="0"/>
            </a:endParaRPr>
          </a:p>
        </p:txBody>
      </p:sp>
      <p:sp>
        <p:nvSpPr>
          <p:cNvPr id="58371"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11.翻译权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58372" name="Rectangle 8"/>
          <p:cNvSpPr/>
          <p:nvPr/>
        </p:nvSpPr>
        <p:spPr>
          <a:xfrm>
            <a:off x="2133600" y="1447800"/>
            <a:ext cx="8153400" cy="10763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翻译权是著作权人对其作品享有的以其他各种语言文字在表现的权利。</a:t>
            </a:r>
          </a:p>
        </p:txBody>
      </p:sp>
      <p:sp>
        <p:nvSpPr>
          <p:cNvPr id="58373" name="Rectangle 9"/>
          <p:cNvSpPr/>
          <p:nvPr/>
        </p:nvSpPr>
        <p:spPr>
          <a:xfrm>
            <a:off x="2133600" y="2514600"/>
            <a:ext cx="7486650"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翻译属于演绎创作，翻译作品是新作品</a:t>
            </a:r>
          </a:p>
        </p:txBody>
      </p:sp>
      <p:sp>
        <p:nvSpPr>
          <p:cNvPr id="58374" name="Rectangle 10"/>
          <p:cNvSpPr/>
          <p:nvPr/>
        </p:nvSpPr>
        <p:spPr>
          <a:xfrm>
            <a:off x="2133600" y="3352800"/>
            <a:ext cx="8001000" cy="977900"/>
          </a:xfrm>
          <a:prstGeom prst="rect">
            <a:avLst/>
          </a:prstGeom>
          <a:noFill/>
          <a:ln w="9525">
            <a:noFill/>
          </a:ln>
        </p:spPr>
        <p:txBody>
          <a:bodyPr>
            <a:spAutoFit/>
          </a:bodyPr>
          <a:lstStyle/>
          <a:p>
            <a:pPr marL="0" marR="0" lvl="0" indent="0" algn="l" defTabSz="914400" rtl="0" eaLnBrk="1" fontAlgn="base" latinLnBrk="0" hangingPunct="1">
              <a:lnSpc>
                <a:spcPct val="90000"/>
              </a:lnSpc>
              <a:spcBef>
                <a:spcPct val="2000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对各种语言文字而言，翻译权是独立的；不同的法律地区有同一语言的多个翻译权。</a:t>
            </a:r>
          </a:p>
        </p:txBody>
      </p:sp>
      <p:grpSp>
        <p:nvGrpSpPr>
          <p:cNvPr id="58375" name="Group 13"/>
          <p:cNvGrpSpPr>
            <a:grpSpLocks noChangeAspect="1"/>
          </p:cNvGrpSpPr>
          <p:nvPr/>
        </p:nvGrpSpPr>
        <p:grpSpPr>
          <a:xfrm>
            <a:off x="2286000" y="4800600"/>
            <a:ext cx="7315200" cy="1981200"/>
            <a:chOff x="0" y="0"/>
            <a:chExt cx="4608" cy="1248"/>
          </a:xfrm>
        </p:grpSpPr>
        <p:pic>
          <p:nvPicPr>
            <p:cNvPr id="58376" name="Picture 6" descr="C:\Documents and Settings\intel\My Documents\My Pictures\翻译1.jpg"/>
            <p:cNvPicPr>
              <a:picLocks noChangeAspect="1"/>
            </p:cNvPicPr>
            <p:nvPr/>
          </p:nvPicPr>
          <p:blipFill>
            <a:blip r:embed="rId2"/>
            <a:stretch>
              <a:fillRect/>
            </a:stretch>
          </p:blipFill>
          <p:spPr>
            <a:xfrm>
              <a:off x="0" y="0"/>
              <a:ext cx="1536" cy="1248"/>
            </a:xfrm>
            <a:prstGeom prst="rect">
              <a:avLst/>
            </a:prstGeom>
            <a:noFill/>
            <a:ln w="9525">
              <a:noFill/>
            </a:ln>
          </p:spPr>
        </p:pic>
        <p:pic>
          <p:nvPicPr>
            <p:cNvPr id="58377" name="Picture 11" descr="C:\Documents and Settings\intel\My Documents\My Pictures\英文书1.jpg"/>
            <p:cNvPicPr>
              <a:picLocks noChangeAspect="1"/>
            </p:cNvPicPr>
            <p:nvPr/>
          </p:nvPicPr>
          <p:blipFill>
            <a:blip r:embed="rId3"/>
            <a:stretch>
              <a:fillRect/>
            </a:stretch>
          </p:blipFill>
          <p:spPr>
            <a:xfrm>
              <a:off x="1536" y="0"/>
              <a:ext cx="1344" cy="1248"/>
            </a:xfrm>
            <a:prstGeom prst="rect">
              <a:avLst/>
            </a:prstGeom>
            <a:noFill/>
            <a:ln w="9525">
              <a:noFill/>
            </a:ln>
          </p:spPr>
        </p:pic>
        <p:pic>
          <p:nvPicPr>
            <p:cNvPr id="58378" name="Picture 12" descr="C:\Documents and Settings\intel\My Documents\My Pictures\英文书2.jpg"/>
            <p:cNvPicPr>
              <a:picLocks noChangeAspect="1"/>
            </p:cNvPicPr>
            <p:nvPr/>
          </p:nvPicPr>
          <p:blipFill>
            <a:blip r:embed="rId4"/>
            <a:stretch>
              <a:fillRect/>
            </a:stretch>
          </p:blipFill>
          <p:spPr>
            <a:xfrm>
              <a:off x="2880" y="0"/>
              <a:ext cx="1728" cy="1248"/>
            </a:xfrm>
            <a:prstGeom prst="rect">
              <a:avLst/>
            </a:prstGeom>
            <a:noFill/>
            <a:ln w="9525">
              <a:noFill/>
            </a:ln>
          </p:spPr>
        </p:pic>
      </p:grpSp>
    </p:spTree>
  </p:cSld>
  <p:clrMapOvr>
    <a:masterClrMapping/>
  </p:clrMapOvr>
  <p:transition spd="slow"/>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6"/>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299</a:t>
            </a:fld>
            <a:endParaRPr lang="zh-CN" altLang="en-US" sz="1200" dirty="0">
              <a:solidFill>
                <a:srgbClr val="045C75"/>
              </a:solidFill>
              <a:latin typeface="Constantia" panose="02030602050306030303" pitchFamily="18" charset="0"/>
            </a:endParaRPr>
          </a:p>
        </p:txBody>
      </p:sp>
      <p:sp>
        <p:nvSpPr>
          <p:cNvPr id="59395"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12.汇编权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59396" name="Rectangle 5"/>
          <p:cNvSpPr/>
          <p:nvPr/>
        </p:nvSpPr>
        <p:spPr>
          <a:xfrm>
            <a:off x="2133600" y="1524000"/>
            <a:ext cx="8153400" cy="156845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著作权人将自己的作品进行收集、整理、增删、选择、组合、回击编排的权利（编辑权）。</a:t>
            </a:r>
          </a:p>
        </p:txBody>
      </p:sp>
      <p:sp>
        <p:nvSpPr>
          <p:cNvPr id="59397" name="Rectangle 6"/>
          <p:cNvSpPr/>
          <p:nvPr/>
        </p:nvSpPr>
        <p:spPr>
          <a:xfrm>
            <a:off x="2133600" y="3124200"/>
            <a:ext cx="8153400" cy="156845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2000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演绎权：改编、翻译、注释、整理、编辑等的演绎，原作著作权和演绎者的派生著作权</a:t>
            </a:r>
          </a:p>
        </p:txBody>
      </p:sp>
      <p:sp>
        <p:nvSpPr>
          <p:cNvPr id="59398" name="Rectangle 7"/>
          <p:cNvSpPr/>
          <p:nvPr/>
        </p:nvSpPr>
        <p:spPr>
          <a:xfrm>
            <a:off x="2197100" y="4678363"/>
            <a:ext cx="4219575"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汇编权和汇编者权。</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algn="ctr" eaLnBrk="1" hangingPunct="1"/>
            <a:r>
              <a:rPr lang="zh-CN" altLang="en-US"/>
              <a:t>第一讲  知识产权概述</a:t>
            </a:r>
          </a:p>
        </p:txBody>
      </p:sp>
      <p:sp>
        <p:nvSpPr>
          <p:cNvPr id="4099" name="Rectangle 3"/>
          <p:cNvSpPr>
            <a:spLocks noGrp="1" noChangeArrowheads="1"/>
          </p:cNvSpPr>
          <p:nvPr>
            <p:ph idx="1"/>
          </p:nvPr>
        </p:nvSpPr>
        <p:spPr/>
        <p:txBody>
          <a:bodyPr/>
          <a:lstStyle/>
          <a:p>
            <a:pPr eaLnBrk="1" hangingPunct="1"/>
            <a:r>
              <a:rPr lang="zh-CN" altLang="en-US" sz="3600" dirty="0"/>
              <a:t>知识产权和知识产权法</a:t>
            </a:r>
            <a:endParaRPr lang="en-US" altLang="zh-CN" sz="3600" dirty="0"/>
          </a:p>
          <a:p>
            <a:pPr eaLnBrk="1" hangingPunct="1"/>
            <a:endParaRPr lang="zh-CN" altLang="en-US" sz="3600" dirty="0"/>
          </a:p>
          <a:p>
            <a:pPr eaLnBrk="1" hangingPunct="1"/>
            <a:r>
              <a:rPr lang="zh-CN" altLang="en-US" sz="3600" dirty="0"/>
              <a:t>知识产权的重要性</a:t>
            </a:r>
          </a:p>
          <a:p>
            <a:pPr eaLnBrk="1" hangingPunct="1"/>
            <a:endParaRPr lang="zh-CN" altLang="en-US" dirty="0"/>
          </a:p>
          <a:p>
            <a:pPr eaLnBrk="1" hangingPunct="1"/>
            <a:endParaRPr lang="en-US"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087563"/>
            <a:ext cx="12192000" cy="255905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panose="020B0604020202020204"/>
              <a:ea typeface="微软雅黑" panose="020B0503020204020204" pitchFamily="34" charset="-122"/>
              <a:cs typeface="+mn-cs"/>
            </a:endParaRPr>
          </a:p>
        </p:txBody>
      </p:sp>
      <p:sp>
        <p:nvSpPr>
          <p:cNvPr id="5123" name="标题 1"/>
          <p:cNvSpPr>
            <a:spLocks noGrp="1"/>
          </p:cNvSpPr>
          <p:nvPr>
            <p:ph type="ctrTitle"/>
          </p:nvPr>
        </p:nvSpPr>
        <p:spPr>
          <a:xfrm>
            <a:off x="1524000" y="1933575"/>
            <a:ext cx="9144000" cy="1992313"/>
          </a:xfrm>
        </p:spPr>
        <p:txBody>
          <a:bodyPr vert="horz" wrap="square" lIns="91440" tIns="45720" rIns="91440" bIns="45720" anchor="b"/>
          <a:lstStyle/>
          <a:p>
            <a:pPr eaLnBrk="1" hangingPunct="1">
              <a:buClrTx/>
              <a:buSzTx/>
              <a:buFontTx/>
            </a:pPr>
            <a:r>
              <a:rPr lang="zh-CN" altLang="en-US" sz="5400" b="1" kern="1200" dirty="0">
                <a:latin typeface="+mj-lt"/>
                <a:ea typeface="+mj-ea"/>
                <a:cs typeface="+mj-cs"/>
              </a:rPr>
              <a:t>第二讲    专利</a:t>
            </a:r>
            <a:br>
              <a:rPr lang="zh-CN" altLang="en-US" sz="5400" b="1" kern="1200" dirty="0">
                <a:latin typeface="+mj-lt"/>
                <a:ea typeface="+mj-ea"/>
                <a:cs typeface="+mj-cs"/>
              </a:rPr>
            </a:br>
            <a:endParaRPr lang="zh-CN" altLang="zh-CN" b="1" kern="1200" dirty="0">
              <a:latin typeface="+mj-lt"/>
              <a:ea typeface="+mj-ea"/>
              <a:cs typeface="+mj-cs"/>
            </a:endParaRPr>
          </a:p>
        </p:txBody>
      </p:sp>
      <p:sp>
        <p:nvSpPr>
          <p:cNvPr id="5124" name="副标题 2"/>
          <p:cNvSpPr>
            <a:spLocks noGrp="1"/>
          </p:cNvSpPr>
          <p:nvPr>
            <p:ph type="subTitle" idx="1"/>
          </p:nvPr>
        </p:nvSpPr>
        <p:spPr>
          <a:xfrm>
            <a:off x="1524000" y="4005263"/>
            <a:ext cx="9144000" cy="1971675"/>
          </a:xfrm>
        </p:spPr>
        <p:txBody>
          <a:bodyPr vert="horz" wrap="square" lIns="91440" tIns="45720" rIns="91440" bIns="45720" anchor="t"/>
          <a:lstStyle/>
          <a:p>
            <a:pPr eaLnBrk="1" hangingPunct="1">
              <a:buClrTx/>
              <a:buSzTx/>
            </a:pPr>
            <a:endParaRPr lang="zh-CN" altLang="en-US" sz="2800" kern="1200" dirty="0">
              <a:latin typeface="+mn-lt"/>
              <a:ea typeface="+mn-ea"/>
              <a:cs typeface="+mn-cs"/>
            </a:endParaRPr>
          </a:p>
        </p:txBody>
      </p:sp>
      <p:pic>
        <p:nvPicPr>
          <p:cNvPr id="5125" name="图片 5" descr="横版组合——透明.png"/>
          <p:cNvPicPr>
            <a:picLocks noChangeAspect="1"/>
          </p:cNvPicPr>
          <p:nvPr/>
        </p:nvPicPr>
        <p:blipFill>
          <a:blip r:embed="rId3"/>
          <a:stretch>
            <a:fillRect/>
          </a:stretch>
        </p:blipFill>
        <p:spPr>
          <a:xfrm>
            <a:off x="3524250" y="698500"/>
            <a:ext cx="5143500" cy="1079500"/>
          </a:xfrm>
          <a:prstGeom prst="rect">
            <a:avLst/>
          </a:prstGeom>
          <a:noFill/>
          <a:ln w="9525">
            <a:noFill/>
          </a:ln>
        </p:spPr>
      </p:pic>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7"/>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300</a:t>
            </a:fld>
            <a:endParaRPr lang="zh-CN" altLang="en-US" sz="1200" dirty="0">
              <a:solidFill>
                <a:srgbClr val="045C75"/>
              </a:solidFill>
              <a:latin typeface="Constantia" panose="02030602050306030303" pitchFamily="18" charset="0"/>
            </a:endParaRPr>
          </a:p>
        </p:txBody>
      </p:sp>
      <p:sp>
        <p:nvSpPr>
          <p:cNvPr id="60419"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13.应当由著作权人享有的其他权利</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60420" name="Rectangle 5"/>
          <p:cNvSpPr/>
          <p:nvPr/>
        </p:nvSpPr>
        <p:spPr>
          <a:xfrm>
            <a:off x="2209800" y="1477963"/>
            <a:ext cx="3403600"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注释权和整理权</a:t>
            </a:r>
          </a:p>
        </p:txBody>
      </p:sp>
      <p:sp>
        <p:nvSpPr>
          <p:cNvPr id="60421" name="Rectangle 6"/>
          <p:cNvSpPr/>
          <p:nvPr/>
        </p:nvSpPr>
        <p:spPr>
          <a:xfrm>
            <a:off x="2209800" y="2057400"/>
            <a:ext cx="8077200" cy="156845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注释他人享有著作权的作品应取得著作权人授权，对超过著作权保护期的作品的注释，不受限制。</a:t>
            </a:r>
          </a:p>
        </p:txBody>
      </p:sp>
      <p:sp>
        <p:nvSpPr>
          <p:cNvPr id="60422" name="Rectangle 7"/>
          <p:cNvSpPr/>
          <p:nvPr/>
        </p:nvSpPr>
        <p:spPr>
          <a:xfrm>
            <a:off x="2247900" y="3657600"/>
            <a:ext cx="8710613"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注释人对其注释享有新的著作权。我国特色。</a:t>
            </a:r>
          </a:p>
        </p:txBody>
      </p:sp>
      <p:sp>
        <p:nvSpPr>
          <p:cNvPr id="60423" name="Rectangle 8"/>
          <p:cNvSpPr/>
          <p:nvPr/>
        </p:nvSpPr>
        <p:spPr>
          <a:xfrm>
            <a:off x="2209800" y="4419600"/>
            <a:ext cx="7848600" cy="1420813"/>
          </a:xfrm>
          <a:prstGeom prst="rect">
            <a:avLst/>
          </a:prstGeom>
          <a:noFill/>
          <a:ln w="9525">
            <a:noFill/>
          </a:ln>
        </p:spPr>
        <p:txBody>
          <a:bodyPr>
            <a:spAutoFit/>
          </a:bodyPr>
          <a:lstStyle/>
          <a:p>
            <a:pPr marL="0" marR="0" lvl="0" indent="0" algn="l" defTabSz="914400" rtl="0" eaLnBrk="1" fontAlgn="base" latinLnBrk="0" hangingPunct="1">
              <a:lnSpc>
                <a:spcPct val="90000"/>
              </a:lnSpc>
              <a:spcBef>
                <a:spcPct val="2000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整理权指对内容零散、层次不清的已有作品或材料予以条理化、系统化加工的权利。</a:t>
            </a: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sym typeface="+mn-ea"/>
              </a:rPr>
              <a:t>——</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第十条之</a:t>
            </a: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17</a:t>
            </a: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sym typeface="+mn-ea"/>
              </a:rPr>
              <a:t>“</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其他</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sym typeface="+mn-ea"/>
              </a:rPr>
              <a:t>”</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Tree>
  </p:cSld>
  <p:clrMapOvr>
    <a:masterClrMapping/>
  </p:clrMapOvr>
  <p:transition spd="slow"/>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p:cNvSpPr>
          <p:nvPr>
            <p:ph type="title" idx="4294967295"/>
          </p:nvPr>
        </p:nvSpPr>
        <p:spPr/>
        <p:txBody>
          <a:bodyPr vert="horz" wrap="square" lIns="0" tIns="45720" rIns="0" bIns="0" anchor="b" anchorCtr="0"/>
          <a:lstStyle/>
          <a:p>
            <a:r>
              <a:rPr lang="zh-CN" altLang="en-US" dirty="0"/>
              <a:t>三、著作权的归属</a:t>
            </a:r>
          </a:p>
        </p:txBody>
      </p:sp>
      <p:sp>
        <p:nvSpPr>
          <p:cNvPr id="61443" name="Rectangle 3"/>
          <p:cNvSpPr>
            <a:spLocks noGrp="1"/>
          </p:cNvSpPr>
          <p:nvPr>
            <p:ph type="body" idx="4294967295"/>
          </p:nvPr>
        </p:nvSpPr>
        <p:spPr/>
        <p:txBody>
          <a:bodyPr vert="horz" wrap="square" lIns="91440" tIns="45720" rIns="91440" bIns="45720" anchor="t" anchorCtr="0"/>
          <a:lstStyle/>
          <a:p>
            <a:r>
              <a:rPr lang="en-US" altLang="zh-CN" sz="2800" b="1" dirty="0"/>
              <a:t>1</a:t>
            </a:r>
            <a:r>
              <a:rPr lang="zh-CN" altLang="en-US" sz="2800" b="1" dirty="0"/>
              <a:t>、著作权归属的一般原则</a:t>
            </a:r>
          </a:p>
          <a:p>
            <a:r>
              <a:rPr lang="zh-CN" altLang="en-US" sz="2800" b="1" dirty="0"/>
              <a:t>著作权法第十一条</a:t>
            </a:r>
            <a:endParaRPr lang="en-US" altLang="zh-CN" sz="2800" b="1" dirty="0"/>
          </a:p>
          <a:p>
            <a:r>
              <a:rPr lang="zh-CN" altLang="en-US" sz="2800" b="1" dirty="0">
                <a:latin typeface="楷体" panose="02010609060101010101" pitchFamily="49" charset="-122"/>
                <a:ea typeface="楷体" panose="02010609060101010101" pitchFamily="49" charset="-122"/>
              </a:rPr>
              <a:t>著作权属于作者， 本法另有规定的除外。</a:t>
            </a:r>
          </a:p>
          <a:p>
            <a:r>
              <a:rPr lang="zh-CN" altLang="en-US" sz="2800" b="1" dirty="0">
                <a:latin typeface="楷体" panose="02010609060101010101" pitchFamily="49" charset="-122"/>
                <a:ea typeface="楷体" panose="02010609060101010101" pitchFamily="49" charset="-122"/>
              </a:rPr>
              <a:t>创作作品的自然人是作者。</a:t>
            </a:r>
          </a:p>
          <a:p>
            <a:r>
              <a:rPr lang="zh-CN" altLang="en-US" sz="2800" b="1" dirty="0">
                <a:latin typeface="楷体" panose="02010609060101010101" pitchFamily="49" charset="-122"/>
                <a:ea typeface="楷体" panose="02010609060101010101" pitchFamily="49" charset="-122"/>
              </a:rPr>
              <a:t>由法人或者非法人组织主持， 代表法人或者非法人组织意志创作，并由法人或者非法人组织承担责任的作品，法人或者非法人组织视为作者。</a:t>
            </a:r>
          </a:p>
        </p:txBody>
      </p:sp>
      <p:sp>
        <p:nvSpPr>
          <p:cNvPr id="61444"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301</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p:cNvSpPr>
          <p:nvPr>
            <p:ph type="title" idx="4294967295"/>
          </p:nvPr>
        </p:nvSpPr>
        <p:spPr/>
        <p:txBody>
          <a:bodyPr vert="horz" wrap="square" lIns="0" tIns="45720" rIns="0" bIns="0" anchor="b" anchorCtr="0"/>
          <a:lstStyle/>
          <a:p>
            <a:r>
              <a:rPr lang="zh-CN" altLang="en-US" dirty="0"/>
              <a:t>三、著作权的归属</a:t>
            </a:r>
          </a:p>
        </p:txBody>
      </p:sp>
      <p:sp>
        <p:nvSpPr>
          <p:cNvPr id="62467" name="Rectangle 3"/>
          <p:cNvSpPr>
            <a:spLocks noGrp="1"/>
          </p:cNvSpPr>
          <p:nvPr>
            <p:ph type="body" idx="4294967295"/>
          </p:nvPr>
        </p:nvSpPr>
        <p:spPr/>
        <p:txBody>
          <a:bodyPr vert="horz" wrap="square" lIns="91440" tIns="45720" rIns="91440" bIns="45720" anchor="t" anchorCtr="0"/>
          <a:lstStyle/>
          <a:p>
            <a:pPr>
              <a:lnSpc>
                <a:spcPct val="90000"/>
              </a:lnSpc>
            </a:pPr>
            <a:r>
              <a:rPr lang="en-US" altLang="zh-CN" sz="2800" b="1" dirty="0"/>
              <a:t>2</a:t>
            </a:r>
            <a:r>
              <a:rPr lang="zh-CN" altLang="en-US" sz="2800" b="1" dirty="0"/>
              <a:t>、演绎作品的著作权归属</a:t>
            </a:r>
          </a:p>
          <a:p>
            <a:pPr>
              <a:lnSpc>
                <a:spcPct val="90000"/>
              </a:lnSpc>
            </a:pPr>
            <a:r>
              <a:rPr lang="zh-CN" altLang="en-US" sz="2800" b="1" dirty="0">
                <a:solidFill>
                  <a:srgbClr val="FF0000"/>
                </a:solidFill>
              </a:rPr>
              <a:t>著作权法第十三条 </a:t>
            </a:r>
            <a:r>
              <a:rPr lang="zh-CN" altLang="en-US" sz="2800" b="1" dirty="0"/>
              <a:t>改编、翻译、注释、整理已有作品而产生的作品，其著作权由改编、翻译、注释、整理人享有，但行使著作权时不得侵犯原作品的著作权。</a:t>
            </a:r>
          </a:p>
          <a:p>
            <a:pPr>
              <a:lnSpc>
                <a:spcPct val="90000"/>
              </a:lnSpc>
            </a:pPr>
            <a:r>
              <a:rPr lang="zh-CN" altLang="en-US" sz="2800" b="1" dirty="0">
                <a:solidFill>
                  <a:srgbClr val="FF0000"/>
                </a:solidFill>
              </a:rPr>
              <a:t>实施条例第十条</a:t>
            </a:r>
            <a:r>
              <a:rPr lang="zh-CN" altLang="en-US" sz="2800" b="1" dirty="0"/>
              <a:t>　注释、整理他人已有作品的人，对经过自己注释、整理而产生的作品享有著作权，但对原作品不享有著作权，并且不得阻止其他人对同一已有作品进行注释、整理。</a:t>
            </a:r>
            <a:br>
              <a:rPr lang="zh-CN" altLang="en-US" sz="2800" b="1" dirty="0"/>
            </a:br>
            <a:endParaRPr lang="zh-CN" altLang="en-US" sz="2800" b="1" dirty="0"/>
          </a:p>
        </p:txBody>
      </p:sp>
      <p:sp>
        <p:nvSpPr>
          <p:cNvPr id="62468"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302</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p:cNvSpPr>
          <p:nvPr>
            <p:ph type="title" idx="4294967295"/>
          </p:nvPr>
        </p:nvSpPr>
        <p:spPr/>
        <p:txBody>
          <a:bodyPr vert="horz" wrap="square" lIns="0" tIns="45720" rIns="0" bIns="0" anchor="b" anchorCtr="0"/>
          <a:lstStyle/>
          <a:p>
            <a:r>
              <a:rPr lang="zh-CN" altLang="en-US" dirty="0"/>
              <a:t>三、著作权的归属</a:t>
            </a:r>
          </a:p>
        </p:txBody>
      </p:sp>
      <p:sp>
        <p:nvSpPr>
          <p:cNvPr id="63491" name="Rectangle 3"/>
          <p:cNvSpPr>
            <a:spLocks noGrp="1"/>
          </p:cNvSpPr>
          <p:nvPr>
            <p:ph type="body" idx="4294967295"/>
          </p:nvPr>
        </p:nvSpPr>
        <p:spPr/>
        <p:txBody>
          <a:bodyPr vert="horz" wrap="square" lIns="91440" tIns="45720" rIns="91440" bIns="45720" anchor="t" anchorCtr="0"/>
          <a:lstStyle/>
          <a:p>
            <a:pPr>
              <a:lnSpc>
                <a:spcPct val="90000"/>
              </a:lnSpc>
            </a:pPr>
            <a:r>
              <a:rPr lang="en-US" altLang="zh-CN" sz="2800" b="1" dirty="0"/>
              <a:t>3</a:t>
            </a:r>
            <a:r>
              <a:rPr lang="zh-CN" altLang="en-US" sz="2800" b="1" dirty="0"/>
              <a:t>、合作作品的著作权归属</a:t>
            </a:r>
          </a:p>
          <a:p>
            <a:pPr>
              <a:lnSpc>
                <a:spcPct val="90000"/>
              </a:lnSpc>
            </a:pPr>
            <a:r>
              <a:rPr lang="zh-CN" altLang="en-US" sz="2800" b="1" dirty="0">
                <a:solidFill>
                  <a:srgbClr val="FF0000"/>
                </a:solidFill>
              </a:rPr>
              <a:t>著作权法第十四条</a:t>
            </a:r>
            <a:endParaRPr lang="en-US" altLang="zh-CN" sz="2800" b="1" dirty="0">
              <a:solidFill>
                <a:srgbClr val="FF0000"/>
              </a:solidFill>
            </a:endParaRPr>
          </a:p>
          <a:p>
            <a:pPr>
              <a:lnSpc>
                <a:spcPct val="90000"/>
              </a:lnSpc>
            </a:pPr>
            <a:r>
              <a:rPr lang="zh-CN" altLang="en-US" sz="2800" b="1" dirty="0">
                <a:solidFill>
                  <a:srgbClr val="002060"/>
                </a:solidFill>
                <a:latin typeface="楷体" panose="02010609060101010101" pitchFamily="49" charset="-122"/>
                <a:ea typeface="楷体" panose="02010609060101010101" pitchFamily="49" charset="-122"/>
              </a:rPr>
              <a:t>两人以上合作创作的作品，著作权由合作作者共同享有，没有参加创作的人，不能成为合作作者。</a:t>
            </a:r>
          </a:p>
          <a:p>
            <a:pPr>
              <a:lnSpc>
                <a:spcPct val="90000"/>
              </a:lnSpc>
            </a:pPr>
            <a:r>
              <a:rPr lang="zh-CN" altLang="en-US" sz="2800" b="1" dirty="0">
                <a:solidFill>
                  <a:srgbClr val="002060"/>
                </a:solidFill>
                <a:latin typeface="楷体" panose="02010609060101010101" pitchFamily="49" charset="-122"/>
                <a:ea typeface="楷体" panose="02010609060101010101" pitchFamily="49" charset="-122"/>
              </a:rPr>
              <a:t>合作作品的著作权由合作作者通过协商一致行使；不能协商一致，又无正当理由的，任何一方不得阻止他方行使除转让、许可他人专有使用、出质以外的其他权利，但是所得收益应当合理分配给所有合作作者。</a:t>
            </a:r>
          </a:p>
          <a:p>
            <a:pPr>
              <a:lnSpc>
                <a:spcPct val="90000"/>
              </a:lnSpc>
            </a:pPr>
            <a:r>
              <a:rPr lang="zh-CN" altLang="en-US" sz="2800" b="1" dirty="0">
                <a:solidFill>
                  <a:srgbClr val="002060"/>
                </a:solidFill>
                <a:latin typeface="楷体" panose="02010609060101010101" pitchFamily="49" charset="-122"/>
                <a:ea typeface="楷体" panose="02010609060101010101" pitchFamily="49" charset="-122"/>
              </a:rPr>
              <a:t>合作作品可以分割使用的，作者对各自创作的部分可以单独享有著作权，但行使著作权时不得侵犯合作作品整体的著作权。</a:t>
            </a:r>
          </a:p>
        </p:txBody>
      </p:sp>
      <p:sp>
        <p:nvSpPr>
          <p:cNvPr id="63492"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303</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p:cNvSpPr>
          <p:nvPr>
            <p:ph type="title" idx="4294967295"/>
          </p:nvPr>
        </p:nvSpPr>
        <p:spPr/>
        <p:txBody>
          <a:bodyPr vert="horz" wrap="square" lIns="0" tIns="45720" rIns="0" bIns="0" anchor="b" anchorCtr="0"/>
          <a:lstStyle/>
          <a:p>
            <a:r>
              <a:rPr lang="zh-CN" altLang="en-US" dirty="0"/>
              <a:t>三、著作权的归属</a:t>
            </a:r>
          </a:p>
        </p:txBody>
      </p:sp>
      <p:sp>
        <p:nvSpPr>
          <p:cNvPr id="64515" name="Rectangle 3"/>
          <p:cNvSpPr>
            <a:spLocks noGrp="1"/>
          </p:cNvSpPr>
          <p:nvPr>
            <p:ph type="body" idx="4294967295"/>
          </p:nvPr>
        </p:nvSpPr>
        <p:spPr/>
        <p:txBody>
          <a:bodyPr vert="horz" wrap="square" lIns="91440" tIns="45720" rIns="91440" bIns="45720" anchor="t" anchorCtr="0"/>
          <a:lstStyle/>
          <a:p>
            <a:r>
              <a:rPr lang="en-US" altLang="zh-CN" b="1" dirty="0"/>
              <a:t>4</a:t>
            </a:r>
            <a:r>
              <a:rPr lang="zh-CN" altLang="en-US" b="1" dirty="0"/>
              <a:t>、</a:t>
            </a:r>
            <a:r>
              <a:rPr lang="zh-CN" altLang="en-US" b="1" dirty="0">
                <a:solidFill>
                  <a:srgbClr val="C00000"/>
                </a:solidFill>
              </a:rPr>
              <a:t>汇编作品</a:t>
            </a:r>
            <a:r>
              <a:rPr lang="zh-CN" altLang="en-US" b="1" dirty="0"/>
              <a:t>著作权的归属</a:t>
            </a:r>
          </a:p>
          <a:p>
            <a:r>
              <a:rPr lang="zh-CN" altLang="en-US" b="1" dirty="0"/>
              <a:t>第十四条 汇编若干作品、作品的片段或者不构成作品的数据或者其他材料，对其内容的选择或者编排体现独创性的作品，为汇编作品，其著作权由汇编人享有，但行使著作权时，不得侵犯原作品的著作权。 </a:t>
            </a:r>
          </a:p>
        </p:txBody>
      </p:sp>
      <p:sp>
        <p:nvSpPr>
          <p:cNvPr id="64516"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304</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type="title" idx="4294967295"/>
          </p:nvPr>
        </p:nvSpPr>
        <p:spPr>
          <a:xfrm>
            <a:off x="609600" y="115888"/>
            <a:ext cx="10972800" cy="1081087"/>
          </a:xfrm>
        </p:spPr>
        <p:txBody>
          <a:bodyPr vert="horz" wrap="square" lIns="0" tIns="45720" rIns="0" bIns="0" anchor="b" anchorCtr="0"/>
          <a:lstStyle/>
          <a:p>
            <a:r>
              <a:rPr lang="zh-CN" altLang="en-US" dirty="0"/>
              <a:t>三、著作权的归属</a:t>
            </a:r>
          </a:p>
        </p:txBody>
      </p:sp>
      <p:sp>
        <p:nvSpPr>
          <p:cNvPr id="65539" name="Rectangle 3"/>
          <p:cNvSpPr>
            <a:spLocks noGrp="1"/>
          </p:cNvSpPr>
          <p:nvPr>
            <p:ph type="body" idx="4294967295"/>
          </p:nvPr>
        </p:nvSpPr>
        <p:spPr>
          <a:xfrm>
            <a:off x="695325" y="1484313"/>
            <a:ext cx="10887075" cy="4840287"/>
          </a:xfrm>
        </p:spPr>
        <p:txBody>
          <a:bodyPr vert="horz" wrap="square" lIns="91440" tIns="45720" rIns="91440" bIns="45720" anchor="t" anchorCtr="0"/>
          <a:lstStyle/>
          <a:p>
            <a:r>
              <a:rPr lang="en-US" altLang="zh-CN" sz="2800" b="1" dirty="0"/>
              <a:t>5</a:t>
            </a:r>
            <a:r>
              <a:rPr lang="zh-CN" altLang="en-US" sz="2800" b="1" dirty="0"/>
              <a:t>、电影作品著作权的归属</a:t>
            </a:r>
          </a:p>
          <a:p>
            <a:r>
              <a:rPr lang="zh-CN" altLang="en-US" sz="2800" b="1" dirty="0"/>
              <a:t>第十七条 </a:t>
            </a:r>
            <a:endParaRPr lang="en-US" altLang="zh-CN" sz="2800" b="1" dirty="0"/>
          </a:p>
          <a:p>
            <a:r>
              <a:rPr lang="zh-CN" altLang="en-US" sz="2800" b="1" dirty="0"/>
              <a:t> </a:t>
            </a:r>
            <a:r>
              <a:rPr lang="zh-CN" altLang="en-US" sz="2800" b="1" dirty="0">
                <a:latin typeface="楷体" panose="02010609060101010101" pitchFamily="49" charset="-122"/>
                <a:ea typeface="楷体" panose="02010609060101010101" pitchFamily="49" charset="-122"/>
              </a:rPr>
              <a:t>视听作品中的电影作品、电视剧作品的著作权由制作者享有，但编剧、导演、摄影、作词、作曲等作者享有署名权，并有权按照与制作者签订的合同获得报酬。</a:t>
            </a:r>
          </a:p>
          <a:p>
            <a:r>
              <a:rPr lang="zh-CN" altLang="en-US" sz="2800" b="1" dirty="0">
                <a:latin typeface="楷体" panose="02010609060101010101" pitchFamily="49" charset="-122"/>
                <a:ea typeface="楷体" panose="02010609060101010101" pitchFamily="49" charset="-122"/>
              </a:rPr>
              <a:t>前款规定以外的视听作品的著作权归属由当事人约定；没有约定或者约定不明确的，由制作者享有，但作者享有署名权和获得报酬的权利。</a:t>
            </a:r>
          </a:p>
          <a:p>
            <a:r>
              <a:rPr lang="zh-CN" altLang="en-US" sz="2800" b="1" dirty="0">
                <a:latin typeface="楷体" panose="02010609060101010101" pitchFamily="49" charset="-122"/>
                <a:ea typeface="楷体" panose="02010609060101010101" pitchFamily="49" charset="-122"/>
              </a:rPr>
              <a:t>视听作品中的剧本、音乐等可以单独使用的作品的作者有权单独行使其著作权。</a:t>
            </a:r>
          </a:p>
        </p:txBody>
      </p:sp>
      <p:sp>
        <p:nvSpPr>
          <p:cNvPr id="65540"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305</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p:cNvSpPr>
          <p:nvPr>
            <p:ph type="title" idx="4294967295"/>
          </p:nvPr>
        </p:nvSpPr>
        <p:spPr/>
        <p:txBody>
          <a:bodyPr vert="horz" wrap="square" lIns="0" tIns="45720" rIns="0" bIns="0" anchor="b" anchorCtr="0"/>
          <a:lstStyle/>
          <a:p>
            <a:r>
              <a:rPr lang="zh-CN" altLang="en-US" dirty="0"/>
              <a:t>三、著作权的归属</a:t>
            </a:r>
          </a:p>
        </p:txBody>
      </p:sp>
      <p:sp>
        <p:nvSpPr>
          <p:cNvPr id="66563" name="Rectangle 3"/>
          <p:cNvSpPr>
            <a:spLocks noGrp="1"/>
          </p:cNvSpPr>
          <p:nvPr>
            <p:ph type="body" idx="4294967295"/>
          </p:nvPr>
        </p:nvSpPr>
        <p:spPr/>
        <p:txBody>
          <a:bodyPr vert="horz" wrap="square" lIns="91440" tIns="45720" rIns="91440" bIns="45720" anchor="t" anchorCtr="0"/>
          <a:lstStyle/>
          <a:p>
            <a:pPr>
              <a:lnSpc>
                <a:spcPct val="80000"/>
              </a:lnSpc>
            </a:pPr>
            <a:r>
              <a:rPr lang="en-US" altLang="zh-CN" sz="2000" b="1" dirty="0"/>
              <a:t>6</a:t>
            </a:r>
            <a:r>
              <a:rPr lang="zh-CN" altLang="en-US" sz="2000" b="1" dirty="0"/>
              <a:t>、</a:t>
            </a:r>
            <a:r>
              <a:rPr lang="zh-CN" altLang="en-US" sz="2400" b="1" dirty="0"/>
              <a:t>职务作品著作权的归属</a:t>
            </a:r>
          </a:p>
          <a:p>
            <a:pPr>
              <a:lnSpc>
                <a:spcPct val="80000"/>
              </a:lnSpc>
            </a:pPr>
            <a:r>
              <a:rPr lang="zh-CN" altLang="en-US" sz="2400" b="1" dirty="0"/>
              <a:t>第十八条 </a:t>
            </a:r>
            <a:r>
              <a:rPr lang="zh-CN" altLang="en-US" sz="2400" b="1" dirty="0">
                <a:latin typeface="楷体" panose="02010609060101010101" pitchFamily="49" charset="-122"/>
                <a:ea typeface="楷体" panose="02010609060101010101" pitchFamily="49" charset="-122"/>
              </a:rPr>
              <a:t>自然人为完成法人或者非法人组织工作任务所创作的作品是职务作品，除本条第二款的规定以外，著作权由作者享有，但法人或者非法人组织有权在其业务范围内优先使用。作品完成两年内，未经单位同意，作者不得许可第三人以与单位使用的相同方式使用该作品。</a:t>
            </a:r>
          </a:p>
          <a:p>
            <a:pPr>
              <a:lnSpc>
                <a:spcPct val="80000"/>
              </a:lnSpc>
            </a:pPr>
            <a:r>
              <a:rPr lang="zh-CN" altLang="en-US" sz="2400" b="1" dirty="0">
                <a:latin typeface="楷体" panose="02010609060101010101" pitchFamily="49" charset="-122"/>
                <a:ea typeface="楷体" panose="02010609060101010101" pitchFamily="49" charset="-122"/>
              </a:rPr>
              <a:t>有下列情形之一的职务作品， 作者享有署名权，著作权的其他权利由法人或者非法人组织享有，法人或者非法人组织可以给予作者奖励：</a:t>
            </a:r>
          </a:p>
          <a:p>
            <a:pPr>
              <a:lnSpc>
                <a:spcPct val="80000"/>
              </a:lnSpc>
            </a:pPr>
            <a:r>
              <a:rPr lang="zh-CN" altLang="en-US" sz="2400" b="1" dirty="0">
                <a:latin typeface="楷体" panose="02010609060101010101" pitchFamily="49" charset="-122"/>
                <a:ea typeface="楷体" panose="02010609060101010101" pitchFamily="49" charset="-122"/>
              </a:rPr>
              <a:t>（一）主要是利用法人或者非法人组织的物质技术条件创作，并由法人或者非法人组织承担责任的工程设计图、产品设计图、地图、示意图计算机软件等职务作品；</a:t>
            </a:r>
          </a:p>
          <a:p>
            <a:pPr>
              <a:lnSpc>
                <a:spcPct val="80000"/>
              </a:lnSpc>
            </a:pPr>
            <a:r>
              <a:rPr lang="zh-CN" altLang="en-US" sz="2400" b="1" dirty="0">
                <a:latin typeface="楷体" panose="02010609060101010101" pitchFamily="49" charset="-122"/>
                <a:ea typeface="楷体" panose="02010609060101010101" pitchFamily="49" charset="-122"/>
              </a:rPr>
              <a:t>（二）报社、期刊社、通讯社、广播电台、电视台的工作人员创作的职务作品；</a:t>
            </a:r>
          </a:p>
          <a:p>
            <a:pPr>
              <a:lnSpc>
                <a:spcPct val="80000"/>
              </a:lnSpc>
            </a:pPr>
            <a:r>
              <a:rPr lang="zh-CN" altLang="en-US" sz="2400" b="1" dirty="0">
                <a:latin typeface="楷体" panose="02010609060101010101" pitchFamily="49" charset="-122"/>
                <a:ea typeface="楷体" panose="02010609060101010101" pitchFamily="49" charset="-122"/>
              </a:rPr>
              <a:t>（三）法律、行政法规规定或者合同约定著作权由法人或者非法人组织享有的职务作品。</a:t>
            </a:r>
          </a:p>
        </p:txBody>
      </p:sp>
      <p:sp>
        <p:nvSpPr>
          <p:cNvPr id="66564"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306</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p:cNvSpPr>
          <p:nvPr>
            <p:ph type="title" idx="4294967295"/>
          </p:nvPr>
        </p:nvSpPr>
        <p:spPr/>
        <p:txBody>
          <a:bodyPr vert="horz" wrap="square" lIns="0" tIns="45720" rIns="0" bIns="0" anchor="b" anchorCtr="0"/>
          <a:lstStyle/>
          <a:p>
            <a:r>
              <a:rPr lang="zh-CN" altLang="en-US" dirty="0"/>
              <a:t>三、著作权的归属</a:t>
            </a:r>
          </a:p>
        </p:txBody>
      </p:sp>
      <p:sp>
        <p:nvSpPr>
          <p:cNvPr id="67587" name="Rectangle 3"/>
          <p:cNvSpPr>
            <a:spLocks noGrp="1"/>
          </p:cNvSpPr>
          <p:nvPr>
            <p:ph type="body" idx="4294967295"/>
          </p:nvPr>
        </p:nvSpPr>
        <p:spPr/>
        <p:txBody>
          <a:bodyPr vert="horz" wrap="square" lIns="91440" tIns="45720" rIns="91440" bIns="45720" anchor="t" anchorCtr="0"/>
          <a:lstStyle/>
          <a:p>
            <a:r>
              <a:rPr lang="en-US" altLang="zh-CN" b="1" dirty="0"/>
              <a:t>7</a:t>
            </a:r>
            <a:r>
              <a:rPr lang="zh-CN" altLang="en-US" b="1" dirty="0"/>
              <a:t>、委托作品著作权的归属</a:t>
            </a:r>
          </a:p>
          <a:p>
            <a:r>
              <a:rPr lang="zh-CN" altLang="en-US" b="1" dirty="0"/>
              <a:t>第十九条  </a:t>
            </a:r>
            <a:r>
              <a:rPr lang="zh-CN" altLang="en-US" b="1" dirty="0">
                <a:latin typeface="楷体" panose="02010609060101010101" pitchFamily="49" charset="-122"/>
                <a:ea typeface="楷体" panose="02010609060101010101" pitchFamily="49" charset="-122"/>
              </a:rPr>
              <a:t>受委托创作的作品，著作权的归属由委托人和受托人通过合同约定。合同未作明确约定或者没有订立合同的，著作权属于受托人。</a:t>
            </a:r>
          </a:p>
        </p:txBody>
      </p:sp>
      <p:sp>
        <p:nvSpPr>
          <p:cNvPr id="67588"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307</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p:cNvSpPr>
          <p:nvPr>
            <p:ph type="title" idx="4294967295"/>
          </p:nvPr>
        </p:nvSpPr>
        <p:spPr/>
        <p:txBody>
          <a:bodyPr vert="horz" wrap="square" lIns="0" tIns="45720" rIns="0" bIns="0" anchor="b" anchorCtr="0"/>
          <a:lstStyle/>
          <a:p>
            <a:r>
              <a:rPr lang="zh-CN" altLang="en-US" dirty="0"/>
              <a:t>三、著作权的归属</a:t>
            </a:r>
          </a:p>
        </p:txBody>
      </p:sp>
      <p:sp>
        <p:nvSpPr>
          <p:cNvPr id="68611" name="Rectangle 3"/>
          <p:cNvSpPr>
            <a:spLocks noGrp="1"/>
          </p:cNvSpPr>
          <p:nvPr>
            <p:ph type="body" idx="4294967295"/>
          </p:nvPr>
        </p:nvSpPr>
        <p:spPr/>
        <p:txBody>
          <a:bodyPr vert="horz" wrap="square" lIns="91440" tIns="45720" rIns="91440" bIns="45720" anchor="t" anchorCtr="0"/>
          <a:lstStyle/>
          <a:p>
            <a:r>
              <a:rPr lang="en-US" altLang="zh-CN" b="1" dirty="0"/>
              <a:t>8</a:t>
            </a:r>
            <a:r>
              <a:rPr lang="zh-CN" altLang="en-US" b="1" dirty="0"/>
              <a:t>、</a:t>
            </a:r>
            <a:r>
              <a:rPr lang="zh-CN" altLang="en-US" b="1" dirty="0">
                <a:solidFill>
                  <a:srgbClr val="C00000"/>
                </a:solidFill>
              </a:rPr>
              <a:t>作品原件的转移与著作权的归属</a:t>
            </a:r>
          </a:p>
          <a:p>
            <a:r>
              <a:rPr lang="zh-CN" altLang="en-US" b="1" dirty="0"/>
              <a:t>第十八条第一款</a:t>
            </a:r>
            <a:endParaRPr lang="en-US" altLang="zh-CN" b="1" dirty="0"/>
          </a:p>
          <a:p>
            <a:r>
              <a:rPr lang="zh-CN" altLang="en-US" b="1" dirty="0">
                <a:latin typeface="楷体" panose="02010609060101010101" pitchFamily="49" charset="-122"/>
                <a:ea typeface="楷体" panose="02010609060101010101" pitchFamily="49" charset="-122"/>
              </a:rPr>
              <a:t>作品原件所有权的转移，不改变作品著作权的归属，但美术、摄影作品原件的展览权由原件所有人享有。</a:t>
            </a:r>
            <a:endParaRPr lang="en-US" altLang="zh-CN" b="1" dirty="0"/>
          </a:p>
          <a:p>
            <a:r>
              <a:rPr lang="zh-CN" altLang="en-US" b="1" dirty="0"/>
              <a:t> 案例：宋芳卿与四川</a:t>
            </a:r>
            <a:endParaRPr lang="en-US" altLang="zh-CN" b="1" dirty="0"/>
          </a:p>
          <a:p>
            <a:pPr>
              <a:buNone/>
            </a:pPr>
            <a:r>
              <a:rPr lang="zh-CN" altLang="en-US" b="1" dirty="0"/>
              <a:t>泸州窖醇酒业有限公司</a:t>
            </a:r>
            <a:endParaRPr lang="en-US" altLang="zh-CN" b="1" dirty="0"/>
          </a:p>
          <a:p>
            <a:pPr>
              <a:buNone/>
            </a:pPr>
            <a:r>
              <a:rPr lang="zh-CN" altLang="en-US" b="1" dirty="0"/>
              <a:t>著作权侵权纠纷</a:t>
            </a:r>
          </a:p>
        </p:txBody>
      </p:sp>
      <p:sp>
        <p:nvSpPr>
          <p:cNvPr id="68612"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308</a:t>
            </a:fld>
            <a:endParaRPr lang="zh-CN" altLang="en-US" sz="1200" dirty="0">
              <a:solidFill>
                <a:srgbClr val="045C75"/>
              </a:solidFill>
              <a:latin typeface="Constantia" panose="02030602050306030303" pitchFamily="18" charset="0"/>
            </a:endParaRPr>
          </a:p>
        </p:txBody>
      </p:sp>
      <p:pic>
        <p:nvPicPr>
          <p:cNvPr id="68613" name="Picture 5" descr="C:\Users\yan\Pictures\474285335758498243.jpg"/>
          <p:cNvPicPr>
            <a:picLocks noChangeAspect="1"/>
          </p:cNvPicPr>
          <p:nvPr/>
        </p:nvPicPr>
        <p:blipFill>
          <a:blip r:embed="rId2"/>
          <a:stretch>
            <a:fillRect/>
          </a:stretch>
        </p:blipFill>
        <p:spPr>
          <a:xfrm>
            <a:off x="6527800" y="3425825"/>
            <a:ext cx="4543425" cy="2898775"/>
          </a:xfrm>
          <a:prstGeom prst="rect">
            <a:avLst/>
          </a:prstGeom>
          <a:noFill/>
          <a:ln w="9525">
            <a:noFill/>
          </a:ln>
        </p:spPr>
      </p:pic>
    </p:spTree>
  </p:cSld>
  <p:clrMapOvr>
    <a:masterClrMapping/>
  </p:clrMapOvr>
  <p:transition spd="slow"/>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title" idx="4294967295"/>
          </p:nvPr>
        </p:nvSpPr>
        <p:spPr/>
        <p:txBody>
          <a:bodyPr vert="horz" wrap="square" lIns="0" tIns="45720" rIns="0" bIns="0" anchor="b" anchorCtr="0"/>
          <a:lstStyle/>
          <a:p>
            <a:r>
              <a:rPr lang="zh-CN" altLang="en-US" dirty="0"/>
              <a:t>四、著作权的合理使用</a:t>
            </a:r>
          </a:p>
        </p:txBody>
      </p:sp>
      <p:sp>
        <p:nvSpPr>
          <p:cNvPr id="69635" name="Rectangle 3"/>
          <p:cNvSpPr>
            <a:spLocks noGrp="1"/>
          </p:cNvSpPr>
          <p:nvPr>
            <p:ph type="body" idx="4294967295"/>
          </p:nvPr>
        </p:nvSpPr>
        <p:spPr/>
        <p:txBody>
          <a:bodyPr vert="horz" wrap="square" lIns="91440" tIns="45720" rIns="91440" bIns="45720" anchor="t" anchorCtr="0"/>
          <a:lstStyle/>
          <a:p>
            <a:r>
              <a:rPr lang="zh-CN" altLang="en-US" sz="2800" b="1" dirty="0"/>
              <a:t>（一）合理使用的含义</a:t>
            </a:r>
          </a:p>
          <a:p>
            <a:r>
              <a:rPr lang="zh-CN" altLang="en-US" sz="2800" b="1" dirty="0"/>
              <a:t>合理使用是指，他人依据法律的有关规定而使用享有著作权的作品，不必征得著作权人的同意，也不需要向著作权人支付报酬。</a:t>
            </a:r>
          </a:p>
          <a:p>
            <a:r>
              <a:rPr lang="zh-CN" altLang="en-US" sz="2800" b="1" dirty="0"/>
              <a:t>合理使用针对著作权以及邻接权。</a:t>
            </a:r>
          </a:p>
          <a:p>
            <a:r>
              <a:rPr lang="zh-CN" altLang="en-US" sz="2800" b="1" dirty="0"/>
              <a:t>著作权法第二十四条 </a:t>
            </a:r>
            <a:r>
              <a:rPr lang="zh-CN" altLang="en-US" sz="2800" b="1" dirty="0">
                <a:latin typeface="楷体" panose="02010609060101010101" pitchFamily="49" charset="-122"/>
                <a:ea typeface="楷体" panose="02010609060101010101" pitchFamily="49" charset="-122"/>
              </a:rPr>
              <a:t>在下列情况下使用作品，可以不经著作权人许可，不向其支付报酬，但应当指明作者姓名或者名称、作品名称，并且</a:t>
            </a:r>
            <a:r>
              <a:rPr lang="zh-CN" altLang="en-US" sz="2800" b="1" dirty="0">
                <a:solidFill>
                  <a:srgbClr val="FF0000"/>
                </a:solidFill>
                <a:latin typeface="楷体" panose="02010609060101010101" pitchFamily="49" charset="-122"/>
                <a:ea typeface="楷体" panose="02010609060101010101" pitchFamily="49" charset="-122"/>
              </a:rPr>
              <a:t>不得影响该作品的正常使用，也不得不合理地损害著作权人的合法权益</a:t>
            </a:r>
            <a:r>
              <a:rPr lang="zh-CN" altLang="en-US" sz="2800" b="1" dirty="0">
                <a:latin typeface="楷体" panose="02010609060101010101" pitchFamily="49" charset="-122"/>
                <a:ea typeface="楷体" panose="02010609060101010101" pitchFamily="49" charset="-122"/>
              </a:rPr>
              <a:t>：： </a:t>
            </a:r>
            <a:r>
              <a:rPr lang="en-US" altLang="zh-CN" sz="2800" b="1" dirty="0">
                <a:latin typeface="楷体" panose="02010609060101010101" pitchFamily="49" charset="-122"/>
                <a:ea typeface="楷体" panose="02010609060101010101" pitchFamily="49" charset="-122"/>
              </a:rPr>
              <a:t>……</a:t>
            </a:r>
          </a:p>
          <a:p>
            <a:pPr>
              <a:buFont typeface="Wingdings" panose="05000000000000000000" pitchFamily="2" charset="2"/>
              <a:buNone/>
            </a:pPr>
            <a:endParaRPr lang="en-US" altLang="zh-CN" sz="2800" b="1" dirty="0"/>
          </a:p>
        </p:txBody>
      </p:sp>
      <p:sp>
        <p:nvSpPr>
          <p:cNvPr id="69636"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309</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t>一、专利和我国专利法保护的对象</a:t>
            </a:r>
          </a:p>
        </p:txBody>
      </p:sp>
      <p:sp>
        <p:nvSpPr>
          <p:cNvPr id="7171"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dirty="0"/>
              <a:t>（一）什么是专利</a:t>
            </a:r>
            <a:endParaRPr lang="en-US" altLang="zh-CN" dirty="0"/>
          </a:p>
          <a:p>
            <a:pPr eaLnBrk="1" hangingPunct="1"/>
            <a:r>
              <a:rPr lang="zh-CN" altLang="en-US" dirty="0"/>
              <a:t>英文</a:t>
            </a:r>
            <a:r>
              <a:rPr lang="en-US" altLang="zh-CN" dirty="0"/>
              <a:t>patent</a:t>
            </a:r>
            <a:r>
              <a:rPr lang="zh-CN" altLang="en-US" dirty="0"/>
              <a:t>，指记载、公布了某项发明创造，同时也确认了专利权人对该项发明创造享有排他性的权利的文件。</a:t>
            </a:r>
          </a:p>
          <a:p>
            <a:pPr eaLnBrk="1" hangingPunct="1"/>
            <a:r>
              <a:rPr lang="zh-CN" altLang="en-US" dirty="0"/>
              <a:t>专利的三种含义：</a:t>
            </a:r>
          </a:p>
          <a:p>
            <a:pPr eaLnBrk="1" hangingPunct="1">
              <a:buFont typeface="Wingdings" panose="05000000000000000000" pitchFamily="2" charset="2"/>
              <a:buNone/>
            </a:pPr>
            <a:r>
              <a:rPr lang="zh-CN" altLang="en-US" dirty="0"/>
              <a:t>       专利文献</a:t>
            </a:r>
          </a:p>
          <a:p>
            <a:pPr eaLnBrk="1" hangingPunct="1">
              <a:buFont typeface="Wingdings" panose="05000000000000000000" pitchFamily="2" charset="2"/>
              <a:buNone/>
            </a:pPr>
            <a:r>
              <a:rPr lang="zh-CN" altLang="en-US" dirty="0"/>
              <a:t>       专利技术</a:t>
            </a:r>
          </a:p>
          <a:p>
            <a:pPr eaLnBrk="1" hangingPunct="1">
              <a:buFont typeface="Wingdings" panose="05000000000000000000" pitchFamily="2" charset="2"/>
              <a:buNone/>
            </a:pPr>
            <a:r>
              <a:rPr lang="zh-CN" altLang="en-US" dirty="0"/>
              <a:t>       专利权</a:t>
            </a:r>
          </a:p>
          <a:p>
            <a:pPr eaLnBrk="1" hangingPunct="1">
              <a:buFont typeface="Wingdings" panose="05000000000000000000" pitchFamily="2" charset="2"/>
              <a:buNone/>
            </a:pPr>
            <a:endParaRPr lang="en-US" altLang="zh-CN" dirty="0"/>
          </a:p>
        </p:txBody>
      </p:sp>
      <p:sp>
        <p:nvSpPr>
          <p:cNvPr id="7172"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t>31</a:t>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p:cNvSpPr>
          <p:nvPr>
            <p:ph type="title" idx="4294967295"/>
          </p:nvPr>
        </p:nvSpPr>
        <p:spPr/>
        <p:txBody>
          <a:bodyPr vert="horz" wrap="square" lIns="0" tIns="45720" rIns="0" bIns="0" anchor="b" anchorCtr="0"/>
          <a:lstStyle/>
          <a:p>
            <a:r>
              <a:rPr lang="zh-CN" altLang="en-US" dirty="0"/>
              <a:t>合理使用的情形</a:t>
            </a:r>
          </a:p>
        </p:txBody>
      </p:sp>
      <p:sp>
        <p:nvSpPr>
          <p:cNvPr id="70659" name="Rectangle 3"/>
          <p:cNvSpPr>
            <a:spLocks noGrp="1"/>
          </p:cNvSpPr>
          <p:nvPr>
            <p:ph type="body" idx="4294967295"/>
          </p:nvPr>
        </p:nvSpPr>
        <p:spPr/>
        <p:txBody>
          <a:bodyPr vert="horz" wrap="square" lIns="91440" tIns="45720" rIns="91440" bIns="45720" anchor="t" anchorCtr="0"/>
          <a:lstStyle/>
          <a:p>
            <a:pPr latinLnBrk="0">
              <a:lnSpc>
                <a:spcPct val="140000"/>
              </a:lnSpc>
              <a:spcBef>
                <a:spcPts val="0"/>
              </a:spcBef>
            </a:pPr>
            <a:r>
              <a:rPr lang="zh-CN" altLang="en-US" b="1" dirty="0"/>
              <a:t>（一）为个人学习、研究或者欣赏，使用他人已经发表的作品；</a:t>
            </a:r>
            <a:br>
              <a:rPr lang="zh-CN" altLang="en-US" b="1" dirty="0"/>
            </a:br>
            <a:r>
              <a:rPr lang="zh-CN" altLang="en-US" b="1" dirty="0"/>
              <a:t>（二）为介绍、评论某一作品或者说明某一问题，在作品中适当引用他人已经发表的作品；</a:t>
            </a:r>
            <a:br>
              <a:rPr lang="zh-CN" altLang="en-US" b="1" dirty="0"/>
            </a:br>
            <a:r>
              <a:rPr lang="zh-CN" altLang="en-US" b="1" dirty="0"/>
              <a:t>（三）为报道时事新闻，在报纸、期刊、广播电台、电视台等媒体中不可避免地再现或者引用已经发表的作品；</a:t>
            </a:r>
            <a:br>
              <a:rPr lang="zh-CN" altLang="en-US" b="1" dirty="0"/>
            </a:br>
            <a:endParaRPr lang="zh-CN" altLang="en-US" b="1" dirty="0"/>
          </a:p>
        </p:txBody>
      </p:sp>
      <p:sp>
        <p:nvSpPr>
          <p:cNvPr id="70660"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310</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p:cNvSpPr>
          <p:nvPr>
            <p:ph type="title" idx="4294967295"/>
          </p:nvPr>
        </p:nvSpPr>
        <p:spPr/>
        <p:txBody>
          <a:bodyPr vert="horz" wrap="square" lIns="0" tIns="45720" rIns="0" bIns="0" anchor="b" anchorCtr="0"/>
          <a:lstStyle/>
          <a:p>
            <a:r>
              <a:rPr lang="zh-CN" altLang="en-US" dirty="0"/>
              <a:t>合理使用的情形</a:t>
            </a:r>
          </a:p>
        </p:txBody>
      </p:sp>
      <p:sp>
        <p:nvSpPr>
          <p:cNvPr id="71683" name="Rectangle 3"/>
          <p:cNvSpPr>
            <a:spLocks noGrp="1"/>
          </p:cNvSpPr>
          <p:nvPr>
            <p:ph type="body" idx="4294967295"/>
          </p:nvPr>
        </p:nvSpPr>
        <p:spPr/>
        <p:txBody>
          <a:bodyPr vert="horz" wrap="square" lIns="91440" tIns="45720" rIns="91440" bIns="45720" anchor="t" anchorCtr="0"/>
          <a:lstStyle/>
          <a:p>
            <a:pPr latinLnBrk="0">
              <a:lnSpc>
                <a:spcPct val="140000"/>
              </a:lnSpc>
              <a:spcBef>
                <a:spcPts val="0"/>
              </a:spcBef>
            </a:pPr>
            <a:r>
              <a:rPr lang="en-US" altLang="zh-CN" sz="2400" b="1" dirty="0"/>
              <a:t>(</a:t>
            </a:r>
            <a:r>
              <a:rPr lang="zh-CN" altLang="en-US" sz="2400" b="1" dirty="0"/>
              <a:t>四）报纸、期刊、广播电台、电视台等媒体刊登或者播放其他报纸、期刊、广播电台、电视台等媒体已经发表的关于政治、经济、宗教问题的时事性文章，但著作权人声明不许刊登、播放的除外；</a:t>
            </a:r>
            <a:br>
              <a:rPr lang="zh-CN" altLang="en-US" sz="2400" b="1" dirty="0"/>
            </a:br>
            <a:r>
              <a:rPr lang="zh-CN" altLang="en-US" sz="2400" b="1" dirty="0"/>
              <a:t>（五）报纸、期刊、广播电台、电视台等媒体刊登或者播放在公众集会上发表的讲话，但作者声明不许刊登、播放的除外；</a:t>
            </a:r>
            <a:br>
              <a:rPr lang="zh-CN" altLang="en-US" sz="2400" b="1" dirty="0"/>
            </a:br>
            <a:r>
              <a:rPr lang="zh-CN" altLang="en-US" sz="2400" b="1" dirty="0"/>
              <a:t>（六）为学校课堂教学或者科学研究，翻译改编、汇编、播放或者少量复制已经发表的作品，供教学或者科研人员使用，但不得出版发行；</a:t>
            </a:r>
            <a:br>
              <a:rPr lang="zh-CN" altLang="en-US" sz="2400" b="1" dirty="0"/>
            </a:br>
            <a:endParaRPr lang="zh-CN" altLang="en-US" sz="2400" b="1" dirty="0"/>
          </a:p>
        </p:txBody>
      </p:sp>
      <p:sp>
        <p:nvSpPr>
          <p:cNvPr id="71684"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311</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p:cNvSpPr>
          <p:nvPr>
            <p:ph type="title" idx="4294967295"/>
          </p:nvPr>
        </p:nvSpPr>
        <p:spPr/>
        <p:txBody>
          <a:bodyPr vert="horz" wrap="square" lIns="0" tIns="45720" rIns="0" bIns="0" anchor="b" anchorCtr="0"/>
          <a:lstStyle/>
          <a:p>
            <a:r>
              <a:rPr lang="zh-CN" altLang="en-US" dirty="0"/>
              <a:t>合理使用的情形</a:t>
            </a:r>
          </a:p>
        </p:txBody>
      </p:sp>
      <p:sp>
        <p:nvSpPr>
          <p:cNvPr id="72707" name="Rectangle 3"/>
          <p:cNvSpPr>
            <a:spLocks noGrp="1"/>
          </p:cNvSpPr>
          <p:nvPr>
            <p:ph type="body" idx="4294967295"/>
          </p:nvPr>
        </p:nvSpPr>
        <p:spPr/>
        <p:txBody>
          <a:bodyPr vert="horz" wrap="square" lIns="91440" tIns="45720" rIns="91440" bIns="45720" anchor="t" anchorCtr="0"/>
          <a:lstStyle/>
          <a:p>
            <a:pPr latinLnBrk="0">
              <a:lnSpc>
                <a:spcPct val="140000"/>
              </a:lnSpc>
              <a:spcBef>
                <a:spcPts val="0"/>
              </a:spcBef>
            </a:pPr>
            <a:r>
              <a:rPr lang="zh-CN" altLang="en-US" b="1" dirty="0"/>
              <a:t>（七）国家机关为执行公务在合理范围内使用已经发表的作品； </a:t>
            </a:r>
            <a:br>
              <a:rPr lang="zh-CN" altLang="en-US" b="1" dirty="0"/>
            </a:br>
            <a:r>
              <a:rPr lang="zh-CN" altLang="en-US" b="1" dirty="0"/>
              <a:t>（八）图书馆、档案馆、纪念馆、博物馆、美术馆、文化馆等为陈列或者保存版本的需要，复制本馆收藏的作品；</a:t>
            </a:r>
            <a:br>
              <a:rPr lang="zh-CN" altLang="en-US" b="1" dirty="0"/>
            </a:br>
            <a:r>
              <a:rPr lang="zh-CN" altLang="en-US" b="1" dirty="0"/>
              <a:t>（九）免费表演已经发表的作品，该表演未向公众收取费用，也未向表演者支付报酬，且不以营利为目的；</a:t>
            </a:r>
            <a:br>
              <a:rPr lang="zh-CN" altLang="en-US" b="1" dirty="0"/>
            </a:br>
            <a:endParaRPr lang="zh-CN" altLang="en-US" b="1" dirty="0"/>
          </a:p>
        </p:txBody>
      </p:sp>
      <p:sp>
        <p:nvSpPr>
          <p:cNvPr id="72708"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312</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p:cNvSpPr>
          <p:nvPr>
            <p:ph type="title" idx="4294967295"/>
          </p:nvPr>
        </p:nvSpPr>
        <p:spPr/>
        <p:txBody>
          <a:bodyPr vert="horz" wrap="square" lIns="0" tIns="45720" rIns="0" bIns="0" anchor="b" anchorCtr="0"/>
          <a:lstStyle/>
          <a:p>
            <a:r>
              <a:rPr lang="zh-CN" altLang="en-US" dirty="0"/>
              <a:t>合理使用的情形</a:t>
            </a:r>
          </a:p>
        </p:txBody>
      </p:sp>
      <p:sp>
        <p:nvSpPr>
          <p:cNvPr id="73731" name="Rectangle 3"/>
          <p:cNvSpPr>
            <a:spLocks noGrp="1"/>
          </p:cNvSpPr>
          <p:nvPr>
            <p:ph type="body" idx="4294967295"/>
          </p:nvPr>
        </p:nvSpPr>
        <p:spPr/>
        <p:txBody>
          <a:bodyPr vert="horz" wrap="square" lIns="91440" tIns="45720" rIns="91440" bIns="45720" anchor="t" anchorCtr="0"/>
          <a:lstStyle/>
          <a:p>
            <a:r>
              <a:rPr lang="zh-CN" altLang="en-US" sz="2800" b="1" dirty="0"/>
              <a:t>（十）对设置或者陈列在公共场所的艺术作品进行临摹、绘画、摄影、录像；</a:t>
            </a:r>
          </a:p>
          <a:p>
            <a:r>
              <a:rPr lang="zh-CN" altLang="en-US" sz="2800" b="1" dirty="0"/>
              <a:t>（十一）将中国公民、法人或者非法人组织已经发表的以国家通用语言文字创作的作品翻译成少数民族语言文字作品在国内出版发行；</a:t>
            </a:r>
            <a:endParaRPr lang="en-US" altLang="zh-CN" sz="2800" b="1" dirty="0"/>
          </a:p>
          <a:p>
            <a:r>
              <a:rPr lang="zh-CN" altLang="en-US" sz="2800" b="1" dirty="0"/>
              <a:t>（十二）以阅读障碍者能够感知的无障碍方式向其提供已经发表的作品；</a:t>
            </a:r>
          </a:p>
          <a:p>
            <a:r>
              <a:rPr lang="zh-CN" altLang="en-US" sz="2800" b="1" dirty="0"/>
              <a:t>（十三）法律、行政法规规定的其他情形。</a:t>
            </a:r>
          </a:p>
        </p:txBody>
      </p:sp>
      <p:sp>
        <p:nvSpPr>
          <p:cNvPr id="73732"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313</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idx="4294967295"/>
          </p:nvPr>
        </p:nvSpPr>
        <p:spPr/>
        <p:txBody>
          <a:bodyPr vert="horz" wrap="square" lIns="0" tIns="45720" rIns="0" bIns="0" anchor="b" anchorCtr="0"/>
          <a:lstStyle/>
          <a:p>
            <a:r>
              <a:rPr lang="zh-CN" altLang="en-US" dirty="0"/>
              <a:t>五、著作权的法定许可</a:t>
            </a:r>
          </a:p>
        </p:txBody>
      </p:sp>
      <p:sp>
        <p:nvSpPr>
          <p:cNvPr id="74755" name="Rectangle 3"/>
          <p:cNvSpPr>
            <a:spLocks noGrp="1"/>
          </p:cNvSpPr>
          <p:nvPr>
            <p:ph type="body" idx="4294967295"/>
          </p:nvPr>
        </p:nvSpPr>
        <p:spPr/>
        <p:txBody>
          <a:bodyPr vert="horz" wrap="square" lIns="91440" tIns="45720" rIns="91440" bIns="45720" anchor="t" anchorCtr="0"/>
          <a:lstStyle/>
          <a:p>
            <a:r>
              <a:rPr lang="en-US" altLang="zh-CN" b="1" dirty="0"/>
              <a:t>1</a:t>
            </a:r>
            <a:r>
              <a:rPr lang="zh-CN" altLang="en-US" b="1" dirty="0"/>
              <a:t>、法定许可的含义</a:t>
            </a:r>
          </a:p>
          <a:p>
            <a:r>
              <a:rPr lang="zh-CN" altLang="en-US" b="1" dirty="0"/>
              <a:t>法定许可，又称非自愿许可，指按照法律的规定，他人使用有关的作品，不需要获得著作权人的许可，但应当支付报酬。</a:t>
            </a:r>
          </a:p>
        </p:txBody>
      </p:sp>
      <p:sp>
        <p:nvSpPr>
          <p:cNvPr id="74756"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314</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p:cNvSpPr>
          <p:nvPr>
            <p:ph type="title" idx="4294967295"/>
          </p:nvPr>
        </p:nvSpPr>
        <p:spPr/>
        <p:txBody>
          <a:bodyPr vert="horz" wrap="square" lIns="0" tIns="45720" rIns="0" bIns="0" anchor="b" anchorCtr="0"/>
          <a:lstStyle/>
          <a:p>
            <a:r>
              <a:rPr lang="zh-CN" altLang="en-US" dirty="0"/>
              <a:t>五、著作权的法定许可</a:t>
            </a:r>
          </a:p>
        </p:txBody>
      </p:sp>
      <p:sp>
        <p:nvSpPr>
          <p:cNvPr id="75779" name="Rectangle 3"/>
          <p:cNvSpPr>
            <a:spLocks noGrp="1"/>
          </p:cNvSpPr>
          <p:nvPr>
            <p:ph type="body" idx="4294967295"/>
          </p:nvPr>
        </p:nvSpPr>
        <p:spPr/>
        <p:txBody>
          <a:bodyPr vert="horz" wrap="square" lIns="91440" tIns="45720" rIns="91440" bIns="45720" anchor="t" anchorCtr="0"/>
          <a:lstStyle/>
          <a:p>
            <a:pPr>
              <a:lnSpc>
                <a:spcPct val="90000"/>
              </a:lnSpc>
            </a:pPr>
            <a:r>
              <a:rPr lang="en-US" altLang="zh-CN" sz="2400" b="1" dirty="0"/>
              <a:t>2</a:t>
            </a:r>
            <a:r>
              <a:rPr lang="zh-CN" altLang="en-US" sz="2400" b="1" dirty="0"/>
              <a:t>、教科书的法定许可</a:t>
            </a:r>
          </a:p>
          <a:p>
            <a:pPr>
              <a:lnSpc>
                <a:spcPct val="90000"/>
              </a:lnSpc>
            </a:pPr>
            <a:r>
              <a:rPr lang="zh-CN" altLang="en-US" sz="2400" b="1" dirty="0"/>
              <a:t>第二十五条</a:t>
            </a:r>
            <a:endParaRPr lang="en-US" altLang="zh-CN" sz="2400" b="1" dirty="0"/>
          </a:p>
          <a:p>
            <a:pPr>
              <a:lnSpc>
                <a:spcPct val="90000"/>
              </a:lnSpc>
            </a:pPr>
            <a:r>
              <a:rPr lang="zh-CN" altLang="en-US" sz="3200" b="1" dirty="0">
                <a:latin typeface="楷体" panose="02010609060101010101" pitchFamily="49" charset="-122"/>
                <a:ea typeface="楷体" panose="02010609060101010101" pitchFamily="49" charset="-122"/>
              </a:rPr>
              <a:t>为实施义务教育和国家教育规划而编写出版教科书，可以不经著作权人许可，在教科书中汇编已经发表的作品片段或者短小的文字作品、音乐作品或者单幅的美术作品、摄影作品、图形作品，但应当按照规定向著作权人支付报酬，指明作者姓名或者名称、作品名称，并且不得侵犯著作权人依照本法享有的其他权利。</a:t>
            </a:r>
          </a:p>
          <a:p>
            <a:pPr>
              <a:lnSpc>
                <a:spcPct val="90000"/>
              </a:lnSpc>
            </a:pPr>
            <a:r>
              <a:rPr lang="zh-CN" altLang="en-US" sz="3200" b="1" dirty="0">
                <a:latin typeface="楷体" panose="02010609060101010101" pitchFamily="49" charset="-122"/>
                <a:ea typeface="楷体" panose="02010609060101010101" pitchFamily="49" charset="-122"/>
              </a:rPr>
              <a:t>前款规定适用于对与著作权有关的权利的限制。</a:t>
            </a:r>
          </a:p>
        </p:txBody>
      </p:sp>
      <p:sp>
        <p:nvSpPr>
          <p:cNvPr id="75780"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315</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p:cNvSpPr>
          <p:nvPr>
            <p:ph type="title" idx="4294967295"/>
          </p:nvPr>
        </p:nvSpPr>
        <p:spPr/>
        <p:txBody>
          <a:bodyPr vert="horz" wrap="square" lIns="0" tIns="45720" rIns="0" bIns="0" anchor="b" anchorCtr="0"/>
          <a:lstStyle/>
          <a:p>
            <a:r>
              <a:rPr lang="zh-CN" altLang="en-US" dirty="0"/>
              <a:t>五、著作权的法定许可</a:t>
            </a:r>
          </a:p>
        </p:txBody>
      </p:sp>
      <p:sp>
        <p:nvSpPr>
          <p:cNvPr id="76803" name="Rectangle 3"/>
          <p:cNvSpPr>
            <a:spLocks noGrp="1"/>
          </p:cNvSpPr>
          <p:nvPr>
            <p:ph type="body" idx="4294967295"/>
          </p:nvPr>
        </p:nvSpPr>
        <p:spPr/>
        <p:txBody>
          <a:bodyPr vert="horz" wrap="square" lIns="91440" tIns="45720" rIns="91440" bIns="45720" anchor="t" anchorCtr="0"/>
          <a:lstStyle/>
          <a:p>
            <a:r>
              <a:rPr lang="en-US" altLang="zh-CN" b="1" dirty="0"/>
              <a:t>3</a:t>
            </a:r>
            <a:r>
              <a:rPr lang="zh-CN" altLang="en-US" b="1" dirty="0"/>
              <a:t>、</a:t>
            </a:r>
            <a:r>
              <a:rPr lang="zh-CN" altLang="en-US" sz="3200" b="1" dirty="0"/>
              <a:t>报刊转载法定许可</a:t>
            </a:r>
          </a:p>
          <a:p>
            <a:r>
              <a:rPr lang="zh-CN" altLang="en-US" sz="3200" b="1" dirty="0"/>
              <a:t>作品（在报纸、期刊上）刊登后，作品刊登后，除著作权人声明不得转载、摘编的外，其他报刊可以转载或者作为文摘、资料刊登，但应当按照规定向著作权人支付报酬。。（著作权法第</a:t>
            </a:r>
            <a:r>
              <a:rPr lang="en-US" altLang="zh-CN" sz="3200" b="1" dirty="0"/>
              <a:t>35</a:t>
            </a:r>
            <a:r>
              <a:rPr lang="zh-CN" altLang="en-US" sz="3200" b="1" dirty="0"/>
              <a:t>条</a:t>
            </a:r>
            <a:r>
              <a:rPr lang="en-US" altLang="zh-CN" sz="3200" b="1" dirty="0"/>
              <a:t>2</a:t>
            </a:r>
            <a:r>
              <a:rPr lang="zh-CN" altLang="en-US" sz="3200" b="1" dirty="0"/>
              <a:t>款）</a:t>
            </a:r>
            <a:br>
              <a:rPr lang="zh-CN" altLang="en-US" b="1" dirty="0"/>
            </a:br>
            <a:endParaRPr lang="zh-CN" altLang="en-US" b="1" dirty="0"/>
          </a:p>
        </p:txBody>
      </p:sp>
      <p:sp>
        <p:nvSpPr>
          <p:cNvPr id="76804"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316</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p:cNvSpPr>
          <p:nvPr>
            <p:ph type="title" idx="4294967295"/>
          </p:nvPr>
        </p:nvSpPr>
        <p:spPr/>
        <p:txBody>
          <a:bodyPr vert="horz" wrap="square" lIns="0" tIns="45720" rIns="0" bIns="0" anchor="b" anchorCtr="0"/>
          <a:lstStyle/>
          <a:p>
            <a:r>
              <a:rPr lang="zh-CN" altLang="en-US" dirty="0"/>
              <a:t>五、著作权的法定许可</a:t>
            </a:r>
          </a:p>
        </p:txBody>
      </p:sp>
      <p:sp>
        <p:nvSpPr>
          <p:cNvPr id="77827" name="Rectangle 3"/>
          <p:cNvSpPr>
            <a:spLocks noGrp="1"/>
          </p:cNvSpPr>
          <p:nvPr>
            <p:ph type="body" idx="4294967295"/>
          </p:nvPr>
        </p:nvSpPr>
        <p:spPr/>
        <p:txBody>
          <a:bodyPr vert="horz" wrap="square" lIns="91440" tIns="45720" rIns="91440" bIns="45720" anchor="t" anchorCtr="0"/>
          <a:lstStyle/>
          <a:p>
            <a:r>
              <a:rPr lang="en-US" altLang="zh-CN" b="1" dirty="0"/>
              <a:t>4</a:t>
            </a:r>
            <a:r>
              <a:rPr lang="zh-CN" altLang="en-US" b="1" dirty="0"/>
              <a:t>、</a:t>
            </a:r>
            <a:r>
              <a:rPr lang="zh-CN" altLang="en-US" sz="3200" b="1" dirty="0"/>
              <a:t>制作录音制品的法定许可</a:t>
            </a:r>
          </a:p>
          <a:p>
            <a:r>
              <a:rPr lang="zh-CN" altLang="en-US" sz="3200" b="1" dirty="0">
                <a:latin typeface="楷体" panose="02010609060101010101" pitchFamily="49" charset="-122"/>
                <a:ea typeface="楷体" panose="02010609060101010101" pitchFamily="49" charset="-122"/>
              </a:rPr>
              <a:t>录音制作者使用他人已经合法录制为录音制品的音乐作品制作录音制品，可以不经著作权人许可，但应当按照规定支付报酬；著作权人声明不许使用的不得使用。</a:t>
            </a:r>
            <a:br>
              <a:rPr lang="zh-CN" altLang="en-US" sz="3200" b="1" dirty="0"/>
            </a:br>
            <a:r>
              <a:rPr lang="zh-CN" altLang="en-US" sz="3200" b="1" dirty="0"/>
              <a:t>（著作权法第</a:t>
            </a:r>
            <a:r>
              <a:rPr lang="en-US" altLang="zh-CN" sz="3200" b="1" dirty="0"/>
              <a:t>42</a:t>
            </a:r>
            <a:r>
              <a:rPr lang="zh-CN" altLang="en-US" sz="3200" b="1" dirty="0"/>
              <a:t>条第</a:t>
            </a:r>
            <a:r>
              <a:rPr lang="en-US" altLang="zh-CN" sz="3200" b="1" dirty="0"/>
              <a:t>3</a:t>
            </a:r>
            <a:r>
              <a:rPr lang="zh-CN" altLang="en-US" sz="3200" b="1" dirty="0"/>
              <a:t>款）</a:t>
            </a:r>
          </a:p>
        </p:txBody>
      </p:sp>
      <p:sp>
        <p:nvSpPr>
          <p:cNvPr id="77828"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317</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p:cNvSpPr>
          <p:nvPr>
            <p:ph type="title" idx="4294967295"/>
          </p:nvPr>
        </p:nvSpPr>
        <p:spPr/>
        <p:txBody>
          <a:bodyPr vert="horz" wrap="square" lIns="0" tIns="45720" rIns="0" bIns="0" anchor="b" anchorCtr="0"/>
          <a:lstStyle/>
          <a:p>
            <a:r>
              <a:rPr lang="zh-CN" altLang="en-US" dirty="0"/>
              <a:t>五、著作权的法定许可</a:t>
            </a:r>
          </a:p>
        </p:txBody>
      </p:sp>
      <p:sp>
        <p:nvSpPr>
          <p:cNvPr id="78851" name="Rectangle 3"/>
          <p:cNvSpPr>
            <a:spLocks noGrp="1"/>
          </p:cNvSpPr>
          <p:nvPr>
            <p:ph type="body" idx="4294967295"/>
          </p:nvPr>
        </p:nvSpPr>
        <p:spPr/>
        <p:txBody>
          <a:bodyPr vert="horz" wrap="square" lIns="91440" tIns="45720" rIns="91440" bIns="45720" anchor="t" anchorCtr="0"/>
          <a:lstStyle/>
          <a:p>
            <a:r>
              <a:rPr lang="en-US" altLang="zh-CN" b="1" dirty="0"/>
              <a:t>5</a:t>
            </a:r>
            <a:r>
              <a:rPr lang="zh-CN" altLang="en-US" b="1" dirty="0"/>
              <a:t>、</a:t>
            </a:r>
            <a:r>
              <a:rPr lang="zh-CN" altLang="en-US" sz="3200" b="1" dirty="0"/>
              <a:t>播放已发表作品的法定许可</a:t>
            </a:r>
          </a:p>
          <a:p>
            <a:r>
              <a:rPr lang="zh-CN" altLang="en-US" sz="3200" b="1" dirty="0"/>
              <a:t>电视台播放他人已发表的作品，可以不经著作权人许可，但应当按照规定支付报酬。 （著作权法第</a:t>
            </a:r>
            <a:r>
              <a:rPr lang="en-US" altLang="zh-CN" sz="3200" b="1" dirty="0"/>
              <a:t>46</a:t>
            </a:r>
            <a:r>
              <a:rPr lang="zh-CN" altLang="en-US" sz="3200" b="1" dirty="0"/>
              <a:t>条）</a:t>
            </a:r>
          </a:p>
        </p:txBody>
      </p:sp>
      <p:sp>
        <p:nvSpPr>
          <p:cNvPr id="78852"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318</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idx="4294967295"/>
          </p:nvPr>
        </p:nvSpPr>
        <p:spPr/>
        <p:txBody>
          <a:bodyPr vert="horz" wrap="square" lIns="0" tIns="45720" rIns="0" bIns="0" anchor="b" anchorCtr="0"/>
          <a:lstStyle/>
          <a:p>
            <a:r>
              <a:rPr lang="zh-CN" altLang="en-US" dirty="0"/>
              <a:t>六、著作权的保护期</a:t>
            </a:r>
          </a:p>
        </p:txBody>
      </p:sp>
      <p:sp>
        <p:nvSpPr>
          <p:cNvPr id="79875" name="Rectangle 3"/>
          <p:cNvSpPr>
            <a:spLocks noGrp="1"/>
          </p:cNvSpPr>
          <p:nvPr>
            <p:ph type="body" idx="4294967295"/>
          </p:nvPr>
        </p:nvSpPr>
        <p:spPr/>
        <p:txBody>
          <a:bodyPr vert="horz" wrap="square" lIns="91440" tIns="45720" rIns="91440" bIns="45720" anchor="t" anchorCtr="0"/>
          <a:lstStyle/>
          <a:p>
            <a:r>
              <a:rPr lang="en-US" altLang="zh-CN" b="1" dirty="0"/>
              <a:t>1</a:t>
            </a:r>
            <a:r>
              <a:rPr lang="zh-CN" altLang="en-US" b="1" dirty="0"/>
              <a:t>、著作权保护期的计算</a:t>
            </a:r>
          </a:p>
          <a:p>
            <a:r>
              <a:rPr lang="zh-CN" altLang="en-US" b="1" dirty="0"/>
              <a:t>著作权自作品创作完成之日起产生。</a:t>
            </a:r>
          </a:p>
        </p:txBody>
      </p:sp>
      <p:sp>
        <p:nvSpPr>
          <p:cNvPr id="79876"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319</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1981200" y="155575"/>
            <a:ext cx="8229600" cy="1252538"/>
          </a:xfrm>
        </p:spPr>
        <p:txBody>
          <a:bodyPr vert="horz" wrap="square" lIns="91440" tIns="45720" rIns="91440" bIns="45720" anchor="b"/>
          <a:lstStyle/>
          <a:p>
            <a:endParaRPr lang="zh-CN" altLang="en-US" kern="1200" dirty="0">
              <a:latin typeface="+mj-lt"/>
              <a:ea typeface="+mj-ea"/>
              <a:cs typeface="+mj-cs"/>
            </a:endParaRPr>
          </a:p>
        </p:txBody>
      </p:sp>
      <p:sp>
        <p:nvSpPr>
          <p:cNvPr id="8195" name="内容占位符 2"/>
          <p:cNvSpPr>
            <a:spLocks noGrp="1"/>
          </p:cNvSpPr>
          <p:nvPr>
            <p:ph idx="1"/>
          </p:nvPr>
        </p:nvSpPr>
        <p:spPr>
          <a:xfrm>
            <a:off x="838200" y="1341438"/>
            <a:ext cx="10515600" cy="5060950"/>
          </a:xfrm>
        </p:spPr>
        <p:txBody>
          <a:bodyPr vert="horz" wrap="square" lIns="91440" tIns="45720" rIns="91440" bIns="45720" anchor="t"/>
          <a:lstStyle/>
          <a:p>
            <a:endParaRPr lang="zh-CN" altLang="en-US" dirty="0"/>
          </a:p>
        </p:txBody>
      </p:sp>
      <p:sp>
        <p:nvSpPr>
          <p:cNvPr id="8196"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t>32</a:t>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pic>
        <p:nvPicPr>
          <p:cNvPr id="8197" name="图片 4"/>
          <p:cNvPicPr>
            <a:picLocks noChangeAspect="1"/>
          </p:cNvPicPr>
          <p:nvPr/>
        </p:nvPicPr>
        <p:blipFill>
          <a:blip r:embed="rId2"/>
          <a:stretch>
            <a:fillRect/>
          </a:stretch>
        </p:blipFill>
        <p:spPr>
          <a:xfrm>
            <a:off x="3432175" y="44450"/>
            <a:ext cx="4941888" cy="6985000"/>
          </a:xfrm>
          <a:prstGeom prst="rect">
            <a:avLst/>
          </a:prstGeom>
          <a:noFill/>
          <a:ln w="9525">
            <a:noFill/>
          </a:ln>
        </p:spPr>
      </p:pic>
    </p:spTree>
  </p:cSld>
  <p:clrMapOvr>
    <a:masterClrMapping/>
  </p:clrMapOvr>
  <p:transition spd="slow"/>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p:cNvSpPr>
          <p:nvPr>
            <p:ph type="title" idx="4294967295"/>
          </p:nvPr>
        </p:nvSpPr>
        <p:spPr/>
        <p:txBody>
          <a:bodyPr vert="horz" wrap="square" lIns="0" tIns="45720" rIns="0" bIns="0" anchor="b" anchorCtr="0"/>
          <a:lstStyle/>
          <a:p>
            <a:r>
              <a:rPr lang="zh-CN" altLang="en-US" dirty="0"/>
              <a:t>六、著作权的保护期限</a:t>
            </a:r>
          </a:p>
        </p:txBody>
      </p:sp>
      <p:sp>
        <p:nvSpPr>
          <p:cNvPr id="80899" name="Rectangle 3"/>
          <p:cNvSpPr>
            <a:spLocks noGrp="1"/>
          </p:cNvSpPr>
          <p:nvPr>
            <p:ph type="body" idx="4294967295"/>
          </p:nvPr>
        </p:nvSpPr>
        <p:spPr/>
        <p:txBody>
          <a:bodyPr vert="horz" wrap="square" lIns="91440" tIns="45720" rIns="91440" bIns="45720" anchor="t" anchorCtr="0"/>
          <a:lstStyle/>
          <a:p>
            <a:pPr>
              <a:lnSpc>
                <a:spcPct val="90000"/>
              </a:lnSpc>
            </a:pPr>
            <a:r>
              <a:rPr lang="en-US" altLang="zh-CN" sz="2800" b="1" dirty="0"/>
              <a:t>2</a:t>
            </a:r>
            <a:r>
              <a:rPr lang="zh-CN" altLang="en-US" sz="2800" b="1" dirty="0"/>
              <a:t>、署名权、修改权、保护作品完整权</a:t>
            </a:r>
          </a:p>
          <a:p>
            <a:pPr>
              <a:lnSpc>
                <a:spcPct val="90000"/>
              </a:lnSpc>
            </a:pPr>
            <a:r>
              <a:rPr lang="zh-CN" altLang="en-US" sz="2800" b="1" dirty="0"/>
              <a:t>第二十二条 作者的署名权、修改权、保护作品完整权的保护期不受限制。</a:t>
            </a:r>
            <a:br>
              <a:rPr lang="zh-CN" altLang="en-US" sz="2800" b="1" dirty="0"/>
            </a:br>
            <a:r>
              <a:rPr lang="zh-CN" altLang="en-US" sz="2800" b="1" dirty="0"/>
              <a:t>实施条例第十五条</a:t>
            </a:r>
            <a:r>
              <a:rPr lang="en-US" altLang="zh-CN" sz="2800" b="1" dirty="0"/>
              <a:t>:</a:t>
            </a:r>
            <a:r>
              <a:rPr lang="zh-CN" altLang="en-US" sz="2800" b="1" dirty="0"/>
              <a:t>作者死亡后，其著作权中的署名权、修改权和保护作品完整权由作者的继承人或者受遗赠人保护。</a:t>
            </a:r>
            <a:br>
              <a:rPr lang="zh-CN" altLang="en-US" sz="2800" b="1" dirty="0"/>
            </a:br>
            <a:r>
              <a:rPr lang="zh-CN" altLang="en-US" sz="2800" b="1" dirty="0"/>
              <a:t>　　著作权无人继承又无人受遗赠的，其署名权、修改权和保护作品完整权由著作权行政管理部门保护。</a:t>
            </a:r>
            <a:br>
              <a:rPr lang="zh-CN" altLang="en-US" sz="2800" b="1" dirty="0"/>
            </a:br>
            <a:endParaRPr lang="zh-CN" altLang="en-US" sz="2800" b="1" dirty="0"/>
          </a:p>
        </p:txBody>
      </p:sp>
      <p:sp>
        <p:nvSpPr>
          <p:cNvPr id="80900"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320</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idx="4294967295"/>
          </p:nvPr>
        </p:nvSpPr>
        <p:spPr/>
        <p:txBody>
          <a:bodyPr vert="horz" wrap="square" lIns="0" tIns="45720" rIns="0" bIns="0" anchor="b" anchorCtr="0"/>
          <a:lstStyle/>
          <a:p>
            <a:r>
              <a:rPr lang="zh-CN" altLang="en-US" dirty="0"/>
              <a:t>六、著作权的保护期限</a:t>
            </a:r>
          </a:p>
        </p:txBody>
      </p:sp>
      <p:sp>
        <p:nvSpPr>
          <p:cNvPr id="81923" name="Rectangle 3"/>
          <p:cNvSpPr>
            <a:spLocks noGrp="1"/>
          </p:cNvSpPr>
          <p:nvPr>
            <p:ph type="body" idx="4294967295"/>
          </p:nvPr>
        </p:nvSpPr>
        <p:spPr/>
        <p:txBody>
          <a:bodyPr vert="horz" wrap="square" lIns="91440" tIns="45720" rIns="91440" bIns="45720" anchor="t" anchorCtr="0"/>
          <a:lstStyle/>
          <a:p>
            <a:pPr>
              <a:lnSpc>
                <a:spcPct val="80000"/>
              </a:lnSpc>
            </a:pPr>
            <a:r>
              <a:rPr lang="en-US" altLang="zh-CN" sz="2400" b="1" dirty="0"/>
              <a:t>3</a:t>
            </a:r>
            <a:r>
              <a:rPr lang="zh-CN" altLang="en-US" sz="2400" b="1" dirty="0"/>
              <a:t>、自然人作品的保护期</a:t>
            </a:r>
          </a:p>
          <a:p>
            <a:pPr>
              <a:lnSpc>
                <a:spcPct val="80000"/>
              </a:lnSpc>
            </a:pPr>
            <a:r>
              <a:rPr lang="zh-CN" altLang="en-US" sz="3600" b="1" dirty="0"/>
              <a:t>第二十三条第一款 </a:t>
            </a:r>
            <a:endParaRPr lang="en-US" altLang="zh-CN" sz="3600" b="1" dirty="0"/>
          </a:p>
          <a:p>
            <a:r>
              <a:rPr lang="zh-CN" altLang="en-US" sz="3600" b="1" dirty="0"/>
              <a:t>自然人的作品，其发表权、本法第十条第一款第（五）项至第（十七）项规定的权利的保护期为作者终生及其死亡后五十年，截止于作者死亡后第五十年的</a:t>
            </a:r>
            <a:r>
              <a:rPr lang="en-US" altLang="zh-CN" sz="3600" b="1" dirty="0"/>
              <a:t>12</a:t>
            </a:r>
            <a:r>
              <a:rPr lang="zh-CN" altLang="en-US" sz="3600" b="1" dirty="0"/>
              <a:t>月</a:t>
            </a:r>
            <a:r>
              <a:rPr lang="en-US" altLang="zh-CN" sz="3600" b="1" dirty="0"/>
              <a:t>31</a:t>
            </a:r>
            <a:r>
              <a:rPr lang="zh-CN" altLang="en-US" sz="3600" b="1" dirty="0"/>
              <a:t>日；如果是合作作品，截止于最后死亡的作者死亡后第五十年的</a:t>
            </a:r>
            <a:r>
              <a:rPr lang="en-US" altLang="zh-CN" sz="3600" b="1" dirty="0"/>
              <a:t>12</a:t>
            </a:r>
            <a:r>
              <a:rPr lang="zh-CN" altLang="en-US" sz="3600" b="1" dirty="0"/>
              <a:t>月</a:t>
            </a:r>
            <a:r>
              <a:rPr lang="en-US" altLang="zh-CN" sz="3600" b="1" dirty="0"/>
              <a:t>31</a:t>
            </a:r>
            <a:r>
              <a:rPr lang="zh-CN" altLang="en-US" sz="3600" b="1" dirty="0"/>
              <a:t>日。</a:t>
            </a:r>
            <a:br>
              <a:rPr lang="zh-CN" altLang="en-US" sz="3600" b="1" dirty="0"/>
            </a:br>
            <a:endParaRPr lang="zh-CN" altLang="en-US" sz="3600" b="1" dirty="0"/>
          </a:p>
        </p:txBody>
      </p:sp>
      <p:sp>
        <p:nvSpPr>
          <p:cNvPr id="81924"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321</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title" idx="4294967295"/>
          </p:nvPr>
        </p:nvSpPr>
        <p:spPr/>
        <p:txBody>
          <a:bodyPr vert="horz" wrap="square" lIns="0" tIns="45720" rIns="0" bIns="0" anchor="b" anchorCtr="0"/>
          <a:lstStyle/>
          <a:p>
            <a:r>
              <a:rPr lang="zh-CN" altLang="en-US" dirty="0"/>
              <a:t>六、著作权的保护期限</a:t>
            </a:r>
          </a:p>
        </p:txBody>
      </p:sp>
      <p:sp>
        <p:nvSpPr>
          <p:cNvPr id="82947" name="Rectangle 3"/>
          <p:cNvSpPr>
            <a:spLocks noGrp="1"/>
          </p:cNvSpPr>
          <p:nvPr>
            <p:ph type="body" idx="4294967295"/>
          </p:nvPr>
        </p:nvSpPr>
        <p:spPr/>
        <p:txBody>
          <a:bodyPr vert="horz" wrap="square" lIns="91440" tIns="45720" rIns="91440" bIns="45720" anchor="t" anchorCtr="0"/>
          <a:lstStyle/>
          <a:p>
            <a:r>
              <a:rPr lang="en-US" altLang="zh-CN" sz="2800" b="1" dirty="0"/>
              <a:t>4</a:t>
            </a:r>
            <a:r>
              <a:rPr lang="zh-CN" altLang="en-US" sz="2800" b="1" dirty="0"/>
              <a:t>、法人或其他组织作品的保护期</a:t>
            </a:r>
          </a:p>
          <a:p>
            <a:r>
              <a:rPr lang="zh-CN" altLang="en-US" sz="2800" b="1" dirty="0"/>
              <a:t>著作权法第</a:t>
            </a:r>
            <a:r>
              <a:rPr lang="en-US" altLang="zh-CN" sz="2800" b="1" dirty="0"/>
              <a:t>23</a:t>
            </a:r>
            <a:r>
              <a:rPr lang="zh-CN" altLang="en-US" sz="2800" b="1" dirty="0"/>
              <a:t>条</a:t>
            </a:r>
            <a:r>
              <a:rPr lang="en-US" altLang="zh-CN" sz="2800" b="1" dirty="0"/>
              <a:t>2</a:t>
            </a:r>
            <a:r>
              <a:rPr lang="zh-CN" altLang="en-US" sz="2800" b="1" dirty="0"/>
              <a:t>款</a:t>
            </a:r>
            <a:endParaRPr lang="en-US" altLang="zh-CN" sz="2800" b="1" dirty="0"/>
          </a:p>
          <a:p>
            <a:r>
              <a:rPr lang="zh-CN" altLang="en-US" sz="2800" b="1" dirty="0">
                <a:latin typeface="楷体" panose="02010609060101010101" pitchFamily="49" charset="-122"/>
                <a:ea typeface="楷体" panose="02010609060101010101" pitchFamily="49" charset="-122"/>
              </a:rPr>
              <a:t>法人或者非法人组织的作品、著作权（署名权除外）由法人或者非法人组织享有的职务作品，其发表权的保护期为五十年，截止于作品创作完成后第五十年的</a:t>
            </a:r>
            <a:r>
              <a:rPr lang="en-US" altLang="zh-CN" sz="2800" b="1" dirty="0">
                <a:latin typeface="楷体" panose="02010609060101010101" pitchFamily="49" charset="-122"/>
                <a:ea typeface="楷体" panose="02010609060101010101" pitchFamily="49" charset="-122"/>
              </a:rPr>
              <a:t>12</a:t>
            </a:r>
            <a:r>
              <a:rPr lang="zh-CN" altLang="en-US" sz="2800" b="1" dirty="0">
                <a:latin typeface="楷体" panose="02010609060101010101" pitchFamily="49" charset="-122"/>
                <a:ea typeface="楷体" panose="02010609060101010101" pitchFamily="49" charset="-122"/>
              </a:rPr>
              <a:t>月</a:t>
            </a:r>
            <a:r>
              <a:rPr lang="en-US" altLang="zh-CN" sz="2800" b="1" dirty="0">
                <a:latin typeface="楷体" panose="02010609060101010101" pitchFamily="49" charset="-122"/>
                <a:ea typeface="楷体" panose="02010609060101010101" pitchFamily="49" charset="-122"/>
              </a:rPr>
              <a:t>31</a:t>
            </a:r>
            <a:r>
              <a:rPr lang="zh-CN" altLang="en-US" sz="2800" b="1" dirty="0">
                <a:latin typeface="楷体" panose="02010609060101010101" pitchFamily="49" charset="-122"/>
                <a:ea typeface="楷体" panose="02010609060101010101" pitchFamily="49" charset="-122"/>
              </a:rPr>
              <a:t>日；本法第十条第一款第五项至第十七项规定的权利的保护期为五十年，截止于作品首次发表后第五十年的</a:t>
            </a:r>
            <a:r>
              <a:rPr lang="en-US" altLang="zh-CN" sz="2800" b="1" dirty="0">
                <a:latin typeface="楷体" panose="02010609060101010101" pitchFamily="49" charset="-122"/>
                <a:ea typeface="楷体" panose="02010609060101010101" pitchFamily="49" charset="-122"/>
              </a:rPr>
              <a:t>12</a:t>
            </a:r>
            <a:r>
              <a:rPr lang="zh-CN" altLang="en-US" sz="2800" b="1" dirty="0">
                <a:latin typeface="楷体" panose="02010609060101010101" pitchFamily="49" charset="-122"/>
                <a:ea typeface="楷体" panose="02010609060101010101" pitchFamily="49" charset="-122"/>
              </a:rPr>
              <a:t>月</a:t>
            </a:r>
            <a:r>
              <a:rPr lang="en-US" altLang="zh-CN" sz="2800" b="1" dirty="0">
                <a:latin typeface="楷体" panose="02010609060101010101" pitchFamily="49" charset="-122"/>
                <a:ea typeface="楷体" panose="02010609060101010101" pitchFamily="49" charset="-122"/>
              </a:rPr>
              <a:t>31</a:t>
            </a:r>
            <a:r>
              <a:rPr lang="zh-CN" altLang="en-US" sz="2800" b="1" dirty="0">
                <a:latin typeface="楷体" panose="02010609060101010101" pitchFamily="49" charset="-122"/>
                <a:ea typeface="楷体" panose="02010609060101010101" pitchFamily="49" charset="-122"/>
              </a:rPr>
              <a:t>日，但作品自创作完成后五十年内未发表的，本法不再保护。</a:t>
            </a:r>
            <a:endParaRPr lang="zh-CN" altLang="en-US" sz="2800" b="1" dirty="0"/>
          </a:p>
        </p:txBody>
      </p:sp>
      <p:sp>
        <p:nvSpPr>
          <p:cNvPr id="82948"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322</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type="title" idx="4294967295"/>
          </p:nvPr>
        </p:nvSpPr>
        <p:spPr/>
        <p:txBody>
          <a:bodyPr vert="horz" wrap="square" lIns="0" tIns="45720" rIns="0" bIns="0" anchor="b" anchorCtr="0"/>
          <a:lstStyle/>
          <a:p>
            <a:r>
              <a:rPr lang="zh-CN" altLang="en-US" dirty="0"/>
              <a:t>六、著作权的保护期限</a:t>
            </a:r>
          </a:p>
        </p:txBody>
      </p:sp>
      <p:sp>
        <p:nvSpPr>
          <p:cNvPr id="83971" name="Rectangle 3"/>
          <p:cNvSpPr>
            <a:spLocks noGrp="1"/>
          </p:cNvSpPr>
          <p:nvPr>
            <p:ph type="body" idx="4294967295"/>
          </p:nvPr>
        </p:nvSpPr>
        <p:spPr/>
        <p:txBody>
          <a:bodyPr vert="horz" wrap="square" lIns="91440" tIns="45720" rIns="91440" bIns="45720" anchor="t" anchorCtr="0"/>
          <a:lstStyle/>
          <a:p>
            <a:r>
              <a:rPr lang="en-US" altLang="zh-CN" sz="2800" b="1" dirty="0"/>
              <a:t>5</a:t>
            </a:r>
            <a:r>
              <a:rPr lang="zh-CN" altLang="en-US" sz="2800" b="1" dirty="0"/>
              <a:t>、视听作品的保护期</a:t>
            </a:r>
          </a:p>
          <a:p>
            <a:r>
              <a:rPr lang="zh-CN" altLang="en-US" sz="2800" b="1" dirty="0">
                <a:latin typeface="楷体" panose="02010609060101010101" pitchFamily="49" charset="-122"/>
                <a:ea typeface="楷体" panose="02010609060101010101" pitchFamily="49" charset="-122"/>
              </a:rPr>
              <a:t>视听作品，其发表权的保护期为五十年，截止于作品创作完成后第五十年的</a:t>
            </a:r>
            <a:r>
              <a:rPr lang="en-US" altLang="zh-CN" sz="2800" b="1" dirty="0">
                <a:latin typeface="楷体" panose="02010609060101010101" pitchFamily="49" charset="-122"/>
                <a:ea typeface="楷体" panose="02010609060101010101" pitchFamily="49" charset="-122"/>
              </a:rPr>
              <a:t>12</a:t>
            </a:r>
            <a:r>
              <a:rPr lang="zh-CN" altLang="en-US" sz="2800" b="1" dirty="0">
                <a:latin typeface="楷体" panose="02010609060101010101" pitchFamily="49" charset="-122"/>
                <a:ea typeface="楷体" panose="02010609060101010101" pitchFamily="49" charset="-122"/>
              </a:rPr>
              <a:t>月</a:t>
            </a:r>
            <a:r>
              <a:rPr lang="en-US" altLang="zh-CN" sz="2800" b="1" dirty="0">
                <a:latin typeface="楷体" panose="02010609060101010101" pitchFamily="49" charset="-122"/>
                <a:ea typeface="楷体" panose="02010609060101010101" pitchFamily="49" charset="-122"/>
              </a:rPr>
              <a:t>31</a:t>
            </a:r>
            <a:r>
              <a:rPr lang="zh-CN" altLang="en-US" sz="2800" b="1" dirty="0">
                <a:latin typeface="楷体" panose="02010609060101010101" pitchFamily="49" charset="-122"/>
                <a:ea typeface="楷体" panose="02010609060101010101" pitchFamily="49" charset="-122"/>
              </a:rPr>
              <a:t>日；本法第十条第一款第五项至第十七项规定的权利的保护期为五十年，截止于作品首次发表后第五十年的</a:t>
            </a:r>
            <a:r>
              <a:rPr lang="en-US" altLang="zh-CN" sz="2800" b="1" dirty="0">
                <a:latin typeface="楷体" panose="02010609060101010101" pitchFamily="49" charset="-122"/>
                <a:ea typeface="楷体" panose="02010609060101010101" pitchFamily="49" charset="-122"/>
              </a:rPr>
              <a:t>12</a:t>
            </a:r>
            <a:r>
              <a:rPr lang="zh-CN" altLang="en-US" sz="2800" b="1" dirty="0">
                <a:latin typeface="楷体" panose="02010609060101010101" pitchFamily="49" charset="-122"/>
                <a:ea typeface="楷体" panose="02010609060101010101" pitchFamily="49" charset="-122"/>
              </a:rPr>
              <a:t>月</a:t>
            </a:r>
            <a:r>
              <a:rPr lang="en-US" altLang="zh-CN" sz="2800" b="1" dirty="0">
                <a:latin typeface="楷体" panose="02010609060101010101" pitchFamily="49" charset="-122"/>
                <a:ea typeface="楷体" panose="02010609060101010101" pitchFamily="49" charset="-122"/>
              </a:rPr>
              <a:t>31</a:t>
            </a:r>
            <a:r>
              <a:rPr lang="zh-CN" altLang="en-US" sz="2800" b="1" dirty="0">
                <a:latin typeface="楷体" panose="02010609060101010101" pitchFamily="49" charset="-122"/>
                <a:ea typeface="楷体" panose="02010609060101010101" pitchFamily="49" charset="-122"/>
              </a:rPr>
              <a:t>日，但作品自创作完成后五十年内未发表的，本法不再保护。</a:t>
            </a:r>
          </a:p>
          <a:p>
            <a:pPr>
              <a:buFont typeface="Wingdings" panose="05000000000000000000" pitchFamily="2" charset="2"/>
              <a:buNone/>
            </a:pPr>
            <a:r>
              <a:rPr lang="zh-CN" altLang="en-US" sz="2800" b="1" dirty="0"/>
              <a:t> （著作权法第</a:t>
            </a:r>
            <a:r>
              <a:rPr lang="en-US" altLang="zh-CN" sz="2800" b="1" dirty="0"/>
              <a:t>23</a:t>
            </a:r>
            <a:r>
              <a:rPr lang="zh-CN" altLang="en-US" sz="2800" b="1" dirty="0"/>
              <a:t>条</a:t>
            </a:r>
            <a:r>
              <a:rPr lang="en-US" altLang="zh-CN" sz="2800" b="1" dirty="0"/>
              <a:t>3</a:t>
            </a:r>
            <a:r>
              <a:rPr lang="zh-CN" altLang="en-US" sz="2800" b="1" dirty="0"/>
              <a:t>款）</a:t>
            </a:r>
          </a:p>
          <a:p>
            <a:pPr>
              <a:buFont typeface="Wingdings 2" panose="05020102010507070707" pitchFamily="18" charset="2"/>
              <a:buChar char=""/>
            </a:pPr>
            <a:endParaRPr lang="en-US" altLang="zh-CN" sz="2800" b="1" dirty="0"/>
          </a:p>
        </p:txBody>
      </p:sp>
      <p:sp>
        <p:nvSpPr>
          <p:cNvPr id="83972"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323</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p:cNvSpPr>
          <p:nvPr>
            <p:ph type="title" idx="4294967295"/>
          </p:nvPr>
        </p:nvSpPr>
        <p:spPr/>
        <p:txBody>
          <a:bodyPr vert="horz" wrap="square" lIns="0" tIns="45720" rIns="0" bIns="0" anchor="b" anchorCtr="0"/>
          <a:lstStyle/>
          <a:p>
            <a:r>
              <a:rPr lang="zh-CN" altLang="en-US" dirty="0"/>
              <a:t>七、邻接权</a:t>
            </a:r>
          </a:p>
        </p:txBody>
      </p:sp>
      <p:sp>
        <p:nvSpPr>
          <p:cNvPr id="84995" name="Rectangle 3"/>
          <p:cNvSpPr>
            <a:spLocks noGrp="1"/>
          </p:cNvSpPr>
          <p:nvPr>
            <p:ph type="body" idx="4294967295"/>
          </p:nvPr>
        </p:nvSpPr>
        <p:spPr/>
        <p:txBody>
          <a:bodyPr vert="horz" wrap="square" lIns="91440" tIns="45720" rIns="91440" bIns="45720" anchor="t" anchorCtr="0"/>
          <a:lstStyle/>
          <a:p>
            <a:pPr>
              <a:lnSpc>
                <a:spcPct val="90000"/>
              </a:lnSpc>
            </a:pPr>
            <a:r>
              <a:rPr lang="zh-CN" altLang="en-US" sz="3600" b="1" dirty="0"/>
              <a:t>（一）含义</a:t>
            </a:r>
          </a:p>
          <a:p>
            <a:pPr>
              <a:lnSpc>
                <a:spcPct val="90000"/>
              </a:lnSpc>
            </a:pPr>
            <a:r>
              <a:rPr lang="zh-CN" altLang="en-US" sz="3600" b="1" dirty="0"/>
              <a:t>邻接权译自</a:t>
            </a:r>
            <a:r>
              <a:rPr lang="en-US" altLang="zh-CN" sz="3600" b="1" dirty="0"/>
              <a:t>neighboring right</a:t>
            </a:r>
            <a:r>
              <a:rPr lang="zh-CN" altLang="en-US" sz="3600" b="1" dirty="0"/>
              <a:t>，意思是与著作权邻近的权利，即作品的传播者就其传播作品的过程中付出的创造性劳动和投资所享有的权利。</a:t>
            </a:r>
          </a:p>
          <a:p>
            <a:pPr>
              <a:lnSpc>
                <a:spcPct val="90000"/>
              </a:lnSpc>
            </a:pPr>
            <a:r>
              <a:rPr lang="zh-CN" altLang="en-US" sz="2800" b="1" dirty="0"/>
              <a:t>我国著作权法中并没有使用</a:t>
            </a:r>
            <a:r>
              <a:rPr lang="zh-CN" altLang="en-US" sz="2800" b="1" dirty="0">
                <a:latin typeface="Arial" panose="020B0604020202020204" pitchFamily="34" charset="0"/>
              </a:rPr>
              <a:t>“</a:t>
            </a:r>
            <a:r>
              <a:rPr lang="zh-CN" altLang="en-US" sz="2800" b="1" dirty="0"/>
              <a:t>邻接权</a:t>
            </a:r>
            <a:r>
              <a:rPr lang="zh-CN" altLang="en-US" sz="2800" b="1" dirty="0">
                <a:latin typeface="Arial" panose="020B0604020202020204" pitchFamily="34" charset="0"/>
              </a:rPr>
              <a:t>”</a:t>
            </a:r>
            <a:r>
              <a:rPr lang="zh-CN" altLang="en-US" sz="2800" b="1" dirty="0"/>
              <a:t>的概念，而是使用了</a:t>
            </a:r>
            <a:r>
              <a:rPr lang="zh-CN" altLang="en-US" sz="2800" b="1" dirty="0">
                <a:latin typeface="Arial" panose="020B0604020202020204" pitchFamily="34" charset="0"/>
              </a:rPr>
              <a:t>“</a:t>
            </a:r>
            <a:r>
              <a:rPr lang="zh-CN" altLang="en-US" sz="2800" b="1" dirty="0"/>
              <a:t>与著作权有关的权益</a:t>
            </a:r>
            <a:r>
              <a:rPr lang="zh-CN" altLang="en-US" sz="2800" b="1" dirty="0">
                <a:latin typeface="Arial" panose="020B0604020202020204" pitchFamily="34" charset="0"/>
              </a:rPr>
              <a:t>”</a:t>
            </a:r>
            <a:r>
              <a:rPr lang="zh-CN" altLang="en-US" sz="2800" b="1" dirty="0"/>
              <a:t>的概念。</a:t>
            </a:r>
          </a:p>
        </p:txBody>
      </p:sp>
      <p:sp>
        <p:nvSpPr>
          <p:cNvPr id="84996"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324</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17"/>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325</a:t>
            </a:fld>
            <a:endParaRPr lang="zh-CN" altLang="en-US" sz="1200" dirty="0">
              <a:solidFill>
                <a:srgbClr val="045C75"/>
              </a:solidFill>
              <a:latin typeface="Constantia" panose="02030602050306030303" pitchFamily="18" charset="0"/>
            </a:endParaRPr>
          </a:p>
        </p:txBody>
      </p:sp>
      <p:sp>
        <p:nvSpPr>
          <p:cNvPr id="86019"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en-US" altLang="zh-CN" sz="1200" dirty="0">
                <a:solidFill>
                  <a:srgbClr val="045C75"/>
                </a:solidFill>
                <a:latin typeface="Constantia" panose="02030602050306030303" pitchFamily="18" charset="0"/>
              </a:rPr>
              <a:t>325</a:t>
            </a:fld>
            <a:endParaRPr lang="en-US" altLang="zh-CN" sz="1200" dirty="0">
              <a:solidFill>
                <a:srgbClr val="045C75"/>
              </a:solidFill>
              <a:latin typeface="Constantia" panose="02030602050306030303" pitchFamily="18" charset="0"/>
            </a:endParaRPr>
          </a:p>
        </p:txBody>
      </p:sp>
      <p:sp>
        <p:nvSpPr>
          <p:cNvPr id="86020" name="AutoShape 2" descr="5%"/>
          <p:cNvSpPr/>
          <p:nvPr/>
        </p:nvSpPr>
        <p:spPr>
          <a:xfrm>
            <a:off x="2971800" y="0"/>
            <a:ext cx="5257800" cy="6629400"/>
          </a:xfrm>
          <a:prstGeom prst="cloudCallout">
            <a:avLst>
              <a:gd name="adj1" fmla="val -26690"/>
              <a:gd name="adj2" fmla="val 39894"/>
            </a:avLst>
          </a:prstGeom>
          <a:blipFill rotWithShape="0">
            <a:blip r:embed="rId4"/>
          </a:blipFill>
          <a:ln w="9525" cap="flat" cmpd="sng">
            <a:solidFill>
              <a:schemeClr val="tx1"/>
            </a:solidFill>
            <a:prstDash val="solid"/>
            <a:headEnd type="none" w="med" len="med"/>
            <a:tailEnd type="none" w="med" len="med"/>
          </a:ln>
        </p:spPr>
        <p:txBody>
          <a:bodyPr/>
          <a:lstStyle/>
          <a:p>
            <a:pPr algn="ctr" eaLnBrk="1" hangingPunct="1">
              <a:buFont typeface="Wingdings 2" panose="05020102010507070707" pitchFamily="18" charset="2"/>
            </a:pPr>
            <a:endParaRPr lang="zh-CN" altLang="zh-CN" sz="2400" dirty="0">
              <a:latin typeface="Times New Roman" panose="02020603050405020304" pitchFamily="18" charset="0"/>
            </a:endParaRPr>
          </a:p>
        </p:txBody>
      </p:sp>
      <p:pic>
        <p:nvPicPr>
          <p:cNvPr id="86021" name="Picture 3" descr="BD06529_"/>
          <p:cNvPicPr>
            <a:picLocks noChangeAspect="1"/>
          </p:cNvPicPr>
          <p:nvPr/>
        </p:nvPicPr>
        <p:blipFill>
          <a:blip r:embed="rId5"/>
          <a:stretch>
            <a:fillRect/>
          </a:stretch>
        </p:blipFill>
        <p:spPr>
          <a:xfrm>
            <a:off x="8077200" y="457200"/>
            <a:ext cx="1831975" cy="1452563"/>
          </a:xfrm>
          <a:prstGeom prst="rect">
            <a:avLst/>
          </a:prstGeom>
          <a:noFill/>
          <a:ln w="9525">
            <a:noFill/>
          </a:ln>
        </p:spPr>
      </p:pic>
      <p:pic>
        <p:nvPicPr>
          <p:cNvPr id="86022" name="Picture 4" descr="BD06982_"/>
          <p:cNvPicPr>
            <a:picLocks noChangeAspect="1"/>
          </p:cNvPicPr>
          <p:nvPr/>
        </p:nvPicPr>
        <p:blipFill>
          <a:blip r:embed="rId6"/>
          <a:stretch>
            <a:fillRect/>
          </a:stretch>
        </p:blipFill>
        <p:spPr>
          <a:xfrm>
            <a:off x="1752600" y="762000"/>
            <a:ext cx="1820863" cy="876300"/>
          </a:xfrm>
          <a:prstGeom prst="rect">
            <a:avLst/>
          </a:prstGeom>
          <a:noFill/>
          <a:ln w="9525">
            <a:noFill/>
          </a:ln>
        </p:spPr>
      </p:pic>
      <p:pic>
        <p:nvPicPr>
          <p:cNvPr id="86023" name="Picture 5" descr="153512241"/>
          <p:cNvPicPr>
            <a:picLocks noChangeAspect="1"/>
          </p:cNvPicPr>
          <p:nvPr/>
        </p:nvPicPr>
        <p:blipFill>
          <a:blip r:embed="rId7"/>
          <a:stretch>
            <a:fillRect/>
          </a:stretch>
        </p:blipFill>
        <p:spPr>
          <a:xfrm>
            <a:off x="3581400" y="2438400"/>
            <a:ext cx="1066800" cy="1143000"/>
          </a:xfrm>
          <a:prstGeom prst="rect">
            <a:avLst/>
          </a:prstGeom>
          <a:noFill/>
          <a:ln w="9525">
            <a:noFill/>
          </a:ln>
        </p:spPr>
      </p:pic>
      <p:pic>
        <p:nvPicPr>
          <p:cNvPr id="86024" name="Picture 6" descr="113541640"/>
          <p:cNvPicPr>
            <a:picLocks noChangeAspect="1"/>
          </p:cNvPicPr>
          <p:nvPr/>
        </p:nvPicPr>
        <p:blipFill>
          <a:blip r:embed="rId8"/>
          <a:stretch>
            <a:fillRect/>
          </a:stretch>
        </p:blipFill>
        <p:spPr>
          <a:xfrm>
            <a:off x="6096000" y="3352800"/>
            <a:ext cx="1295400" cy="1143000"/>
          </a:xfrm>
          <a:prstGeom prst="rect">
            <a:avLst/>
          </a:prstGeom>
          <a:noFill/>
          <a:ln w="9525">
            <a:noFill/>
          </a:ln>
        </p:spPr>
      </p:pic>
      <p:sp>
        <p:nvSpPr>
          <p:cNvPr id="86025" name="Freeform 7"/>
          <p:cNvSpPr/>
          <p:nvPr/>
        </p:nvSpPr>
        <p:spPr>
          <a:xfrm>
            <a:off x="1752600" y="1676400"/>
            <a:ext cx="1752600" cy="2095500"/>
          </a:xfrm>
          <a:custGeom>
            <a:avLst/>
            <a:gdLst/>
            <a:ahLst/>
            <a:cxnLst>
              <a:cxn ang="0">
                <a:pos x="0" y="0"/>
              </a:cxn>
              <a:cxn ang="0">
                <a:pos x="2147483646" y="2147483646"/>
              </a:cxn>
              <a:cxn ang="0">
                <a:pos x="2147483646" y="2147483646"/>
              </a:cxn>
            </a:cxnLst>
            <a:rect l="0" t="0" r="0" b="0"/>
            <a:pathLst>
              <a:path w="1104" h="1320">
                <a:moveTo>
                  <a:pt x="0" y="0"/>
                </a:moveTo>
                <a:cubicBezTo>
                  <a:pt x="76" y="540"/>
                  <a:pt x="152" y="1080"/>
                  <a:pt x="336" y="1200"/>
                </a:cubicBezTo>
                <a:cubicBezTo>
                  <a:pt x="520" y="1320"/>
                  <a:pt x="976" y="800"/>
                  <a:pt x="1104" y="720"/>
                </a:cubicBezTo>
              </a:path>
            </a:pathLst>
          </a:custGeom>
          <a:no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86026" name="Line 8"/>
          <p:cNvSpPr/>
          <p:nvPr/>
        </p:nvSpPr>
        <p:spPr>
          <a:xfrm>
            <a:off x="4648200" y="3048000"/>
            <a:ext cx="1295400" cy="0"/>
          </a:xfrm>
          <a:prstGeom prst="line">
            <a:avLst/>
          </a:prstGeom>
          <a:ln w="9525" cap="flat" cmpd="sng">
            <a:solidFill>
              <a:schemeClr val="tx1"/>
            </a:solidFill>
            <a:prstDash val="solid"/>
            <a:headEnd type="none" w="med" len="med"/>
            <a:tailEnd type="none" w="med" len="med"/>
          </a:ln>
        </p:spPr>
      </p:sp>
      <p:sp>
        <p:nvSpPr>
          <p:cNvPr id="86027" name="Freeform 9"/>
          <p:cNvSpPr/>
          <p:nvPr/>
        </p:nvSpPr>
        <p:spPr>
          <a:xfrm>
            <a:off x="7391400" y="1981200"/>
            <a:ext cx="1905000" cy="1244600"/>
          </a:xfrm>
          <a:custGeom>
            <a:avLst/>
            <a:gdLst/>
            <a:ahLst/>
            <a:cxnLst>
              <a:cxn ang="0">
                <a:pos x="0" y="2147483646"/>
              </a:cxn>
              <a:cxn ang="0">
                <a:pos x="2147483646" y="2147483646"/>
              </a:cxn>
              <a:cxn ang="0">
                <a:pos x="2147483646" y="0"/>
              </a:cxn>
            </a:cxnLst>
            <a:rect l="0" t="0" r="0" b="0"/>
            <a:pathLst>
              <a:path w="1200" h="784">
                <a:moveTo>
                  <a:pt x="0" y="672"/>
                </a:moveTo>
                <a:cubicBezTo>
                  <a:pt x="332" y="728"/>
                  <a:pt x="664" y="784"/>
                  <a:pt x="864" y="672"/>
                </a:cubicBezTo>
                <a:cubicBezTo>
                  <a:pt x="1064" y="560"/>
                  <a:pt x="1144" y="112"/>
                  <a:pt x="1200" y="0"/>
                </a:cubicBezTo>
              </a:path>
            </a:pathLst>
          </a:custGeom>
          <a:no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86028" name="Line 10"/>
          <p:cNvSpPr/>
          <p:nvPr/>
        </p:nvSpPr>
        <p:spPr>
          <a:xfrm flipV="1">
            <a:off x="3276600" y="2819400"/>
            <a:ext cx="228600" cy="152400"/>
          </a:xfrm>
          <a:prstGeom prst="line">
            <a:avLst/>
          </a:prstGeom>
          <a:ln w="9525" cap="flat" cmpd="sng">
            <a:solidFill>
              <a:schemeClr val="tx1"/>
            </a:solidFill>
            <a:prstDash val="solid"/>
            <a:headEnd type="none" w="med" len="med"/>
            <a:tailEnd type="triangle" w="med" len="med"/>
          </a:ln>
        </p:spPr>
      </p:sp>
      <p:sp>
        <p:nvSpPr>
          <p:cNvPr id="86029" name="Line 11"/>
          <p:cNvSpPr/>
          <p:nvPr/>
        </p:nvSpPr>
        <p:spPr>
          <a:xfrm>
            <a:off x="5486400" y="3048000"/>
            <a:ext cx="533400" cy="0"/>
          </a:xfrm>
          <a:prstGeom prst="line">
            <a:avLst/>
          </a:prstGeom>
          <a:ln w="9525" cap="flat" cmpd="sng">
            <a:solidFill>
              <a:schemeClr val="tx1"/>
            </a:solidFill>
            <a:prstDash val="solid"/>
            <a:headEnd type="none" w="med" len="med"/>
            <a:tailEnd type="triangle" w="med" len="med"/>
          </a:ln>
        </p:spPr>
      </p:sp>
      <p:sp>
        <p:nvSpPr>
          <p:cNvPr id="86030" name="Line 12"/>
          <p:cNvSpPr/>
          <p:nvPr/>
        </p:nvSpPr>
        <p:spPr>
          <a:xfrm flipV="1">
            <a:off x="9220200" y="1981200"/>
            <a:ext cx="76200" cy="304800"/>
          </a:xfrm>
          <a:prstGeom prst="line">
            <a:avLst/>
          </a:prstGeom>
          <a:ln w="9525" cap="flat" cmpd="sng">
            <a:solidFill>
              <a:schemeClr val="tx1"/>
            </a:solidFill>
            <a:prstDash val="solid"/>
            <a:headEnd type="none" w="med" len="med"/>
            <a:tailEnd type="triangle" w="med" len="med"/>
          </a:ln>
        </p:spPr>
      </p:sp>
      <p:sp>
        <p:nvSpPr>
          <p:cNvPr id="86031" name="AutoShape 13"/>
          <p:cNvSpPr/>
          <p:nvPr/>
        </p:nvSpPr>
        <p:spPr>
          <a:xfrm>
            <a:off x="1905000" y="4495800"/>
            <a:ext cx="1447800" cy="1219200"/>
          </a:xfrm>
          <a:prstGeom prst="wedgeRectCallout">
            <a:avLst>
              <a:gd name="adj1" fmla="val -28727"/>
              <a:gd name="adj2" fmla="val -282292"/>
            </a:avLst>
          </a:prstGeom>
          <a:solidFill>
            <a:schemeClr val="hlink"/>
          </a:solidFill>
          <a:ln w="9525" cap="flat" cmpd="sng">
            <a:solidFill>
              <a:schemeClr val="tx1"/>
            </a:solidFill>
            <a:prstDash val="solid"/>
            <a:miter/>
            <a:headEnd type="none" w="med" len="med"/>
            <a:tailEnd type="none" w="med" len="med"/>
          </a:ln>
        </p:spPr>
        <p:txBody>
          <a:bodyPr/>
          <a:lstStyle/>
          <a:p>
            <a:pPr eaLnBrk="1" hangingPunct="1">
              <a:buFont typeface="Wingdings 2" panose="05020102010507070707" pitchFamily="18" charset="2"/>
            </a:pPr>
            <a:r>
              <a:rPr lang="zh-CN" altLang="en-US" sz="2400" dirty="0">
                <a:latin typeface="Times New Roman" panose="02020603050405020304" pitchFamily="18" charset="0"/>
              </a:rPr>
              <a:t>词作者和曲作者</a:t>
            </a:r>
          </a:p>
        </p:txBody>
      </p:sp>
      <p:sp>
        <p:nvSpPr>
          <p:cNvPr id="86032" name="AutoShape 14"/>
          <p:cNvSpPr/>
          <p:nvPr/>
        </p:nvSpPr>
        <p:spPr>
          <a:xfrm>
            <a:off x="3886200" y="5029200"/>
            <a:ext cx="1371600" cy="762000"/>
          </a:xfrm>
          <a:prstGeom prst="wedgeRectCallout">
            <a:avLst>
              <a:gd name="adj1" fmla="val -56713"/>
              <a:gd name="adj2" fmla="val -234792"/>
            </a:avLst>
          </a:prstGeom>
          <a:solidFill>
            <a:srgbClr val="FFFF00"/>
          </a:solidFill>
          <a:ln w="9525" cap="flat" cmpd="sng">
            <a:solidFill>
              <a:schemeClr val="tx1"/>
            </a:solidFill>
            <a:prstDash val="solid"/>
            <a:miter/>
            <a:headEnd type="none" w="med" len="med"/>
            <a:tailEnd type="none" w="med" len="med"/>
          </a:ln>
        </p:spPr>
        <p:txBody>
          <a:bodyPr/>
          <a:lstStyle/>
          <a:p>
            <a:pPr algn="ctr" eaLnBrk="1" hangingPunct="1">
              <a:buFont typeface="Wingdings 2" panose="05020102010507070707" pitchFamily="18" charset="2"/>
            </a:pPr>
            <a:r>
              <a:rPr lang="zh-CN" altLang="en-US" sz="2400" dirty="0">
                <a:latin typeface="Times New Roman" panose="02020603050405020304" pitchFamily="18" charset="0"/>
              </a:rPr>
              <a:t>演唱者</a:t>
            </a:r>
          </a:p>
        </p:txBody>
      </p:sp>
      <p:sp>
        <p:nvSpPr>
          <p:cNvPr id="86033" name="AutoShape 15"/>
          <p:cNvSpPr/>
          <p:nvPr/>
        </p:nvSpPr>
        <p:spPr>
          <a:xfrm>
            <a:off x="5715000" y="5105400"/>
            <a:ext cx="2362200" cy="685800"/>
          </a:xfrm>
          <a:prstGeom prst="wedgeRectCallout">
            <a:avLst>
              <a:gd name="adj1" fmla="val -11625"/>
              <a:gd name="adj2" fmla="val -137037"/>
            </a:avLst>
          </a:prstGeom>
          <a:solidFill>
            <a:srgbClr val="FFFF00"/>
          </a:solidFill>
          <a:ln w="9525" cap="flat" cmpd="sng">
            <a:solidFill>
              <a:schemeClr val="tx1"/>
            </a:solidFill>
            <a:prstDash val="solid"/>
            <a:miter/>
            <a:headEnd type="none" w="med" len="med"/>
            <a:tailEnd type="none" w="med" len="med"/>
          </a:ln>
        </p:spPr>
        <p:txBody>
          <a:bodyPr/>
          <a:lstStyle/>
          <a:p>
            <a:pPr algn="ctr" eaLnBrk="1" hangingPunct="1">
              <a:buFont typeface="Wingdings 2" panose="05020102010507070707" pitchFamily="18" charset="2"/>
            </a:pPr>
            <a:r>
              <a:rPr lang="zh-CN" altLang="en-US" sz="2400" dirty="0">
                <a:latin typeface="Times New Roman" panose="02020603050405020304" pitchFamily="18" charset="0"/>
              </a:rPr>
              <a:t>录音制品制作者</a:t>
            </a:r>
          </a:p>
        </p:txBody>
      </p:sp>
      <p:sp>
        <p:nvSpPr>
          <p:cNvPr id="86034" name="AutoShape 16"/>
          <p:cNvSpPr/>
          <p:nvPr/>
        </p:nvSpPr>
        <p:spPr>
          <a:xfrm>
            <a:off x="8763000" y="5105400"/>
            <a:ext cx="1600200" cy="990600"/>
          </a:xfrm>
          <a:prstGeom prst="wedgeRectCallout">
            <a:avLst>
              <a:gd name="adj1" fmla="val -4861"/>
              <a:gd name="adj2" fmla="val -377565"/>
            </a:avLst>
          </a:prstGeom>
          <a:solidFill>
            <a:schemeClr val="hlink"/>
          </a:solidFill>
          <a:ln w="9525" cap="flat" cmpd="sng">
            <a:solidFill>
              <a:schemeClr val="tx1"/>
            </a:solidFill>
            <a:prstDash val="solid"/>
            <a:miter/>
            <a:headEnd type="none" w="med" len="med"/>
            <a:tailEnd type="none" w="med" len="med"/>
          </a:ln>
        </p:spPr>
        <p:txBody>
          <a:bodyPr/>
          <a:lstStyle/>
          <a:p>
            <a:pPr eaLnBrk="1" hangingPunct="1">
              <a:buFont typeface="Wingdings 2" panose="05020102010507070707" pitchFamily="18" charset="2"/>
            </a:pPr>
            <a:r>
              <a:rPr lang="zh-CN" altLang="en-US" sz="2400" dirty="0">
                <a:latin typeface="Times New Roman" panose="02020603050405020304" pitchFamily="18" charset="0"/>
              </a:rPr>
              <a:t>听众或者观众</a:t>
            </a:r>
          </a:p>
        </p:txBody>
      </p:sp>
      <p:pic>
        <p:nvPicPr>
          <p:cNvPr id="86035" name="一生有你.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9"/>
          <a:stretch>
            <a:fillRect/>
          </a:stretch>
        </p:blipFill>
        <p:spPr>
          <a:xfrm>
            <a:off x="7010400" y="609600"/>
            <a:ext cx="304800" cy="304800"/>
          </a:xfrm>
          <a:prstGeom prst="rect">
            <a:avLst/>
          </a:prstGeom>
          <a:noFill/>
          <a:ln w="9525">
            <a:noFill/>
          </a:ln>
        </p:spPr>
      </p:pic>
      <p:pic>
        <p:nvPicPr>
          <p:cNvPr id="86036" name="Picture 18" descr="11591649284002000000332484"/>
          <p:cNvPicPr>
            <a:picLocks noChangeAspect="1"/>
          </p:cNvPicPr>
          <p:nvPr/>
        </p:nvPicPr>
        <p:blipFill>
          <a:blip r:embed="rId10"/>
          <a:stretch>
            <a:fillRect/>
          </a:stretch>
        </p:blipFill>
        <p:spPr>
          <a:xfrm>
            <a:off x="6172200" y="1981200"/>
            <a:ext cx="911225" cy="1220788"/>
          </a:xfrm>
          <a:prstGeom prst="rect">
            <a:avLst/>
          </a:prstGeom>
          <a:noFill/>
          <a:ln w="9525">
            <a:noFill/>
          </a:ln>
        </p:spPr>
      </p:pic>
      <p:sp>
        <p:nvSpPr>
          <p:cNvPr id="86037" name="AutoShape 19"/>
          <p:cNvSpPr/>
          <p:nvPr/>
        </p:nvSpPr>
        <p:spPr>
          <a:xfrm>
            <a:off x="4267200" y="685800"/>
            <a:ext cx="2057400" cy="762000"/>
          </a:xfrm>
          <a:prstGeom prst="wedgeEllipseCallout">
            <a:avLst>
              <a:gd name="adj1" fmla="val 38968"/>
              <a:gd name="adj2" fmla="val 140000"/>
            </a:avLst>
          </a:prstGeom>
          <a:solidFill>
            <a:srgbClr val="FFFF00"/>
          </a:solidFill>
          <a:ln w="9525" cap="flat" cmpd="sng">
            <a:solidFill>
              <a:schemeClr val="tx1"/>
            </a:solidFill>
            <a:prstDash val="solid"/>
            <a:miter/>
            <a:headEnd type="none" w="med" len="med"/>
            <a:tailEnd type="none" w="med" len="med"/>
          </a:ln>
        </p:spPr>
        <p:txBody>
          <a:bodyPr/>
          <a:lstStyle/>
          <a:p>
            <a:pPr algn="ctr" eaLnBrk="1" hangingPunct="1">
              <a:buFont typeface="Wingdings 2" panose="05020102010507070707" pitchFamily="18" charset="2"/>
            </a:pPr>
            <a:r>
              <a:rPr lang="zh-CN" altLang="en-US" sz="2400" dirty="0">
                <a:latin typeface="Times New Roman" panose="02020603050405020304" pitchFamily="18" charset="0"/>
              </a:rPr>
              <a:t>广播电视</a:t>
            </a:r>
          </a:p>
        </p:txBody>
      </p:sp>
    </p:spTree>
  </p:cSld>
  <p:clrMapOvr>
    <a:masterClrMapping/>
  </p:clrMapOvr>
  <p:transition spd="slow"/>
  <p:timing>
    <p:tnLst>
      <p:par>
        <p:cTn id="1" dur="indefinite" restart="never" nodeType="tmRoot">
          <p:childTnLst>
            <p:seq concurrent="1" nextAc="seek">
              <p:cTn id="2" restart="whenNotActive" fill="hold" evtFilter="cancelBubble" nodeType="interactiveSeq">
                <p:stCondLst>
                  <p:cond evt="onClick" delay="0">
                    <p:tgtEl>
                      <p:spTgt spid="8603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6035"/>
                                        </p:tgtEl>
                                      </p:cBhvr>
                                    </p:cmd>
                                  </p:childTnLst>
                                </p:cTn>
                              </p:par>
                            </p:childTnLst>
                          </p:cTn>
                        </p:par>
                      </p:childTnLst>
                    </p:cTn>
                  </p:par>
                </p:childTnLst>
              </p:cTn>
              <p:nextCondLst>
                <p:cond evt="onClick" delay="0">
                  <p:tgtEl>
                    <p:spTgt spid="86035"/>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86035"/>
                </p:tgtEl>
              </p:cMediaNode>
            </p:audio>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p:cNvSpPr>
          <p:nvPr>
            <p:ph type="title" idx="4294967295"/>
          </p:nvPr>
        </p:nvSpPr>
        <p:spPr/>
        <p:txBody>
          <a:bodyPr vert="horz" wrap="square" lIns="0" tIns="45720" rIns="0" bIns="0" anchor="b" anchorCtr="0"/>
          <a:lstStyle/>
          <a:p>
            <a:r>
              <a:rPr lang="zh-CN" altLang="en-US" dirty="0"/>
              <a:t>七、邻接权</a:t>
            </a:r>
          </a:p>
        </p:txBody>
      </p:sp>
      <p:sp>
        <p:nvSpPr>
          <p:cNvPr id="87043" name="Rectangle 3"/>
          <p:cNvSpPr>
            <a:spLocks noGrp="1"/>
          </p:cNvSpPr>
          <p:nvPr>
            <p:ph type="body" idx="4294967295"/>
          </p:nvPr>
        </p:nvSpPr>
        <p:spPr/>
        <p:txBody>
          <a:bodyPr vert="horz" wrap="square" lIns="91440" tIns="45720" rIns="91440" bIns="45720" anchor="t" anchorCtr="0"/>
          <a:lstStyle/>
          <a:p>
            <a:r>
              <a:rPr lang="zh-CN" altLang="en-US" sz="2800" b="1" dirty="0"/>
              <a:t>（二）出版者权利</a:t>
            </a:r>
          </a:p>
          <a:p>
            <a:r>
              <a:rPr lang="zh-CN" altLang="en-US" sz="2800" b="1" dirty="0"/>
              <a:t>第三十三条 图书出版者对著作权人交付出版的作品，按照合同约定享有的专有出版权受法律保护，他人不得出版该作品。</a:t>
            </a:r>
            <a:endParaRPr lang="en-US" altLang="zh-CN" sz="2800" b="1" dirty="0"/>
          </a:p>
          <a:p>
            <a:r>
              <a:rPr lang="zh-CN" altLang="en-US" sz="2800" b="1" dirty="0"/>
              <a:t>第三十七条  出版者有权许可或者禁止他人使用其出版的图书、期刊的版式设计。</a:t>
            </a:r>
          </a:p>
          <a:p>
            <a:r>
              <a:rPr lang="zh-CN" altLang="en-US" sz="2800" b="1" dirty="0"/>
              <a:t>前款规定的权利的保护期为十年，截止于使用该版式设计的图书、期刊首次出版后第十年的</a:t>
            </a:r>
            <a:r>
              <a:rPr lang="en-US" altLang="zh-CN" sz="2800" b="1" dirty="0"/>
              <a:t>12</a:t>
            </a:r>
            <a:r>
              <a:rPr lang="zh-CN" altLang="en-US" sz="2800" b="1" dirty="0"/>
              <a:t>月</a:t>
            </a:r>
            <a:r>
              <a:rPr lang="en-US" altLang="zh-CN" sz="2800" b="1" dirty="0"/>
              <a:t>31</a:t>
            </a:r>
            <a:r>
              <a:rPr lang="zh-CN" altLang="en-US" sz="2800" b="1" dirty="0"/>
              <a:t>日。。 </a:t>
            </a:r>
          </a:p>
        </p:txBody>
      </p:sp>
      <p:sp>
        <p:nvSpPr>
          <p:cNvPr id="87044"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326</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idx="4294967295"/>
          </p:nvPr>
        </p:nvSpPr>
        <p:spPr/>
        <p:txBody>
          <a:bodyPr vert="horz" wrap="square" lIns="0" tIns="45720" rIns="0" bIns="0" anchor="b" anchorCtr="0"/>
          <a:lstStyle/>
          <a:p>
            <a:r>
              <a:rPr lang="zh-CN" altLang="en-US" dirty="0"/>
              <a:t>七、邻接权</a:t>
            </a:r>
          </a:p>
        </p:txBody>
      </p:sp>
      <p:sp>
        <p:nvSpPr>
          <p:cNvPr id="88067" name="Rectangle 3"/>
          <p:cNvSpPr>
            <a:spLocks noGrp="1"/>
          </p:cNvSpPr>
          <p:nvPr>
            <p:ph type="body" idx="4294967295"/>
          </p:nvPr>
        </p:nvSpPr>
        <p:spPr/>
        <p:txBody>
          <a:bodyPr vert="horz" wrap="square" lIns="91440" tIns="45720" rIns="91440" bIns="45720" anchor="t" anchorCtr="0"/>
          <a:lstStyle/>
          <a:p>
            <a:pPr>
              <a:lnSpc>
                <a:spcPct val="80000"/>
              </a:lnSpc>
            </a:pPr>
            <a:r>
              <a:rPr lang="zh-CN" altLang="en-US" sz="2000" b="1" dirty="0"/>
              <a:t>（三）表演者权</a:t>
            </a:r>
            <a:endParaRPr lang="en-US" altLang="zh-CN" sz="2000" b="1" dirty="0"/>
          </a:p>
          <a:p>
            <a:pPr>
              <a:lnSpc>
                <a:spcPct val="80000"/>
              </a:lnSpc>
            </a:pPr>
            <a:endParaRPr lang="zh-CN" altLang="en-US" sz="2000" b="1" dirty="0"/>
          </a:p>
          <a:p>
            <a:pPr>
              <a:lnSpc>
                <a:spcPct val="80000"/>
              </a:lnSpc>
            </a:pPr>
            <a:r>
              <a:rPr lang="zh-CN" altLang="en-US" sz="2800" b="1" dirty="0">
                <a:latin typeface="隶书" panose="02010509060101010101" pitchFamily="49" charset="-122"/>
                <a:ea typeface="隶书" panose="02010509060101010101" pitchFamily="49" charset="-122"/>
              </a:rPr>
              <a:t>第三十七条 表演者对其表演享有下列权利：</a:t>
            </a:r>
            <a:br>
              <a:rPr lang="zh-CN" altLang="en-US" sz="2800" b="1" dirty="0">
                <a:latin typeface="隶书" panose="02010509060101010101" pitchFamily="49" charset="-122"/>
                <a:ea typeface="隶书" panose="02010509060101010101" pitchFamily="49" charset="-122"/>
              </a:rPr>
            </a:br>
            <a:r>
              <a:rPr lang="zh-CN" altLang="en-US" sz="2800" b="1" dirty="0">
                <a:latin typeface="隶书" panose="02010509060101010101" pitchFamily="49" charset="-122"/>
                <a:ea typeface="隶书" panose="02010509060101010101" pitchFamily="49" charset="-122"/>
              </a:rPr>
              <a:t>（一）表明表演者身份；</a:t>
            </a:r>
          </a:p>
          <a:p>
            <a:pPr>
              <a:lnSpc>
                <a:spcPct val="80000"/>
              </a:lnSpc>
            </a:pPr>
            <a:r>
              <a:rPr lang="zh-CN" altLang="en-US" sz="2800" b="1" dirty="0">
                <a:latin typeface="隶书" panose="02010509060101010101" pitchFamily="49" charset="-122"/>
                <a:ea typeface="隶书" panose="02010509060101010101" pitchFamily="49" charset="-122"/>
              </a:rPr>
              <a:t>（二）保护表演形象不受歪曲；</a:t>
            </a:r>
          </a:p>
          <a:p>
            <a:pPr>
              <a:lnSpc>
                <a:spcPct val="80000"/>
              </a:lnSpc>
            </a:pPr>
            <a:r>
              <a:rPr lang="zh-CN" altLang="en-US" sz="2800" b="1" dirty="0">
                <a:latin typeface="隶书" panose="02010509060101010101" pitchFamily="49" charset="-122"/>
                <a:ea typeface="隶书" panose="02010509060101010101" pitchFamily="49" charset="-122"/>
              </a:rPr>
              <a:t>（三）许可他人从现场直播和公开传送其现场表演，并获得报酬；</a:t>
            </a:r>
          </a:p>
          <a:p>
            <a:pPr>
              <a:lnSpc>
                <a:spcPct val="80000"/>
              </a:lnSpc>
            </a:pPr>
            <a:r>
              <a:rPr lang="zh-CN" altLang="en-US" sz="2800" b="1" dirty="0">
                <a:latin typeface="隶书" panose="02010509060101010101" pitchFamily="49" charset="-122"/>
                <a:ea typeface="隶书" panose="02010509060101010101" pitchFamily="49" charset="-122"/>
              </a:rPr>
              <a:t>（四）许可他人录音录像，并获得报酬；</a:t>
            </a:r>
          </a:p>
          <a:p>
            <a:pPr>
              <a:lnSpc>
                <a:spcPct val="80000"/>
              </a:lnSpc>
            </a:pPr>
            <a:r>
              <a:rPr lang="zh-CN" altLang="en-US" sz="2800" b="1" dirty="0">
                <a:latin typeface="隶书" panose="02010509060101010101" pitchFamily="49" charset="-122"/>
                <a:ea typeface="隶书" panose="02010509060101010101" pitchFamily="49" charset="-122"/>
              </a:rPr>
              <a:t>（五）许可他人复制、发行、出租录有其表演的录音录像制品，并获得报酬；</a:t>
            </a:r>
          </a:p>
          <a:p>
            <a:pPr>
              <a:lnSpc>
                <a:spcPct val="80000"/>
              </a:lnSpc>
            </a:pPr>
            <a:r>
              <a:rPr lang="zh-CN" altLang="en-US" sz="2800" b="1" dirty="0">
                <a:latin typeface="隶书" panose="02010509060101010101" pitchFamily="49" charset="-122"/>
                <a:ea typeface="隶书" panose="02010509060101010101" pitchFamily="49" charset="-122"/>
              </a:rPr>
              <a:t>（六）许可他人通过信息网络向公众传播其表演，并获得报酬。被许可人以前款第（三）项至第（六）项规定的方式使用作品，还应当取得著作权人许可，并支付报酬。</a:t>
            </a:r>
            <a:br>
              <a:rPr lang="zh-CN" altLang="en-US" sz="2800" b="1" dirty="0"/>
            </a:br>
            <a:endParaRPr lang="zh-CN" altLang="en-US" sz="2800" b="1" dirty="0"/>
          </a:p>
        </p:txBody>
      </p:sp>
      <p:sp>
        <p:nvSpPr>
          <p:cNvPr id="88068"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327</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p:cNvSpPr>
          <p:nvPr>
            <p:ph type="title" idx="4294967295"/>
          </p:nvPr>
        </p:nvSpPr>
        <p:spPr/>
        <p:txBody>
          <a:bodyPr vert="horz" wrap="square" lIns="0" tIns="45720" rIns="0" bIns="0" anchor="b" anchorCtr="0"/>
          <a:lstStyle/>
          <a:p>
            <a:r>
              <a:rPr lang="zh-CN" altLang="en-US" sz="4000" dirty="0"/>
              <a:t>七、邻接权</a:t>
            </a:r>
          </a:p>
        </p:txBody>
      </p:sp>
      <p:sp>
        <p:nvSpPr>
          <p:cNvPr id="89091" name="Rectangle 3"/>
          <p:cNvSpPr>
            <a:spLocks noGrp="1"/>
          </p:cNvSpPr>
          <p:nvPr>
            <p:ph type="body" idx="4294967295"/>
          </p:nvPr>
        </p:nvSpPr>
        <p:spPr/>
        <p:txBody>
          <a:bodyPr vert="horz" wrap="square" lIns="91440" tIns="45720" rIns="91440" bIns="45720" anchor="t" anchorCtr="0"/>
          <a:lstStyle/>
          <a:p>
            <a:r>
              <a:rPr lang="zh-CN" altLang="en-US" sz="2800" b="1" dirty="0"/>
              <a:t>（四）</a:t>
            </a:r>
            <a:r>
              <a:rPr lang="zh-CN" altLang="en-US" sz="4000" b="1" dirty="0"/>
              <a:t>录音录像制作者权</a:t>
            </a:r>
          </a:p>
          <a:p>
            <a:r>
              <a:rPr lang="zh-CN" altLang="en-US" sz="2800" b="1" dirty="0"/>
              <a:t>第四十四条 录音录像制作者对其制作的录音录像制品，享有</a:t>
            </a:r>
            <a:r>
              <a:rPr lang="zh-CN" altLang="en-US" sz="2800" b="1" dirty="0">
                <a:solidFill>
                  <a:srgbClr val="FF0000"/>
                </a:solidFill>
              </a:rPr>
              <a:t>许可他人复制、发行、出租、通过信息网络向公众传播并获得报酬</a:t>
            </a:r>
            <a:r>
              <a:rPr lang="zh-CN" altLang="en-US" sz="2800" b="1" dirty="0"/>
              <a:t>的权利；权利的保护期为五十年，截止于该制品首次制作完成后第五十年的</a:t>
            </a:r>
            <a:r>
              <a:rPr lang="en-US" altLang="zh-CN" sz="2800" b="1" dirty="0"/>
              <a:t>12</a:t>
            </a:r>
            <a:r>
              <a:rPr lang="zh-CN" altLang="en-US" sz="2800" b="1" dirty="0"/>
              <a:t>月</a:t>
            </a:r>
            <a:r>
              <a:rPr lang="en-US" altLang="zh-CN" sz="2800" b="1" dirty="0"/>
              <a:t>31</a:t>
            </a:r>
            <a:r>
              <a:rPr lang="zh-CN" altLang="en-US" sz="2800" b="1" dirty="0"/>
              <a:t>日。</a:t>
            </a:r>
          </a:p>
          <a:p>
            <a:r>
              <a:rPr lang="zh-CN" altLang="en-US" sz="2800" b="1" dirty="0"/>
              <a:t>被许可人复制、发行、通过信息网络向公众传播录音录像制品，应当同时取得著作权人、表演者许可，并支付报酬；被许可人出租录音录像制品，还应当取得表演者许可，并支付报酬。。 </a:t>
            </a:r>
          </a:p>
        </p:txBody>
      </p:sp>
      <p:sp>
        <p:nvSpPr>
          <p:cNvPr id="89092"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328</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type="title" idx="4294967295"/>
          </p:nvPr>
        </p:nvSpPr>
        <p:spPr/>
        <p:txBody>
          <a:bodyPr vert="horz" wrap="square" lIns="0" tIns="45720" rIns="0" bIns="0" anchor="b" anchorCtr="0"/>
          <a:lstStyle/>
          <a:p>
            <a:r>
              <a:rPr lang="zh-CN" altLang="en-US" dirty="0"/>
              <a:t>七、邻接权</a:t>
            </a:r>
          </a:p>
        </p:txBody>
      </p:sp>
      <p:sp>
        <p:nvSpPr>
          <p:cNvPr id="90115" name="Rectangle 3"/>
          <p:cNvSpPr>
            <a:spLocks noGrp="1"/>
          </p:cNvSpPr>
          <p:nvPr>
            <p:ph type="body" idx="4294967295"/>
          </p:nvPr>
        </p:nvSpPr>
        <p:spPr/>
        <p:txBody>
          <a:bodyPr vert="horz" wrap="square" lIns="91440" tIns="45720" rIns="91440" bIns="45720" anchor="t" anchorCtr="0"/>
          <a:lstStyle/>
          <a:p>
            <a:r>
              <a:rPr lang="zh-CN" altLang="en-US" b="1" dirty="0"/>
              <a:t>（五）广播电台、电视台因播放而产生的权利</a:t>
            </a:r>
          </a:p>
          <a:p>
            <a:r>
              <a:rPr lang="zh-CN" altLang="en-US" b="1" dirty="0"/>
              <a:t>第四十七条 广播电台、电视台有权禁止未经其许可的下列行为：</a:t>
            </a:r>
            <a:endParaRPr lang="en-US" altLang="zh-CN" b="1" dirty="0"/>
          </a:p>
          <a:p>
            <a:r>
              <a:rPr lang="zh-CN" altLang="en-US" b="1" dirty="0"/>
              <a:t>（一）将其播放的广播、电视以有线或者无线方式转播；</a:t>
            </a:r>
          </a:p>
          <a:p>
            <a:r>
              <a:rPr lang="zh-CN" altLang="en-US" b="1" dirty="0"/>
              <a:t>（二）将其播放的广播、电视录制以及复制；</a:t>
            </a:r>
          </a:p>
          <a:p>
            <a:r>
              <a:rPr lang="zh-CN" altLang="en-US" b="1" dirty="0"/>
              <a:t>（三）将其播放的广播、电视通过信息网络向公众传播。</a:t>
            </a:r>
            <a:endParaRPr lang="en-US" altLang="zh-CN" b="1" dirty="0"/>
          </a:p>
          <a:p>
            <a:r>
              <a:rPr lang="zh-CN" altLang="en-US" b="1" dirty="0"/>
              <a:t>广播电台、电视台行使前款规定的权利，不得影响、限制或者侵害他人行使著作权或者与著作权有关的权利。</a:t>
            </a:r>
          </a:p>
          <a:p>
            <a:r>
              <a:rPr lang="zh-CN" altLang="en-US" b="1" dirty="0"/>
              <a:t>本条第一款规定的权利的保护期为五十年，截止于该广播、电视首次播放后第五十年的</a:t>
            </a:r>
            <a:r>
              <a:rPr lang="en-US" altLang="zh-CN" b="1" dirty="0"/>
              <a:t>12</a:t>
            </a:r>
            <a:r>
              <a:rPr lang="zh-CN" altLang="en-US" b="1" dirty="0"/>
              <a:t>月</a:t>
            </a:r>
            <a:r>
              <a:rPr lang="en-US" altLang="zh-CN" b="1" dirty="0"/>
              <a:t>31</a:t>
            </a:r>
            <a:r>
              <a:rPr lang="zh-CN" altLang="en-US" b="1" dirty="0"/>
              <a:t>日。</a:t>
            </a:r>
          </a:p>
        </p:txBody>
      </p:sp>
      <p:sp>
        <p:nvSpPr>
          <p:cNvPr id="90116"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329</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a:xfrm>
            <a:off x="1981200" y="155575"/>
            <a:ext cx="8229600" cy="1252538"/>
          </a:xfrm>
        </p:spPr>
        <p:txBody>
          <a:bodyPr vert="horz" wrap="square" lIns="91440" tIns="45720" rIns="91440" bIns="45720" anchor="b"/>
          <a:lstStyle/>
          <a:p>
            <a:pPr eaLnBrk="1" hangingPunct="1"/>
            <a:endParaRPr lang="zh-CN" altLang="en-US" kern="1200" dirty="0">
              <a:latin typeface="+mj-lt"/>
              <a:ea typeface="+mj-ea"/>
              <a:cs typeface="+mj-cs"/>
            </a:endParaRPr>
          </a:p>
        </p:txBody>
      </p:sp>
      <p:pic>
        <p:nvPicPr>
          <p:cNvPr id="9219" name="Picture 2" descr="C:\Documents and Settings\Administrator\My Documents\My Pictures\20100823134309_762.jpg"/>
          <p:cNvPicPr>
            <a:picLocks noGrp="1" noChangeAspect="1"/>
          </p:cNvPicPr>
          <p:nvPr>
            <p:ph idx="1"/>
          </p:nvPr>
        </p:nvPicPr>
        <p:blipFill>
          <a:blip r:embed="rId2"/>
          <a:srcRect/>
          <a:stretch>
            <a:fillRect/>
          </a:stretch>
        </p:blipFill>
        <p:spPr>
          <a:xfrm>
            <a:off x="2952750" y="-560387"/>
            <a:ext cx="5357813" cy="7677150"/>
          </a:xfrm>
        </p:spPr>
      </p:pic>
    </p:spTree>
  </p:cSld>
  <p:clrMapOvr>
    <a:masterClrMapping/>
  </p:clrMapOvr>
  <p:transition spd="slow"/>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p:cNvSpPr>
          <p:nvPr>
            <p:ph type="title" idx="4294967295"/>
          </p:nvPr>
        </p:nvSpPr>
        <p:spPr/>
        <p:txBody>
          <a:bodyPr vert="horz" wrap="square" lIns="0" tIns="45720" rIns="0" bIns="0" anchor="b" anchorCtr="0"/>
          <a:lstStyle/>
          <a:p>
            <a:r>
              <a:rPr lang="zh-CN" altLang="en-US" dirty="0"/>
              <a:t>八、著作权侵权与救济</a:t>
            </a:r>
          </a:p>
        </p:txBody>
      </p:sp>
      <p:sp>
        <p:nvSpPr>
          <p:cNvPr id="91139" name="Rectangle 3"/>
          <p:cNvSpPr>
            <a:spLocks noGrp="1"/>
          </p:cNvSpPr>
          <p:nvPr>
            <p:ph type="body" idx="4294967295"/>
          </p:nvPr>
        </p:nvSpPr>
        <p:spPr/>
        <p:txBody>
          <a:bodyPr vert="horz" wrap="square" lIns="91440" tIns="45720" rIns="91440" bIns="45720" anchor="t" anchorCtr="0"/>
          <a:lstStyle/>
          <a:p>
            <a:pPr>
              <a:lnSpc>
                <a:spcPct val="90000"/>
              </a:lnSpc>
            </a:pPr>
            <a:r>
              <a:rPr lang="zh-CN" altLang="en-US" sz="2800" b="1" dirty="0">
                <a:highlight>
                  <a:srgbClr val="FFFF00"/>
                </a:highlight>
              </a:rPr>
              <a:t>（一）侵犯著作权的行为</a:t>
            </a:r>
          </a:p>
          <a:p>
            <a:pPr>
              <a:lnSpc>
                <a:spcPct val="90000"/>
              </a:lnSpc>
            </a:pPr>
            <a:r>
              <a:rPr lang="zh-CN" altLang="en-US" sz="2800" b="1" dirty="0"/>
              <a:t>第五十二条 有下列侵权行为的，应当根据情况，承担停止侵害、消除影响、赔礼道歉、赔偿损失等民事责任：</a:t>
            </a:r>
          </a:p>
          <a:p>
            <a:pPr>
              <a:lnSpc>
                <a:spcPct val="90000"/>
              </a:lnSpc>
            </a:pPr>
            <a:r>
              <a:rPr lang="zh-CN" altLang="en-US" sz="2800" b="1" dirty="0"/>
              <a:t>（一）未经著作权人许可，发表其作品的；</a:t>
            </a:r>
          </a:p>
          <a:p>
            <a:pPr>
              <a:lnSpc>
                <a:spcPct val="90000"/>
              </a:lnSpc>
            </a:pPr>
            <a:r>
              <a:rPr lang="zh-CN" altLang="en-US" sz="2800" b="1" dirty="0"/>
              <a:t>（二）未经合作作者许可，将与他人合作创作的作品当作自己单独创作的作品发表的；</a:t>
            </a:r>
          </a:p>
          <a:p>
            <a:pPr>
              <a:lnSpc>
                <a:spcPct val="90000"/>
              </a:lnSpc>
            </a:pPr>
            <a:r>
              <a:rPr lang="zh-CN" altLang="en-US" sz="2800" b="1" dirty="0"/>
              <a:t>（三）没有参加创作，为谋取个人名利，在他人作品上署名的；</a:t>
            </a:r>
          </a:p>
          <a:p>
            <a:pPr>
              <a:lnSpc>
                <a:spcPct val="90000"/>
              </a:lnSpc>
            </a:pPr>
            <a:r>
              <a:rPr lang="zh-CN" altLang="en-US" sz="2800" b="1" dirty="0"/>
              <a:t>（四）歪曲、篡改他人作品的；</a:t>
            </a:r>
          </a:p>
          <a:p>
            <a:pPr>
              <a:lnSpc>
                <a:spcPct val="90000"/>
              </a:lnSpc>
            </a:pPr>
            <a:r>
              <a:rPr lang="zh-CN" altLang="en-US" sz="2800" b="1" dirty="0"/>
              <a:t>（五）剽窃他人作品的；</a:t>
            </a:r>
          </a:p>
        </p:txBody>
      </p:sp>
      <p:sp>
        <p:nvSpPr>
          <p:cNvPr id="91140"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330</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矩形 1"/>
          <p:cNvSpPr/>
          <p:nvPr/>
        </p:nvSpPr>
        <p:spPr>
          <a:xfrm>
            <a:off x="839788" y="890588"/>
            <a:ext cx="10585450" cy="4606925"/>
          </a:xfrm>
          <a:prstGeom prst="rect">
            <a:avLst/>
          </a:prstGeom>
          <a:noFill/>
          <a:ln w="9525">
            <a:noFill/>
          </a:ln>
        </p:spPr>
        <p:txBody>
          <a:bodyPr>
            <a:spAutoFit/>
          </a:bodyPr>
          <a:lstStyle/>
          <a:p>
            <a:pPr>
              <a:lnSpc>
                <a:spcPct val="90000"/>
              </a:lnSpc>
            </a:pPr>
            <a:endParaRPr lang="zh-CN" altLang="en-US" b="1" dirty="0">
              <a:latin typeface="Arial" panose="020B0604020202020204" pitchFamily="34" charset="0"/>
            </a:endParaRPr>
          </a:p>
          <a:p>
            <a:pPr>
              <a:lnSpc>
                <a:spcPct val="90000"/>
              </a:lnSpc>
            </a:pPr>
            <a:r>
              <a:rPr lang="zh-CN" altLang="en-US" sz="2800" b="1" dirty="0">
                <a:latin typeface="Arial" panose="020B0604020202020204" pitchFamily="34" charset="0"/>
              </a:rPr>
              <a:t>（六）未经著作权人许可，以展览、摄制电影和以类似摄制电影的方法使用作品，或者以改编、翻译、注释等方式使用作品的，本法另有规定的除外；</a:t>
            </a:r>
          </a:p>
          <a:p>
            <a:pPr>
              <a:lnSpc>
                <a:spcPct val="90000"/>
              </a:lnSpc>
            </a:pPr>
            <a:r>
              <a:rPr lang="zh-CN" altLang="en-US" sz="2800" b="1" dirty="0">
                <a:latin typeface="Arial" panose="020B0604020202020204" pitchFamily="34" charset="0"/>
              </a:rPr>
              <a:t>（七）使用他人作品，应当支付报酬而未支付的；</a:t>
            </a:r>
          </a:p>
          <a:p>
            <a:pPr>
              <a:lnSpc>
                <a:spcPct val="90000"/>
              </a:lnSpc>
            </a:pPr>
            <a:r>
              <a:rPr lang="zh-CN" altLang="en-US" sz="2800" b="1" dirty="0">
                <a:latin typeface="Arial" panose="020B0604020202020204" pitchFamily="34" charset="0"/>
              </a:rPr>
              <a:t>（八）未经视听作品、计算机软件、录音录像制品的著作权人、表演者或者录音录像制作者许可，出租其作品或者录音录像制品的原件或者复制件的，本法另有规定的除外；</a:t>
            </a:r>
          </a:p>
          <a:p>
            <a:pPr>
              <a:lnSpc>
                <a:spcPct val="90000"/>
              </a:lnSpc>
            </a:pPr>
            <a:r>
              <a:rPr lang="zh-CN" altLang="en-US" sz="2800" b="1" dirty="0">
                <a:latin typeface="Arial" panose="020B0604020202020204" pitchFamily="34" charset="0"/>
              </a:rPr>
              <a:t>（九）未经出版者许可，使用其出版的图书、期刊的版式设计的；</a:t>
            </a:r>
          </a:p>
          <a:p>
            <a:pPr>
              <a:lnSpc>
                <a:spcPct val="90000"/>
              </a:lnSpc>
            </a:pPr>
            <a:r>
              <a:rPr lang="zh-CN" altLang="en-US" sz="2800" b="1" dirty="0">
                <a:latin typeface="Arial" panose="020B0604020202020204" pitchFamily="34" charset="0"/>
              </a:rPr>
              <a:t>（十）未经表演者许可，从现场直播或者公开传送其现场表演，或者录制其表演的；</a:t>
            </a:r>
          </a:p>
          <a:p>
            <a:pPr>
              <a:lnSpc>
                <a:spcPct val="90000"/>
              </a:lnSpc>
            </a:pPr>
            <a:r>
              <a:rPr lang="zh-CN" altLang="en-US" sz="2800" b="1" dirty="0">
                <a:latin typeface="Arial" panose="020B0604020202020204" pitchFamily="34" charset="0"/>
              </a:rPr>
              <a:t>（十一）其他侵犯著作权以及与著作权有关的权利的行为。</a:t>
            </a:r>
          </a:p>
        </p:txBody>
      </p:sp>
    </p:spTree>
  </p:cSld>
  <p:clrMapOvr>
    <a:masterClrMapping/>
  </p:clrMapOvr>
  <p:transition spd="slow"/>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p:cNvSpPr>
          <p:nvPr>
            <p:ph type="title" idx="4294967295"/>
          </p:nvPr>
        </p:nvSpPr>
        <p:spPr/>
        <p:txBody>
          <a:bodyPr vert="horz" wrap="square" lIns="0" tIns="45720" rIns="0" bIns="0" anchor="b" anchorCtr="0"/>
          <a:lstStyle/>
          <a:p>
            <a:r>
              <a:rPr lang="zh-CN" altLang="en-US" dirty="0"/>
              <a:t>八、著作权侵权与救济</a:t>
            </a:r>
          </a:p>
        </p:txBody>
      </p:sp>
      <p:sp>
        <p:nvSpPr>
          <p:cNvPr id="93187" name="Rectangle 3"/>
          <p:cNvSpPr>
            <a:spLocks noGrp="1"/>
          </p:cNvSpPr>
          <p:nvPr>
            <p:ph type="body" idx="4294967295"/>
          </p:nvPr>
        </p:nvSpPr>
        <p:spPr/>
        <p:txBody>
          <a:bodyPr vert="horz" wrap="square" lIns="91440" tIns="45720" rIns="91440" bIns="45720" anchor="t" anchorCtr="0"/>
          <a:lstStyle/>
          <a:p>
            <a:pPr>
              <a:lnSpc>
                <a:spcPct val="90000"/>
              </a:lnSpc>
            </a:pPr>
            <a:r>
              <a:rPr lang="zh-CN" altLang="en-US" sz="2400" b="1" dirty="0"/>
              <a:t>第五十三条 有下列侵权行为的，应当根据情况，承担本法第五十二条规定的民事责任；侵权行为同时损害公共利益的，由主管著作权的部门责令停止侵权行为，予以警告，没收违法所得，没收、无害化销毁处理侵权复制品以及主要用于制作侵权复制品的材料、工具、设备等，违法经营额五万元以上的，可以并处违法经营额一倍以上五倍以下的罚款；没有违法经营额、违法经营额难以计算或者不足五万元的，可以并处二十五万元以下的罚款；构成犯罪的，依法追究刑事责任：</a:t>
            </a:r>
            <a:br>
              <a:rPr lang="zh-CN" altLang="en-US" sz="2400" b="1" dirty="0"/>
            </a:br>
            <a:r>
              <a:rPr lang="zh-CN" altLang="en-US" sz="2400" b="1" dirty="0"/>
              <a:t>（一）未经著作权人许可，复制、发行、表演、放映、广播、汇编、通过信息网络向公众传播其作品的，本法另有规定的除外；</a:t>
            </a:r>
            <a:br>
              <a:rPr lang="zh-CN" altLang="en-US" sz="2400" b="1" dirty="0"/>
            </a:br>
            <a:r>
              <a:rPr lang="zh-CN" altLang="en-US" sz="2400" b="1" dirty="0"/>
              <a:t>（二）出版他人享有专有出版权的图书的；</a:t>
            </a:r>
            <a:br>
              <a:rPr lang="zh-CN" altLang="en-US" sz="2400" b="1" dirty="0"/>
            </a:br>
            <a:endParaRPr lang="zh-CN" altLang="en-US" sz="2400" b="1" dirty="0"/>
          </a:p>
        </p:txBody>
      </p:sp>
      <p:sp>
        <p:nvSpPr>
          <p:cNvPr id="93188"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332</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p:cNvSpPr>
          <p:nvPr>
            <p:ph type="title" idx="4294967295"/>
          </p:nvPr>
        </p:nvSpPr>
        <p:spPr/>
        <p:txBody>
          <a:bodyPr vert="horz" wrap="square" lIns="0" tIns="45720" rIns="0" bIns="0" anchor="b" anchorCtr="0"/>
          <a:lstStyle/>
          <a:p>
            <a:r>
              <a:rPr lang="zh-CN" altLang="en-US" dirty="0"/>
              <a:t>八、著作权侵权与救济</a:t>
            </a:r>
          </a:p>
        </p:txBody>
      </p:sp>
      <p:sp>
        <p:nvSpPr>
          <p:cNvPr id="94211" name="Rectangle 3"/>
          <p:cNvSpPr>
            <a:spLocks noGrp="1"/>
          </p:cNvSpPr>
          <p:nvPr>
            <p:ph type="body" idx="4294967295"/>
          </p:nvPr>
        </p:nvSpPr>
        <p:spPr/>
        <p:txBody>
          <a:bodyPr vert="horz" wrap="square" lIns="91440" tIns="45720" rIns="91440" bIns="45720" anchor="t" anchorCtr="0"/>
          <a:lstStyle/>
          <a:p>
            <a:r>
              <a:rPr lang="zh-CN" altLang="en-US" sz="2800" b="1" dirty="0"/>
              <a:t>（三）未经表演者许可，复制、发行录有其表演的录音录像制品，或者通过信息网络向公众传播其表演的，本法另有规定的除外；</a:t>
            </a:r>
          </a:p>
          <a:p>
            <a:r>
              <a:rPr lang="zh-CN" altLang="en-US" sz="2800" b="1" dirty="0"/>
              <a:t>（四）未经录音录像制作者许可，复制、发行、通过信息网络向公众传播其制作的录音录像制品的， 本法另有规定的除外；</a:t>
            </a:r>
          </a:p>
          <a:p>
            <a:r>
              <a:rPr lang="zh-CN" altLang="en-US" sz="2800" b="1" dirty="0"/>
              <a:t>（五）未经许可，播放、复制或者通过信息网络向公众传播广播、电视的，本法另有规定的除外</a:t>
            </a:r>
          </a:p>
        </p:txBody>
      </p:sp>
      <p:sp>
        <p:nvSpPr>
          <p:cNvPr id="94212"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333</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矩形 1"/>
          <p:cNvSpPr/>
          <p:nvPr/>
        </p:nvSpPr>
        <p:spPr>
          <a:xfrm>
            <a:off x="550863" y="333375"/>
            <a:ext cx="11449050" cy="6000750"/>
          </a:xfrm>
          <a:prstGeom prst="rect">
            <a:avLst/>
          </a:prstGeom>
          <a:noFill/>
          <a:ln w="9525">
            <a:noFill/>
          </a:ln>
        </p:spPr>
        <p:txBody>
          <a:bodyPr>
            <a:spAutoFit/>
          </a:bodyPr>
          <a:lstStyle/>
          <a:p>
            <a:r>
              <a:rPr lang="zh-CN" altLang="en-US" sz="3200" dirty="0">
                <a:solidFill>
                  <a:srgbClr val="333333"/>
                </a:solidFill>
                <a:latin typeface="微软雅黑" panose="020B0503020204020204" charset="-122"/>
                <a:ea typeface="微软雅黑" panose="020B0503020204020204" charset="-122"/>
              </a:rPr>
              <a:t>（六）未经著作权人或者与著作权有关的权利人许可，故意避开或者破坏技术措施的，</a:t>
            </a:r>
            <a:r>
              <a:rPr lang="zh-CN" altLang="en-US" sz="3200" b="1" dirty="0">
                <a:solidFill>
                  <a:srgbClr val="C00000"/>
                </a:solidFill>
                <a:latin typeface="微软雅黑" panose="020B0503020204020204" charset="-122"/>
                <a:ea typeface="微软雅黑" panose="020B0503020204020204" charset="-122"/>
              </a:rPr>
              <a:t>故意制造、进口或者向他人提供主要用于避开、破坏技术措施的装置或者部件的，或者故意为他人避开或者破坏技术措施提供技术服务的，</a:t>
            </a:r>
            <a:r>
              <a:rPr lang="zh-CN" altLang="en-US" sz="3200" dirty="0">
                <a:solidFill>
                  <a:srgbClr val="333333"/>
                </a:solidFill>
                <a:latin typeface="微软雅黑" panose="020B0503020204020204" charset="-122"/>
                <a:ea typeface="微软雅黑" panose="020B0503020204020204" charset="-122"/>
              </a:rPr>
              <a:t>法律、行政法规另有规定的除外；</a:t>
            </a:r>
            <a:endParaRPr lang="zh-CN" altLang="en-US" sz="3200" dirty="0">
              <a:solidFill>
                <a:srgbClr val="333333"/>
              </a:solidFill>
              <a:latin typeface="-apple-system"/>
            </a:endParaRPr>
          </a:p>
          <a:p>
            <a:r>
              <a:rPr lang="zh-CN" altLang="en-US" sz="3200" dirty="0">
                <a:solidFill>
                  <a:srgbClr val="333333"/>
                </a:solidFill>
                <a:latin typeface="微软雅黑" panose="020B0503020204020204" charset="-122"/>
                <a:ea typeface="微软雅黑" panose="020B0503020204020204" charset="-122"/>
              </a:rPr>
              <a:t>（七）未经著作权人或者与著作权有关的权利人许可，故意删除或者改变作品、</a:t>
            </a:r>
            <a:r>
              <a:rPr lang="zh-CN" altLang="en-US" sz="3200" b="1" dirty="0">
                <a:solidFill>
                  <a:srgbClr val="C00000"/>
                </a:solidFill>
                <a:latin typeface="微软雅黑" panose="020B0503020204020204" charset="-122"/>
                <a:ea typeface="微软雅黑" panose="020B0503020204020204" charset="-122"/>
              </a:rPr>
              <a:t>版式设计、表演、</a:t>
            </a:r>
            <a:r>
              <a:rPr lang="zh-CN" altLang="en-US" sz="3200" dirty="0">
                <a:solidFill>
                  <a:srgbClr val="333333"/>
                </a:solidFill>
                <a:latin typeface="微软雅黑" panose="020B0503020204020204" charset="-122"/>
                <a:ea typeface="微软雅黑" panose="020B0503020204020204" charset="-122"/>
              </a:rPr>
              <a:t>录音录像制品</a:t>
            </a:r>
            <a:r>
              <a:rPr lang="zh-CN" altLang="en-US" sz="3200" b="1" dirty="0">
                <a:solidFill>
                  <a:srgbClr val="C00000"/>
                </a:solidFill>
                <a:latin typeface="微软雅黑" panose="020B0503020204020204" charset="-122"/>
                <a:ea typeface="微软雅黑" panose="020B0503020204020204" charset="-122"/>
              </a:rPr>
              <a:t>或者广播、电视</a:t>
            </a:r>
            <a:r>
              <a:rPr lang="zh-CN" altLang="en-US" sz="3200" dirty="0">
                <a:solidFill>
                  <a:srgbClr val="333333"/>
                </a:solidFill>
                <a:latin typeface="微软雅黑" panose="020B0503020204020204" charset="-122"/>
                <a:ea typeface="微软雅黑" panose="020B0503020204020204" charset="-122"/>
              </a:rPr>
              <a:t>上的权利管理信息的，</a:t>
            </a:r>
            <a:r>
              <a:rPr lang="zh-CN" altLang="en-US" sz="3200" b="1" dirty="0">
                <a:solidFill>
                  <a:srgbClr val="C00000"/>
                </a:solidFill>
                <a:latin typeface="微软雅黑" panose="020B0503020204020204" charset="-122"/>
                <a:ea typeface="微软雅黑" panose="020B0503020204020204" charset="-122"/>
              </a:rPr>
              <a:t>知道或者应当知道作品、版式设计、表演、录音录像制品或者广播、电视上的权利管理信息未经许可被删除或者改变，仍然向公众提供的</a:t>
            </a:r>
            <a:r>
              <a:rPr lang="zh-CN" altLang="en-US" sz="3200" dirty="0">
                <a:solidFill>
                  <a:srgbClr val="333333"/>
                </a:solidFill>
                <a:latin typeface="微软雅黑" panose="020B0503020204020204" charset="-122"/>
                <a:ea typeface="微软雅黑" panose="020B0503020204020204" charset="-122"/>
              </a:rPr>
              <a:t>，法律、行政法规另有规定的除外；</a:t>
            </a:r>
            <a:endParaRPr lang="en-US" altLang="zh-CN" sz="3200" dirty="0">
              <a:solidFill>
                <a:srgbClr val="333333"/>
              </a:solidFill>
              <a:latin typeface="微软雅黑" panose="020B0503020204020204" charset="-122"/>
              <a:ea typeface="微软雅黑" panose="020B0503020204020204" charset="-122"/>
            </a:endParaRPr>
          </a:p>
          <a:p>
            <a:r>
              <a:rPr lang="zh-CN" altLang="en-US" sz="3200" dirty="0">
                <a:solidFill>
                  <a:srgbClr val="333333"/>
                </a:solidFill>
                <a:latin typeface="-apple-system"/>
              </a:rPr>
              <a:t>（八）制作、出售假冒他人署名的作品的。</a:t>
            </a:r>
          </a:p>
        </p:txBody>
      </p:sp>
    </p:spTree>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p:cNvSpPr>
          <p:nvPr>
            <p:ph type="title" idx="4294967295"/>
          </p:nvPr>
        </p:nvSpPr>
        <p:spPr>
          <a:xfrm>
            <a:off x="550863" y="115888"/>
            <a:ext cx="10972800" cy="1143000"/>
          </a:xfrm>
        </p:spPr>
        <p:txBody>
          <a:bodyPr vert="horz" wrap="square" lIns="0" tIns="45720" rIns="0" bIns="0" anchor="b" anchorCtr="0"/>
          <a:lstStyle/>
          <a:p>
            <a:r>
              <a:rPr lang="zh-CN" altLang="en-US" dirty="0"/>
              <a:t>八、著作权侵权与救济</a:t>
            </a:r>
          </a:p>
        </p:txBody>
      </p:sp>
      <p:sp>
        <p:nvSpPr>
          <p:cNvPr id="96259" name="Rectangle 3"/>
          <p:cNvSpPr>
            <a:spLocks noGrp="1"/>
          </p:cNvSpPr>
          <p:nvPr>
            <p:ph type="body" idx="4294967295"/>
          </p:nvPr>
        </p:nvSpPr>
        <p:spPr>
          <a:xfrm>
            <a:off x="609600" y="1484313"/>
            <a:ext cx="10972800" cy="4840287"/>
          </a:xfrm>
        </p:spPr>
        <p:txBody>
          <a:bodyPr vert="horz" wrap="square" lIns="91440" tIns="45720" rIns="91440" bIns="45720" anchor="t" anchorCtr="0"/>
          <a:lstStyle/>
          <a:p>
            <a:r>
              <a:rPr lang="zh-CN" altLang="en-US" sz="2800" b="1" dirty="0"/>
              <a:t>第五十四条</a:t>
            </a:r>
            <a:endParaRPr lang="en-US" altLang="zh-CN" sz="2800" b="1" dirty="0"/>
          </a:p>
          <a:p>
            <a:r>
              <a:rPr lang="zh-CN" altLang="en-US" sz="2800" b="1" dirty="0">
                <a:latin typeface="楷体" panose="02010609060101010101" pitchFamily="49" charset="-122"/>
                <a:ea typeface="楷体" panose="02010609060101010101" pitchFamily="49" charset="-122"/>
              </a:rPr>
              <a:t> 侵犯著作权或者与著作权有关的权利的，侵权人应当按照</a:t>
            </a:r>
            <a:r>
              <a:rPr lang="zh-CN" altLang="en-US" sz="2800" b="1" dirty="0">
                <a:solidFill>
                  <a:srgbClr val="FF0000"/>
                </a:solidFill>
                <a:latin typeface="楷体" panose="02010609060101010101" pitchFamily="49" charset="-122"/>
                <a:ea typeface="楷体" panose="02010609060101010101" pitchFamily="49" charset="-122"/>
              </a:rPr>
              <a:t>权利人因此受到的实际损失</a:t>
            </a:r>
            <a:r>
              <a:rPr lang="zh-CN" altLang="en-US" sz="2800" b="1" dirty="0">
                <a:latin typeface="楷体" panose="02010609060101010101" pitchFamily="49" charset="-122"/>
                <a:ea typeface="楷体" panose="02010609060101010101" pitchFamily="49" charset="-122"/>
              </a:rPr>
              <a:t>或者</a:t>
            </a:r>
            <a:r>
              <a:rPr lang="zh-CN" altLang="en-US" sz="2800" b="1" dirty="0">
                <a:solidFill>
                  <a:srgbClr val="FF0000"/>
                </a:solidFill>
                <a:latin typeface="楷体" panose="02010609060101010101" pitchFamily="49" charset="-122"/>
                <a:ea typeface="楷体" panose="02010609060101010101" pitchFamily="49" charset="-122"/>
              </a:rPr>
              <a:t>侵权人的违法所得</a:t>
            </a:r>
            <a:r>
              <a:rPr lang="zh-CN" altLang="en-US" sz="2800" b="1" dirty="0">
                <a:latin typeface="楷体" panose="02010609060101010101" pitchFamily="49" charset="-122"/>
                <a:ea typeface="楷体" panose="02010609060101010101" pitchFamily="49" charset="-122"/>
              </a:rPr>
              <a:t>给予赔偿；权利人的实际损失或者侵权人的违法所得难以计算的，可以</a:t>
            </a:r>
            <a:r>
              <a:rPr lang="zh-CN" altLang="en-US" sz="2800" b="1" dirty="0">
                <a:solidFill>
                  <a:srgbClr val="FF0000"/>
                </a:solidFill>
                <a:latin typeface="楷体" panose="02010609060101010101" pitchFamily="49" charset="-122"/>
                <a:ea typeface="楷体" panose="02010609060101010101" pitchFamily="49" charset="-122"/>
              </a:rPr>
              <a:t>参照该权利使用费</a:t>
            </a:r>
            <a:r>
              <a:rPr lang="zh-CN" altLang="en-US" sz="2800" b="1" dirty="0">
                <a:latin typeface="楷体" panose="02010609060101010101" pitchFamily="49" charset="-122"/>
                <a:ea typeface="楷体" panose="02010609060101010101" pitchFamily="49" charset="-122"/>
              </a:rPr>
              <a:t>给予赔偿。对</a:t>
            </a:r>
            <a:r>
              <a:rPr lang="zh-CN" altLang="en-US" sz="2800" b="1" dirty="0">
                <a:solidFill>
                  <a:srgbClr val="FF0000"/>
                </a:solidFill>
                <a:latin typeface="楷体" panose="02010609060101010101" pitchFamily="49" charset="-122"/>
                <a:ea typeface="楷体" panose="02010609060101010101" pitchFamily="49" charset="-122"/>
              </a:rPr>
              <a:t>故意</a:t>
            </a:r>
            <a:r>
              <a:rPr lang="zh-CN" altLang="en-US" sz="2800" b="1" dirty="0">
                <a:latin typeface="楷体" panose="02010609060101010101" pitchFamily="49" charset="-122"/>
                <a:ea typeface="楷体" panose="02010609060101010101" pitchFamily="49" charset="-122"/>
              </a:rPr>
              <a:t>侵犯著作权或者与著作权有关的权利，</a:t>
            </a:r>
            <a:r>
              <a:rPr lang="zh-CN" altLang="en-US" sz="2800" b="1" dirty="0">
                <a:solidFill>
                  <a:srgbClr val="FF0000"/>
                </a:solidFill>
                <a:latin typeface="楷体" panose="02010609060101010101" pitchFamily="49" charset="-122"/>
                <a:ea typeface="楷体" panose="02010609060101010101" pitchFamily="49" charset="-122"/>
              </a:rPr>
              <a:t>情节严重</a:t>
            </a:r>
            <a:r>
              <a:rPr lang="zh-CN" altLang="en-US" sz="2800" b="1" dirty="0">
                <a:latin typeface="楷体" panose="02010609060101010101" pitchFamily="49" charset="-122"/>
                <a:ea typeface="楷体" panose="02010609060101010101" pitchFamily="49" charset="-122"/>
              </a:rPr>
              <a:t>的，可以在按照上述方法确定数额的</a:t>
            </a:r>
            <a:r>
              <a:rPr lang="zh-CN" altLang="en-US" sz="2800" b="1" dirty="0">
                <a:solidFill>
                  <a:srgbClr val="FF0000"/>
                </a:solidFill>
                <a:latin typeface="楷体" panose="02010609060101010101" pitchFamily="49" charset="-122"/>
                <a:ea typeface="楷体" panose="02010609060101010101" pitchFamily="49" charset="-122"/>
              </a:rPr>
              <a:t>一倍以上五倍以下</a:t>
            </a:r>
            <a:r>
              <a:rPr lang="zh-CN" altLang="en-US" sz="2800" b="1" dirty="0">
                <a:latin typeface="楷体" panose="02010609060101010101" pitchFamily="49" charset="-122"/>
                <a:ea typeface="楷体" panose="02010609060101010101" pitchFamily="49" charset="-122"/>
              </a:rPr>
              <a:t>给予赔偿。</a:t>
            </a:r>
          </a:p>
          <a:p>
            <a:r>
              <a:rPr lang="zh-CN" altLang="en-US" sz="2800" b="1" dirty="0">
                <a:latin typeface="楷体" panose="02010609060101010101" pitchFamily="49" charset="-122"/>
                <a:ea typeface="楷体" panose="02010609060101010101" pitchFamily="49" charset="-122"/>
              </a:rPr>
              <a:t>权利人的实际损失、侵权人的违法所得、权利使用费难以计算的，由人民法院根据侵权行为的情节，判决给予</a:t>
            </a:r>
            <a:r>
              <a:rPr lang="zh-CN" altLang="en-US" sz="2800" b="1" dirty="0">
                <a:solidFill>
                  <a:srgbClr val="FF0000"/>
                </a:solidFill>
                <a:latin typeface="楷体" panose="02010609060101010101" pitchFamily="49" charset="-122"/>
                <a:ea typeface="楷体" panose="02010609060101010101" pitchFamily="49" charset="-122"/>
              </a:rPr>
              <a:t>五百元以上五百万元以下</a:t>
            </a:r>
            <a:r>
              <a:rPr lang="zh-CN" altLang="en-US" sz="2800" b="1" dirty="0">
                <a:latin typeface="楷体" panose="02010609060101010101" pitchFamily="49" charset="-122"/>
                <a:ea typeface="楷体" panose="02010609060101010101" pitchFamily="49" charset="-122"/>
              </a:rPr>
              <a:t>的赔偿。</a:t>
            </a:r>
          </a:p>
          <a:p>
            <a:r>
              <a:rPr lang="zh-CN" altLang="en-US" sz="2800" b="1" dirty="0">
                <a:latin typeface="楷体" panose="02010609060101010101" pitchFamily="49" charset="-122"/>
                <a:ea typeface="楷体" panose="02010609060101010101" pitchFamily="49" charset="-122"/>
              </a:rPr>
              <a:t>赔偿数额还应当包括权利人为制止侵权行为所支付的</a:t>
            </a:r>
            <a:r>
              <a:rPr lang="zh-CN" altLang="en-US" sz="2800" b="1" dirty="0">
                <a:solidFill>
                  <a:srgbClr val="FF0000"/>
                </a:solidFill>
                <a:latin typeface="楷体" panose="02010609060101010101" pitchFamily="49" charset="-122"/>
                <a:ea typeface="楷体" panose="02010609060101010101" pitchFamily="49" charset="-122"/>
              </a:rPr>
              <a:t>合理开支</a:t>
            </a:r>
            <a:r>
              <a:rPr lang="zh-CN" altLang="en-US" sz="2800" b="1" dirty="0">
                <a:latin typeface="楷体" panose="02010609060101010101" pitchFamily="49" charset="-122"/>
                <a:ea typeface="楷体" panose="02010609060101010101" pitchFamily="49" charset="-122"/>
              </a:rPr>
              <a:t>。</a:t>
            </a:r>
          </a:p>
        </p:txBody>
      </p:sp>
      <p:sp>
        <p:nvSpPr>
          <p:cNvPr id="96260"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335</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idx="4294967295"/>
          </p:nvPr>
        </p:nvSpPr>
        <p:spPr/>
        <p:txBody>
          <a:bodyPr vert="horz" wrap="square" lIns="0" tIns="45720" rIns="0" bIns="0" anchor="b" anchorCtr="0"/>
          <a:lstStyle/>
          <a:p>
            <a:r>
              <a:rPr lang="zh-CN" altLang="en-US" dirty="0"/>
              <a:t>歪曲和篡改 </a:t>
            </a:r>
          </a:p>
        </p:txBody>
      </p:sp>
      <p:sp>
        <p:nvSpPr>
          <p:cNvPr id="97283" name="Rectangle 3"/>
          <p:cNvSpPr>
            <a:spLocks noGrp="1"/>
          </p:cNvSpPr>
          <p:nvPr>
            <p:ph type="body" idx="4294967295"/>
          </p:nvPr>
        </p:nvSpPr>
        <p:spPr/>
        <p:txBody>
          <a:bodyPr vert="horz" wrap="square" lIns="91440" tIns="45720" rIns="91440" bIns="45720" anchor="t" anchorCtr="0"/>
          <a:lstStyle/>
          <a:p>
            <a:pPr>
              <a:lnSpc>
                <a:spcPct val="80000"/>
              </a:lnSpc>
            </a:pPr>
            <a:r>
              <a:rPr lang="en-US" altLang="zh-CN" sz="2000" b="1" dirty="0"/>
              <a:t>2002</a:t>
            </a:r>
            <a:r>
              <a:rPr lang="zh-CN" altLang="en-US" sz="2000" b="1" dirty="0"/>
              <a:t>年，隋建国向王文海提出制作一尊睡眠中的毛泽东塑像的想法。后经两人共同讨论决定作一尊毛主席盖着被子睡觉的雕塑。 </a:t>
            </a:r>
          </a:p>
          <a:p>
            <a:pPr>
              <a:lnSpc>
                <a:spcPct val="80000"/>
              </a:lnSpc>
            </a:pPr>
            <a:r>
              <a:rPr lang="zh-CN" altLang="en-US" sz="2000" b="1" dirty="0">
                <a:latin typeface="Arial" panose="020B0604020202020204" pitchFamily="34" charset="0"/>
              </a:rPr>
              <a:t>  </a:t>
            </a:r>
            <a:r>
              <a:rPr lang="zh-CN" altLang="en-US" sz="2000" b="1" dirty="0"/>
              <a:t>在隋建国的资助下，王文海于</a:t>
            </a:r>
            <a:r>
              <a:rPr lang="en-US" altLang="zh-CN" sz="2000" b="1" dirty="0"/>
              <a:t>2002</a:t>
            </a:r>
            <a:r>
              <a:rPr lang="zh-CN" altLang="en-US" sz="2000" b="1" dirty="0"/>
              <a:t>年</a:t>
            </a:r>
            <a:r>
              <a:rPr lang="en-US" altLang="zh-CN" sz="2000" b="1" dirty="0"/>
              <a:t>9</a:t>
            </a:r>
            <a:r>
              <a:rPr lang="zh-CN" altLang="en-US" sz="2000" b="1" dirty="0"/>
              <a:t>月在北京完成了</a:t>
            </a:r>
            <a:r>
              <a:rPr lang="en-US" altLang="zh-CN" sz="2000" b="1" dirty="0"/>
              <a:t>《</a:t>
            </a:r>
            <a:r>
              <a:rPr lang="zh-CN" altLang="en-US" sz="2000" b="1" dirty="0"/>
              <a:t>睡觉的毛主席</a:t>
            </a:r>
            <a:r>
              <a:rPr lang="en-US" altLang="zh-CN" sz="2000" b="1" dirty="0"/>
              <a:t>》</a:t>
            </a:r>
            <a:r>
              <a:rPr lang="zh-CN" altLang="en-US" sz="2000" b="1" dirty="0"/>
              <a:t>塑像。隋建国为该塑像着色。塑像作品</a:t>
            </a:r>
            <a:r>
              <a:rPr lang="en-US" altLang="zh-CN" sz="2000" b="1" dirty="0"/>
              <a:t>《</a:t>
            </a:r>
            <a:r>
              <a:rPr lang="zh-CN" altLang="en-US" sz="2000" b="1" dirty="0"/>
              <a:t>睡觉的毛主席</a:t>
            </a:r>
            <a:r>
              <a:rPr lang="en-US" altLang="zh-CN" sz="2000" b="1" dirty="0"/>
              <a:t>》</a:t>
            </a:r>
            <a:r>
              <a:rPr lang="zh-CN" altLang="en-US" sz="2000" b="1" dirty="0"/>
              <a:t>是隋建国与王文海两人共同完成的，属合作作品。 </a:t>
            </a:r>
          </a:p>
          <a:p>
            <a:pPr>
              <a:lnSpc>
                <a:spcPct val="80000"/>
              </a:lnSpc>
            </a:pPr>
            <a:r>
              <a:rPr lang="zh-CN" altLang="en-US" sz="2000" b="1" dirty="0">
                <a:latin typeface="Arial" panose="020B0604020202020204" pitchFamily="34" charset="0"/>
              </a:rPr>
              <a:t> </a:t>
            </a:r>
            <a:r>
              <a:rPr lang="en-US" altLang="zh-CN" sz="2000" b="1" dirty="0"/>
              <a:t>2004</a:t>
            </a:r>
            <a:r>
              <a:rPr lang="zh-CN" altLang="en-US" sz="2000" b="1" dirty="0"/>
              <a:t>年，隋建国个人展览在美国旧金山亚洲美术馆举办。在该展览上，展出了一件名为</a:t>
            </a:r>
            <a:r>
              <a:rPr lang="en-US" altLang="zh-CN" sz="2000" b="1" dirty="0"/>
              <a:t>《</a:t>
            </a:r>
            <a:r>
              <a:rPr lang="zh-CN" altLang="en-US" sz="2000" b="1" dirty="0"/>
              <a:t>梦魇</a:t>
            </a:r>
            <a:r>
              <a:rPr lang="en-US" altLang="zh-CN" sz="2000" b="1" dirty="0"/>
              <a:t>》</a:t>
            </a:r>
            <a:r>
              <a:rPr lang="zh-CN" altLang="en-US" sz="2000" b="1" dirty="0"/>
              <a:t>的作品。该作品是在使用雕塑作品</a:t>
            </a:r>
            <a:r>
              <a:rPr lang="en-US" altLang="zh-CN" sz="2000" b="1" dirty="0"/>
              <a:t>《</a:t>
            </a:r>
            <a:r>
              <a:rPr lang="zh-CN" altLang="en-US" sz="2000" b="1" dirty="0"/>
              <a:t>睡觉的毛主席</a:t>
            </a:r>
            <a:r>
              <a:rPr lang="en-US" altLang="zh-CN" sz="2000" b="1" dirty="0"/>
              <a:t>》</a:t>
            </a:r>
            <a:r>
              <a:rPr lang="zh-CN" altLang="en-US" sz="2000" b="1" dirty="0"/>
              <a:t>基础上，在其周围装置了许多色彩斑斓、形状各异的小恐龙而成的。该作品署名为隋建国。 </a:t>
            </a:r>
          </a:p>
          <a:p>
            <a:pPr>
              <a:lnSpc>
                <a:spcPct val="80000"/>
              </a:lnSpc>
            </a:pPr>
            <a:r>
              <a:rPr lang="zh-CN" altLang="en-US" sz="2000" b="1" dirty="0"/>
              <a:t>王文海向法院起诉</a:t>
            </a:r>
            <a:r>
              <a:rPr lang="en-US" altLang="zh-CN" sz="2000" b="1" dirty="0"/>
              <a:t>,</a:t>
            </a:r>
            <a:r>
              <a:rPr lang="zh-CN" altLang="en-US" sz="2000" b="1" dirty="0"/>
              <a:t>隋建国的行为侵犯了其对</a:t>
            </a:r>
            <a:r>
              <a:rPr lang="en-US" altLang="zh-CN" sz="2000" b="1" dirty="0"/>
              <a:t>《</a:t>
            </a:r>
            <a:r>
              <a:rPr lang="zh-CN" altLang="en-US" sz="2000" b="1" dirty="0"/>
              <a:t>睡觉的毛主席</a:t>
            </a:r>
            <a:r>
              <a:rPr lang="en-US" altLang="zh-CN" sz="2000" b="1" dirty="0"/>
              <a:t>》</a:t>
            </a:r>
            <a:r>
              <a:rPr lang="zh-CN" altLang="en-US" sz="2000" b="1" dirty="0"/>
              <a:t>塑像享有的发表权、署名权、保护作品完整权、使用权和获得报酬权，故请求法院判令隋建国赔偿其经济损失及精神损害共计</a:t>
            </a:r>
            <a:r>
              <a:rPr lang="en-US" altLang="zh-CN" sz="2000" b="1" dirty="0"/>
              <a:t>100</a:t>
            </a:r>
            <a:r>
              <a:rPr lang="zh-CN" altLang="en-US" sz="2000" b="1" dirty="0"/>
              <a:t>万元。 </a:t>
            </a:r>
          </a:p>
        </p:txBody>
      </p:sp>
      <p:sp>
        <p:nvSpPr>
          <p:cNvPr id="97284"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336</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p:cNvSpPr>
          <p:nvPr>
            <p:ph type="title" idx="4294967295"/>
          </p:nvPr>
        </p:nvSpPr>
        <p:spPr/>
        <p:txBody>
          <a:bodyPr vert="horz" wrap="square" lIns="0" tIns="45720" rIns="0" bIns="0" anchor="b" anchorCtr="0"/>
          <a:lstStyle/>
          <a:p>
            <a:endParaRPr lang="zh-CN" altLang="en-US" dirty="0"/>
          </a:p>
        </p:txBody>
      </p:sp>
      <p:sp>
        <p:nvSpPr>
          <p:cNvPr id="98307" name="Rectangle 3"/>
          <p:cNvSpPr>
            <a:spLocks noGrp="1"/>
          </p:cNvSpPr>
          <p:nvPr>
            <p:ph type="body" idx="4294967295"/>
          </p:nvPr>
        </p:nvSpPr>
        <p:spPr>
          <a:xfrm>
            <a:off x="2711450" y="1916113"/>
            <a:ext cx="7772400" cy="4114800"/>
          </a:xfrm>
        </p:spPr>
        <p:txBody>
          <a:bodyPr vert="horz" wrap="square" lIns="91440" tIns="45720" rIns="91440" bIns="45720" anchor="t" anchorCtr="0"/>
          <a:lstStyle/>
          <a:p>
            <a:endParaRPr lang="zh-CN" altLang="zh-CN" b="1" dirty="0"/>
          </a:p>
        </p:txBody>
      </p:sp>
      <p:pic>
        <p:nvPicPr>
          <p:cNvPr id="98308" name="Picture 4" descr="2006112213592879"/>
          <p:cNvPicPr>
            <a:picLocks noChangeAspect="1"/>
          </p:cNvPicPr>
          <p:nvPr/>
        </p:nvPicPr>
        <p:blipFill>
          <a:blip r:embed="rId2"/>
          <a:stretch>
            <a:fillRect/>
          </a:stretch>
        </p:blipFill>
        <p:spPr>
          <a:xfrm>
            <a:off x="4008438" y="0"/>
            <a:ext cx="5832475" cy="3455988"/>
          </a:xfrm>
          <a:prstGeom prst="rect">
            <a:avLst/>
          </a:prstGeom>
          <a:noFill/>
          <a:ln w="9525">
            <a:noFill/>
          </a:ln>
        </p:spPr>
      </p:pic>
      <p:pic>
        <p:nvPicPr>
          <p:cNvPr id="98309" name="Picture 5" descr="2006112213595726"/>
          <p:cNvPicPr>
            <a:picLocks noChangeAspect="1"/>
          </p:cNvPicPr>
          <p:nvPr/>
        </p:nvPicPr>
        <p:blipFill>
          <a:blip r:embed="rId3"/>
          <a:stretch>
            <a:fillRect/>
          </a:stretch>
        </p:blipFill>
        <p:spPr>
          <a:xfrm>
            <a:off x="3935413" y="3644900"/>
            <a:ext cx="5903912" cy="2978150"/>
          </a:xfrm>
          <a:prstGeom prst="rect">
            <a:avLst/>
          </a:prstGeom>
          <a:noFill/>
          <a:ln w="9525">
            <a:noFill/>
          </a:ln>
        </p:spPr>
      </p:pic>
      <p:sp>
        <p:nvSpPr>
          <p:cNvPr id="98310" name="灯片编号占位符 5"/>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337</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p:cNvSpPr>
          <p:nvPr>
            <p:ph type="title" idx="4294967295"/>
          </p:nvPr>
        </p:nvSpPr>
        <p:spPr/>
        <p:txBody>
          <a:bodyPr vert="horz" wrap="square" lIns="0" tIns="45720" rIns="0" bIns="0" anchor="b" anchorCtr="0"/>
          <a:lstStyle/>
          <a:p>
            <a:r>
              <a:rPr lang="zh-CN" altLang="en-US" dirty="0">
                <a:hlinkClick r:id="" action="ppaction://noaction"/>
              </a:rPr>
              <a:t>歪曲和篡改</a:t>
            </a:r>
            <a:endParaRPr lang="zh-CN" altLang="en-US" dirty="0"/>
          </a:p>
        </p:txBody>
      </p:sp>
      <p:sp>
        <p:nvSpPr>
          <p:cNvPr id="99331" name="Rectangle 3"/>
          <p:cNvSpPr>
            <a:spLocks noGrp="1"/>
          </p:cNvSpPr>
          <p:nvPr>
            <p:ph type="body" idx="4294967295"/>
          </p:nvPr>
        </p:nvSpPr>
        <p:spPr/>
        <p:txBody>
          <a:bodyPr vert="horz" wrap="square" lIns="91440" tIns="45720" rIns="91440" bIns="45720" anchor="t" anchorCtr="0"/>
          <a:lstStyle/>
          <a:p>
            <a:pPr>
              <a:lnSpc>
                <a:spcPct val="80000"/>
              </a:lnSpc>
            </a:pPr>
            <a:r>
              <a:rPr lang="zh-CN" altLang="en-US" sz="2800" b="1" dirty="0"/>
              <a:t>法院认定</a:t>
            </a:r>
            <a:r>
              <a:rPr lang="en-US" altLang="zh-CN" sz="2800" b="1" dirty="0"/>
              <a:t>:</a:t>
            </a:r>
            <a:r>
              <a:rPr lang="zh-CN" altLang="en-US" sz="2800" b="1" dirty="0"/>
              <a:t>保护作品完整权是指保护作品不受歪曲、篡改的权利。本案中，依据双方在合作协议中的约定，可以确定</a:t>
            </a:r>
            <a:r>
              <a:rPr lang="en-US" altLang="zh-CN" sz="2800" b="1" dirty="0"/>
              <a:t>《</a:t>
            </a:r>
            <a:r>
              <a:rPr lang="zh-CN" altLang="en-US" sz="2800" b="1" dirty="0"/>
              <a:t>睡觉的毛主席</a:t>
            </a:r>
            <a:r>
              <a:rPr lang="en-US" altLang="zh-CN" sz="2800" b="1" dirty="0"/>
              <a:t>》</a:t>
            </a:r>
            <a:r>
              <a:rPr lang="en-US" altLang="zh-CN" sz="2800" b="1" dirty="0">
                <a:latin typeface="Arial" panose="020B0604020202020204" pitchFamily="34" charset="0"/>
              </a:rPr>
              <a:t>“</a:t>
            </a:r>
            <a:r>
              <a:rPr lang="zh-CN" altLang="en-US" sz="2800" b="1" dirty="0"/>
              <a:t>意在表现延安窑洞中毛泽东安详睡眠的情景</a:t>
            </a:r>
            <a:r>
              <a:rPr lang="zh-CN" altLang="en-US" sz="2800" b="1" dirty="0">
                <a:latin typeface="Arial" panose="020B0604020202020204" pitchFamily="34" charset="0"/>
              </a:rPr>
              <a:t>”</a:t>
            </a:r>
            <a:r>
              <a:rPr lang="zh-CN" altLang="en-US" sz="2800" b="1" dirty="0"/>
              <a:t>。而隋建国因对</a:t>
            </a:r>
            <a:r>
              <a:rPr lang="en-US" altLang="zh-CN" sz="2800" b="1" dirty="0"/>
              <a:t>《</a:t>
            </a:r>
            <a:r>
              <a:rPr lang="zh-CN" altLang="en-US" sz="2800" b="1" dirty="0"/>
              <a:t>睡觉的毛主席</a:t>
            </a:r>
            <a:r>
              <a:rPr lang="en-US" altLang="zh-CN" sz="2800" b="1" dirty="0"/>
              <a:t>》</a:t>
            </a:r>
            <a:r>
              <a:rPr lang="zh-CN" altLang="en-US" sz="2800" b="1" dirty="0"/>
              <a:t>塑像作品的使用，装置形成</a:t>
            </a:r>
            <a:r>
              <a:rPr lang="en-US" altLang="zh-CN" sz="2800" b="1" dirty="0"/>
              <a:t>《</a:t>
            </a:r>
            <a:r>
              <a:rPr lang="zh-CN" altLang="en-US" sz="2800" b="1" dirty="0"/>
              <a:t>梦魇</a:t>
            </a:r>
            <a:r>
              <a:rPr lang="en-US" altLang="zh-CN" sz="2800" b="1" dirty="0"/>
              <a:t>》</a:t>
            </a:r>
            <a:r>
              <a:rPr lang="zh-CN" altLang="en-US" sz="2800" b="1" dirty="0"/>
              <a:t>后，尽管对</a:t>
            </a:r>
            <a:r>
              <a:rPr lang="en-US" altLang="zh-CN" sz="2800" b="1" dirty="0"/>
              <a:t>《</a:t>
            </a:r>
            <a:r>
              <a:rPr lang="zh-CN" altLang="en-US" sz="2800" b="1" dirty="0"/>
              <a:t>睡觉的毛主席</a:t>
            </a:r>
            <a:r>
              <a:rPr lang="en-US" altLang="zh-CN" sz="2800" b="1" dirty="0"/>
              <a:t>》</a:t>
            </a:r>
            <a:r>
              <a:rPr lang="zh-CN" altLang="en-US" sz="2800" b="1" dirty="0"/>
              <a:t>作品的理解仍有沉睡的含义，但从</a:t>
            </a:r>
            <a:r>
              <a:rPr lang="zh-CN" altLang="en-US" sz="2800" b="1" dirty="0">
                <a:latin typeface="Arial" panose="020B0604020202020204" pitchFamily="34" charset="0"/>
              </a:rPr>
              <a:t>“</a:t>
            </a:r>
            <a:r>
              <a:rPr lang="zh-CN" altLang="en-US" sz="2800" b="1" dirty="0"/>
              <a:t>梦魇</a:t>
            </a:r>
            <a:r>
              <a:rPr lang="zh-CN" altLang="en-US" sz="2800" b="1" dirty="0">
                <a:latin typeface="Arial" panose="020B0604020202020204" pitchFamily="34" charset="0"/>
              </a:rPr>
              <a:t>”</a:t>
            </a:r>
            <a:r>
              <a:rPr lang="zh-CN" altLang="en-US" sz="2800" b="1" dirty="0"/>
              <a:t>一词引自戈雅的铜版画标题</a:t>
            </a:r>
            <a:r>
              <a:rPr lang="zh-CN" altLang="en-US" sz="2800" b="1" dirty="0">
                <a:latin typeface="Arial" panose="020B0604020202020204" pitchFamily="34" charset="0"/>
              </a:rPr>
              <a:t>“</a:t>
            </a:r>
            <a:r>
              <a:rPr lang="en-US" altLang="zh-CN" sz="2800" b="1" dirty="0"/>
              <a:t>Sleep</a:t>
            </a:r>
            <a:r>
              <a:rPr lang="en-US" altLang="zh-CN" sz="2800" b="1" dirty="0">
                <a:latin typeface="Arial" panose="020B0604020202020204" pitchFamily="34" charset="0"/>
              </a:rPr>
              <a:t> </a:t>
            </a:r>
            <a:r>
              <a:rPr lang="en-US" altLang="zh-CN" sz="2800" b="1" dirty="0"/>
              <a:t>of</a:t>
            </a:r>
            <a:r>
              <a:rPr lang="en-US" altLang="zh-CN" sz="2800" b="1" dirty="0">
                <a:latin typeface="Arial" panose="020B0604020202020204" pitchFamily="34" charset="0"/>
              </a:rPr>
              <a:t> </a:t>
            </a:r>
            <a:r>
              <a:rPr lang="en-US" altLang="zh-CN" sz="2800" b="1" dirty="0"/>
              <a:t>Reason</a:t>
            </a:r>
            <a:r>
              <a:rPr lang="en-US" altLang="zh-CN" sz="2800" b="1" dirty="0">
                <a:latin typeface="Arial" panose="020B0604020202020204" pitchFamily="34" charset="0"/>
              </a:rPr>
              <a:t> </a:t>
            </a:r>
            <a:r>
              <a:rPr lang="en-US" altLang="zh-CN" sz="2800" b="1" dirty="0"/>
              <a:t>Produces</a:t>
            </a:r>
            <a:r>
              <a:rPr lang="en-US" altLang="zh-CN" sz="2800" b="1" dirty="0">
                <a:latin typeface="Arial" panose="020B0604020202020204" pitchFamily="34" charset="0"/>
              </a:rPr>
              <a:t> </a:t>
            </a:r>
            <a:r>
              <a:rPr lang="en-US" altLang="zh-CN" sz="2800" b="1" dirty="0"/>
              <a:t>Monster</a:t>
            </a:r>
            <a:r>
              <a:rPr lang="en-US" altLang="zh-CN" sz="2800" b="1" dirty="0">
                <a:latin typeface="Arial" panose="020B0604020202020204" pitchFamily="34" charset="0"/>
              </a:rPr>
              <a:t>”</a:t>
            </a:r>
            <a:r>
              <a:rPr lang="zh-CN" altLang="en-US" sz="2800" b="1" dirty="0"/>
              <a:t>的中文译文看，无论</a:t>
            </a:r>
            <a:r>
              <a:rPr lang="zh-CN" altLang="en-US" sz="2800" b="1" dirty="0">
                <a:latin typeface="Arial" panose="020B0604020202020204" pitchFamily="34" charset="0"/>
              </a:rPr>
              <a:t>“</a:t>
            </a:r>
            <a:r>
              <a:rPr lang="zh-CN" altLang="en-US" sz="2800" b="1" dirty="0"/>
              <a:t>梦魇</a:t>
            </a:r>
            <a:r>
              <a:rPr lang="zh-CN" altLang="en-US" sz="2800" b="1" dirty="0">
                <a:latin typeface="Arial" panose="020B0604020202020204" pitchFamily="34" charset="0"/>
              </a:rPr>
              <a:t>”</a:t>
            </a:r>
            <a:r>
              <a:rPr lang="zh-CN" altLang="en-US" sz="2800" b="1" dirty="0"/>
              <a:t>或</a:t>
            </a:r>
            <a:r>
              <a:rPr lang="zh-CN" altLang="en-US" sz="2800" b="1" dirty="0">
                <a:latin typeface="Arial" panose="020B0604020202020204" pitchFamily="34" charset="0"/>
              </a:rPr>
              <a:t>“</a:t>
            </a:r>
            <a:r>
              <a:rPr lang="zh-CN" altLang="en-US" sz="2800" b="1" dirty="0"/>
              <a:t>理性的沉睡产生魔鬼</a:t>
            </a:r>
            <a:r>
              <a:rPr lang="zh-CN" altLang="en-US" sz="2800" b="1" dirty="0">
                <a:latin typeface="Arial" panose="020B0604020202020204" pitchFamily="34" charset="0"/>
              </a:rPr>
              <a:t>”</a:t>
            </a:r>
            <a:r>
              <a:rPr lang="zh-CN" altLang="en-US" sz="2800" b="1" dirty="0"/>
              <a:t>，都是对双方约定原意的改变，即</a:t>
            </a:r>
            <a:r>
              <a:rPr lang="en-US" altLang="zh-CN" sz="2800" b="1" dirty="0"/>
              <a:t>《</a:t>
            </a:r>
            <a:r>
              <a:rPr lang="zh-CN" altLang="en-US" sz="2800" b="1" dirty="0"/>
              <a:t>梦魇</a:t>
            </a:r>
            <a:r>
              <a:rPr lang="en-US" altLang="zh-CN" sz="2800" b="1" dirty="0"/>
              <a:t>》</a:t>
            </a:r>
            <a:r>
              <a:rPr lang="zh-CN" altLang="en-US" sz="2800" b="1" dirty="0"/>
              <a:t>对</a:t>
            </a:r>
            <a:r>
              <a:rPr lang="en-US" altLang="zh-CN" sz="2800" b="1" dirty="0"/>
              <a:t>《</a:t>
            </a:r>
            <a:r>
              <a:rPr lang="zh-CN" altLang="en-US" sz="2800" b="1" dirty="0"/>
              <a:t>睡觉的毛主席</a:t>
            </a:r>
            <a:r>
              <a:rPr lang="en-US" altLang="zh-CN" sz="2800" b="1" dirty="0"/>
              <a:t>》</a:t>
            </a:r>
            <a:r>
              <a:rPr lang="zh-CN" altLang="en-US" sz="2800" b="1" dirty="0"/>
              <a:t>作品的使用已经改变了原作品所表达的主题，构成了对</a:t>
            </a:r>
            <a:r>
              <a:rPr lang="en-US" altLang="zh-CN" sz="2800" b="1" dirty="0"/>
              <a:t>《</a:t>
            </a:r>
            <a:r>
              <a:rPr lang="zh-CN" altLang="en-US" sz="2800" b="1" dirty="0"/>
              <a:t>睡觉的毛主席</a:t>
            </a:r>
            <a:r>
              <a:rPr lang="en-US" altLang="zh-CN" sz="2800" b="1" dirty="0"/>
              <a:t>》</a:t>
            </a:r>
            <a:r>
              <a:rPr lang="zh-CN" altLang="en-US" sz="2800" b="1" dirty="0"/>
              <a:t>的歪曲和篡改，侵犯了王文海对</a:t>
            </a:r>
            <a:r>
              <a:rPr lang="en-US" altLang="zh-CN" sz="2800" b="1" dirty="0"/>
              <a:t>《</a:t>
            </a:r>
            <a:r>
              <a:rPr lang="zh-CN" altLang="en-US" sz="2800" b="1" dirty="0"/>
              <a:t>睡觉的毛主席</a:t>
            </a:r>
            <a:r>
              <a:rPr lang="en-US" altLang="zh-CN" sz="2800" b="1" dirty="0"/>
              <a:t>》</a:t>
            </a:r>
            <a:r>
              <a:rPr lang="zh-CN" altLang="en-US" sz="2800" b="1" dirty="0"/>
              <a:t>所享有的保护作品完整权。 </a:t>
            </a:r>
          </a:p>
        </p:txBody>
      </p:sp>
      <p:sp>
        <p:nvSpPr>
          <p:cNvPr id="99332"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338</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p:cNvSpPr>
          <p:nvPr>
            <p:ph type="title" idx="4294967295"/>
          </p:nvPr>
        </p:nvSpPr>
        <p:spPr>
          <a:xfrm>
            <a:off x="5591175" y="214313"/>
            <a:ext cx="4876800" cy="1462087"/>
          </a:xfrm>
        </p:spPr>
        <p:txBody>
          <a:bodyPr vert="horz" wrap="square" lIns="0" tIns="45720" rIns="0" bIns="0" anchor="b" anchorCtr="0"/>
          <a:lstStyle/>
          <a:p>
            <a:r>
              <a:rPr lang="zh-CN" altLang="en-US" sz="4000" dirty="0">
                <a:hlinkClick r:id="" action="ppaction://noaction"/>
              </a:rPr>
              <a:t>制作、出售假冒他人署名的作品</a:t>
            </a:r>
            <a:endParaRPr lang="zh-CN" altLang="en-US" sz="4000" dirty="0"/>
          </a:p>
        </p:txBody>
      </p:sp>
      <p:sp>
        <p:nvSpPr>
          <p:cNvPr id="100355" name="Rectangle 3"/>
          <p:cNvSpPr>
            <a:spLocks noGrp="1"/>
          </p:cNvSpPr>
          <p:nvPr>
            <p:ph type="body" idx="4294967295"/>
          </p:nvPr>
        </p:nvSpPr>
        <p:spPr>
          <a:xfrm>
            <a:off x="4440238" y="1844675"/>
            <a:ext cx="5976937" cy="4114800"/>
          </a:xfrm>
        </p:spPr>
        <p:txBody>
          <a:bodyPr vert="horz" wrap="square" lIns="91440" tIns="45720" rIns="91440" bIns="45720" anchor="t" anchorCtr="0"/>
          <a:lstStyle/>
          <a:p>
            <a:pPr>
              <a:lnSpc>
                <a:spcPct val="80000"/>
              </a:lnSpc>
            </a:pPr>
            <a:r>
              <a:rPr lang="zh-CN" altLang="en-US" sz="2000" b="1" dirty="0"/>
              <a:t>上海朵云轩和香港永成古玩拍卖有限公司两被告于</a:t>
            </a:r>
            <a:r>
              <a:rPr lang="en-US" altLang="zh-CN" sz="2000" b="1" dirty="0"/>
              <a:t>1993</a:t>
            </a:r>
            <a:r>
              <a:rPr lang="zh-CN" altLang="en-US" sz="2000" b="1" dirty="0"/>
              <a:t>年秋季在香港联合主办</a:t>
            </a:r>
            <a:r>
              <a:rPr lang="zh-CN" altLang="en-US" sz="2000" b="1" dirty="0">
                <a:latin typeface="Arial" panose="020B0604020202020204" pitchFamily="34" charset="0"/>
              </a:rPr>
              <a:t>“</a:t>
            </a:r>
            <a:r>
              <a:rPr lang="zh-CN" altLang="en-US" sz="2000" b="1" dirty="0"/>
              <a:t>近代中国书画拍卖会</a:t>
            </a:r>
            <a:r>
              <a:rPr lang="zh-CN" altLang="en-US" sz="2000" b="1" dirty="0">
                <a:latin typeface="Arial" panose="020B0604020202020204" pitchFamily="34" charset="0"/>
              </a:rPr>
              <a:t>”</a:t>
            </a:r>
            <a:r>
              <a:rPr lang="zh-CN" altLang="en-US" sz="2000" b="1" dirty="0"/>
              <a:t>，在印制成的</a:t>
            </a:r>
            <a:r>
              <a:rPr lang="en-US" altLang="zh-CN" sz="2000" b="1" dirty="0"/>
              <a:t>《</a:t>
            </a:r>
            <a:r>
              <a:rPr lang="zh-CN" altLang="en-US" sz="2000" b="1" dirty="0"/>
              <a:t>图录</a:t>
            </a:r>
            <a:r>
              <a:rPr lang="en-US" altLang="zh-CN" sz="2000" b="1" dirty="0"/>
              <a:t>》</a:t>
            </a:r>
            <a:r>
              <a:rPr lang="zh-CN" altLang="en-US" sz="2000" b="1" dirty="0"/>
              <a:t>中有署名吴冠中的载有</a:t>
            </a:r>
            <a:r>
              <a:rPr lang="zh-CN" altLang="en-US" sz="2000" b="1" dirty="0">
                <a:latin typeface="Arial" panose="020B0604020202020204" pitchFamily="34" charset="0"/>
              </a:rPr>
              <a:t>“</a:t>
            </a:r>
            <a:r>
              <a:rPr lang="zh-CN" altLang="en-US" sz="2000" b="1" dirty="0"/>
              <a:t>炮打司令部</a:t>
            </a:r>
            <a:r>
              <a:rPr lang="zh-CN" altLang="en-US" sz="2000" b="1" dirty="0">
                <a:latin typeface="Arial" panose="020B0604020202020204" pitchFamily="34" charset="0"/>
              </a:rPr>
              <a:t>”</a:t>
            </a:r>
            <a:r>
              <a:rPr lang="zh-CN" altLang="en-US" sz="2000" b="1" dirty="0"/>
              <a:t>字样的</a:t>
            </a:r>
            <a:r>
              <a:rPr lang="en-US" altLang="zh-CN" sz="2000" b="1" dirty="0"/>
              <a:t>《</a:t>
            </a:r>
            <a:r>
              <a:rPr lang="zh-CN" altLang="en-US" sz="2000" b="1" dirty="0"/>
              <a:t>毛泽东肖像</a:t>
            </a:r>
            <a:r>
              <a:rPr lang="en-US" altLang="zh-CN" sz="2000" b="1" dirty="0"/>
              <a:t>》</a:t>
            </a:r>
            <a:r>
              <a:rPr lang="zh-CN" altLang="en-US" sz="2000" b="1" dirty="0"/>
              <a:t>画一幅。吴冠中获悉后，认为此画不是其所画，是假冒其署名的伪作，要求停止拍卖。同年</a:t>
            </a:r>
            <a:r>
              <a:rPr lang="en-US" altLang="zh-CN" sz="2000" b="1" dirty="0"/>
              <a:t>10</a:t>
            </a:r>
            <a:r>
              <a:rPr lang="zh-CN" altLang="en-US" sz="2000" b="1" dirty="0"/>
              <a:t>月</a:t>
            </a:r>
            <a:r>
              <a:rPr lang="en-US" altLang="zh-CN" sz="2000" b="1" dirty="0"/>
              <a:t>27</a:t>
            </a:r>
            <a:r>
              <a:rPr lang="zh-CN" altLang="en-US" sz="2000" b="1" dirty="0"/>
              <a:t>日，该作品以</a:t>
            </a:r>
            <a:r>
              <a:rPr lang="en-US" altLang="zh-CN" sz="2000" b="1" dirty="0"/>
              <a:t>52.8</a:t>
            </a:r>
            <a:r>
              <a:rPr lang="zh-CN" altLang="en-US" sz="2000" b="1" dirty="0"/>
              <a:t>万港币拍卖成交。吴冠中为此向上海市第二中级人民法院提起诉讼。 </a:t>
            </a:r>
          </a:p>
          <a:p>
            <a:pPr>
              <a:lnSpc>
                <a:spcPct val="80000"/>
              </a:lnSpc>
            </a:pPr>
            <a:r>
              <a:rPr lang="zh-CN" altLang="en-US" sz="2000" b="1" dirty="0"/>
              <a:t>法院认为，本案系争的</a:t>
            </a:r>
            <a:r>
              <a:rPr lang="en-US" altLang="zh-CN" sz="2000" b="1" dirty="0"/>
              <a:t>《</a:t>
            </a:r>
            <a:r>
              <a:rPr lang="zh-CN" altLang="en-US" sz="2000" b="1" dirty="0"/>
              <a:t>毛泽东肖像</a:t>
            </a:r>
            <a:r>
              <a:rPr lang="en-US" altLang="zh-CN" sz="2000" b="1" dirty="0"/>
              <a:t>》</a:t>
            </a:r>
            <a:r>
              <a:rPr lang="zh-CN" altLang="en-US" sz="2000" b="1" dirty="0"/>
              <a:t>画，落款非吴冠中署名。是一幅假冒吴冠中署名的美术作品。</a:t>
            </a:r>
            <a:r>
              <a:rPr lang="zh-CN" altLang="en-US" sz="2000" b="1" dirty="0">
                <a:latin typeface="Arial" panose="020B0604020202020204" pitchFamily="34" charset="0"/>
              </a:rPr>
              <a:t>“</a:t>
            </a:r>
            <a:r>
              <a:rPr lang="zh-CN" altLang="en-US" sz="2000" b="1" dirty="0"/>
              <a:t>朵云轩</a:t>
            </a:r>
            <a:r>
              <a:rPr lang="zh-CN" altLang="en-US" sz="2000" b="1" dirty="0">
                <a:latin typeface="Arial" panose="020B0604020202020204" pitchFamily="34" charset="0"/>
              </a:rPr>
              <a:t>”</a:t>
            </a:r>
            <a:r>
              <a:rPr lang="zh-CN" altLang="en-US" sz="2000" b="1" dirty="0"/>
              <a:t>与</a:t>
            </a:r>
            <a:r>
              <a:rPr lang="zh-CN" altLang="en-US" sz="2000" b="1" dirty="0">
                <a:latin typeface="Arial" panose="020B0604020202020204" pitchFamily="34" charset="0"/>
              </a:rPr>
              <a:t>“</a:t>
            </a:r>
            <a:r>
              <a:rPr lang="zh-CN" altLang="en-US" sz="2000" b="1" dirty="0"/>
              <a:t>香港永成</a:t>
            </a:r>
            <a:r>
              <a:rPr lang="zh-CN" altLang="en-US" sz="2000" b="1" dirty="0">
                <a:latin typeface="Arial" panose="020B0604020202020204" pitchFamily="34" charset="0"/>
              </a:rPr>
              <a:t>”</a:t>
            </a:r>
            <a:r>
              <a:rPr lang="zh-CN" altLang="en-US" sz="2000" b="1" dirty="0"/>
              <a:t>在依协议联合主办的拍卖活动中公开拍卖了假冒吴冠中亲笔署名的美术作品，共同构成了对吴冠中著作权的侵害。 判决两被告赔礼道歉，消除影响，并赔偿损失。</a:t>
            </a:r>
          </a:p>
        </p:txBody>
      </p:sp>
      <p:pic>
        <p:nvPicPr>
          <p:cNvPr id="100356" name="Picture 4" descr="showimage"/>
          <p:cNvPicPr>
            <a:picLocks noChangeAspect="1"/>
          </p:cNvPicPr>
          <p:nvPr/>
        </p:nvPicPr>
        <p:blipFill>
          <a:blip r:embed="rId2"/>
          <a:stretch>
            <a:fillRect/>
          </a:stretch>
        </p:blipFill>
        <p:spPr>
          <a:xfrm>
            <a:off x="1703388" y="1341438"/>
            <a:ext cx="3009900" cy="5080000"/>
          </a:xfrm>
          <a:prstGeom prst="rect">
            <a:avLst/>
          </a:prstGeom>
          <a:noFill/>
          <a:ln w="9525">
            <a:noFill/>
          </a:ln>
        </p:spPr>
      </p:pic>
      <p:sp>
        <p:nvSpPr>
          <p:cNvPr id="100357" name="灯片编号占位符 4"/>
          <p:cNvSpPr txBox="1">
            <a:spLocks noGrp="1"/>
          </p:cNvSpPr>
          <p:nvPr/>
        </p:nvSpPr>
        <p:spPr>
          <a:xfrm>
            <a:off x="9448800" y="6356350"/>
            <a:ext cx="762000" cy="365125"/>
          </a:xfrm>
          <a:prstGeom prst="rect">
            <a:avLst/>
          </a:prstGeom>
          <a:noFill/>
          <a:ln w="9525">
            <a:noFill/>
          </a:ln>
        </p:spPr>
        <p:txBody>
          <a:bodyPr lIns="0" tIns="0" rIns="0" bIns="0" anchor="b" anchorCtr="0"/>
          <a:lstStyle/>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t>339</a:t>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1981200" y="155575"/>
            <a:ext cx="8229600" cy="1252538"/>
          </a:xfrm>
        </p:spPr>
        <p:txBody>
          <a:bodyPr vert="horz" wrap="square" lIns="91440" tIns="45720" rIns="91440" bIns="45720" anchor="b"/>
          <a:lstStyle/>
          <a:p>
            <a:pPr eaLnBrk="1" hangingPunct="1"/>
            <a:endParaRPr lang="zh-CN" altLang="en-US" kern="1200" dirty="0">
              <a:latin typeface="+mj-lt"/>
              <a:ea typeface="+mj-ea"/>
              <a:cs typeface="+mj-cs"/>
            </a:endParaRPr>
          </a:p>
        </p:txBody>
      </p:sp>
      <p:pic>
        <p:nvPicPr>
          <p:cNvPr id="10243" name="Picture 2" descr="C:\Documents and Settings\Administrator\My Documents\My Pictures\1823463362.jpg"/>
          <p:cNvPicPr>
            <a:picLocks noGrp="1" noChangeAspect="1"/>
          </p:cNvPicPr>
          <p:nvPr>
            <p:ph idx="1"/>
          </p:nvPr>
        </p:nvPicPr>
        <p:blipFill>
          <a:blip r:embed="rId2"/>
          <a:srcRect/>
          <a:stretch>
            <a:fillRect/>
          </a:stretch>
        </p:blipFill>
        <p:spPr>
          <a:xfrm>
            <a:off x="3778250" y="0"/>
            <a:ext cx="4532313" cy="6653213"/>
          </a:xfrm>
        </p:spPr>
      </p:pic>
      <p:sp>
        <p:nvSpPr>
          <p:cNvPr id="10244" name="灯片编号占位符 4"/>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t>34</a:t>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a:ln>
                  <a:noFill/>
                </a:ln>
                <a:solidFill>
                  <a:schemeClr val="accent1">
                    <a:satMod val="150000"/>
                  </a:schemeClr>
                </a:solidFill>
                <a:effectLst/>
                <a:uLnTx/>
                <a:uFillTx/>
                <a:latin typeface="+mj-lt"/>
                <a:ea typeface="+mj-ea"/>
                <a:cs typeface="+mj-cs"/>
              </a:rPr>
              <a:t>（二）专利的本质</a:t>
            </a:r>
            <a:endParaRPr kumimoji="0" lang="zh-CN" altLang="en-US" sz="2900" b="1" i="0" u="none" strike="noStrike" kern="1200" cap="none" spc="0" normalizeH="0" baseline="0" noProof="0">
              <a:ln>
                <a:noFill/>
              </a:ln>
              <a:solidFill>
                <a:schemeClr val="accent1">
                  <a:satMod val="150000"/>
                </a:schemeClr>
              </a:solidFill>
              <a:effectLst/>
              <a:uLnTx/>
              <a:uFillTx/>
              <a:latin typeface="+mj-lt"/>
              <a:ea typeface="+mj-ea"/>
              <a:cs typeface="+mj-cs"/>
            </a:endParaRPr>
          </a:p>
        </p:txBody>
      </p:sp>
      <p:grpSp>
        <p:nvGrpSpPr>
          <p:cNvPr id="11267" name="Group 3"/>
          <p:cNvGrpSpPr/>
          <p:nvPr/>
        </p:nvGrpSpPr>
        <p:grpSpPr>
          <a:xfrm>
            <a:off x="7086600" y="3095625"/>
            <a:ext cx="2286000" cy="2667000"/>
            <a:chOff x="3504" y="1950"/>
            <a:chExt cx="1440" cy="1680"/>
          </a:xfrm>
        </p:grpSpPr>
        <p:sp>
          <p:nvSpPr>
            <p:cNvPr id="11285" name="AutoShape 4"/>
            <p:cNvSpPr/>
            <p:nvPr/>
          </p:nvSpPr>
          <p:spPr>
            <a:xfrm>
              <a:off x="3504" y="1950"/>
              <a:ext cx="1440" cy="1680"/>
            </a:xfrm>
            <a:prstGeom prst="roundRect">
              <a:avLst>
                <a:gd name="adj" fmla="val 16667"/>
              </a:avLst>
            </a:prstGeom>
            <a:noFill/>
            <a:ln w="38100" cap="flat" cmpd="sng">
              <a:solidFill>
                <a:schemeClr val="tx1"/>
              </a:solidFill>
              <a:prstDash val="solid"/>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4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1286" name="Text Box 5"/>
            <p:cNvSpPr txBox="1"/>
            <p:nvPr/>
          </p:nvSpPr>
          <p:spPr>
            <a:xfrm>
              <a:off x="3600" y="2073"/>
              <a:ext cx="1296" cy="634"/>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6000" b="1"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独占</a:t>
              </a:r>
              <a:endParaRPr kumimoji="0" lang="zh-CN" altLang="en-US" sz="60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grpSp>
      <p:grpSp>
        <p:nvGrpSpPr>
          <p:cNvPr id="11268" name="Group 6"/>
          <p:cNvGrpSpPr/>
          <p:nvPr/>
        </p:nvGrpSpPr>
        <p:grpSpPr>
          <a:xfrm>
            <a:off x="2667000" y="3095625"/>
            <a:ext cx="2286000" cy="2667000"/>
            <a:chOff x="720" y="1950"/>
            <a:chExt cx="1440" cy="1680"/>
          </a:xfrm>
        </p:grpSpPr>
        <p:sp>
          <p:nvSpPr>
            <p:cNvPr id="11283" name="AutoShape 7"/>
            <p:cNvSpPr/>
            <p:nvPr/>
          </p:nvSpPr>
          <p:spPr>
            <a:xfrm>
              <a:off x="720" y="1950"/>
              <a:ext cx="1440" cy="1680"/>
            </a:xfrm>
            <a:prstGeom prst="roundRect">
              <a:avLst>
                <a:gd name="adj" fmla="val 16667"/>
              </a:avLst>
            </a:prstGeom>
            <a:noFill/>
            <a:ln w="38100" cap="flat" cmpd="sng">
              <a:solidFill>
                <a:schemeClr val="tx1"/>
              </a:solidFill>
              <a:prstDash val="solid"/>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4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1284" name="Text Box 8"/>
            <p:cNvSpPr txBox="1"/>
            <p:nvPr/>
          </p:nvSpPr>
          <p:spPr>
            <a:xfrm>
              <a:off x="780" y="2076"/>
              <a:ext cx="1284" cy="634"/>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6000" b="1"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公开</a:t>
              </a:r>
              <a:endParaRPr kumimoji="0" lang="zh-CN" altLang="en-US" sz="60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grpSp>
      <p:sp>
        <p:nvSpPr>
          <p:cNvPr id="8201" name="Freeform 9"/>
          <p:cNvSpPr/>
          <p:nvPr/>
        </p:nvSpPr>
        <p:spPr bwMode="gray">
          <a:xfrm>
            <a:off x="4746625" y="2998788"/>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31765"/>
                  <a:invGamma/>
                </a:schemeClr>
              </a:gs>
            </a:gsLst>
            <a:lin ang="0" scaled="1"/>
          </a:gradFill>
          <a:ln w="0">
            <a:no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1270" name="AutoShape 10"/>
          <p:cNvSpPr>
            <a:spLocks noChangeAspect="1" noTextEdit="1"/>
          </p:cNvSpPr>
          <p:nvPr/>
        </p:nvSpPr>
        <p:spPr>
          <a:xfrm flipH="1">
            <a:off x="6392863" y="2995613"/>
            <a:ext cx="909637" cy="1244600"/>
          </a:xfrm>
          <a:prstGeom prst="rect">
            <a:avLst/>
          </a:prstGeom>
          <a:noFill/>
          <a:ln w="9525">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8203" name="Freeform 11"/>
          <p:cNvSpPr/>
          <p:nvPr/>
        </p:nvSpPr>
        <p:spPr bwMode="gray">
          <a:xfrm flipH="1">
            <a:off x="6248400" y="3048000"/>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tint val="31765"/>
                  <a:invGamma/>
                </a:schemeClr>
              </a:gs>
            </a:gsLst>
            <a:lin ang="0" scaled="1"/>
          </a:gradFill>
          <a:ln w="0">
            <a:no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grpSp>
        <p:nvGrpSpPr>
          <p:cNvPr id="11272" name="Group 12"/>
          <p:cNvGrpSpPr/>
          <p:nvPr/>
        </p:nvGrpSpPr>
        <p:grpSpPr>
          <a:xfrm>
            <a:off x="4656138" y="1628775"/>
            <a:ext cx="2998787" cy="1681163"/>
            <a:chOff x="1920" y="814"/>
            <a:chExt cx="1889" cy="1059"/>
          </a:xfrm>
        </p:grpSpPr>
        <p:grpSp>
          <p:nvGrpSpPr>
            <p:cNvPr id="11274" name="Group 13"/>
            <p:cNvGrpSpPr/>
            <p:nvPr/>
          </p:nvGrpSpPr>
          <p:grpSpPr>
            <a:xfrm>
              <a:off x="1920" y="864"/>
              <a:ext cx="1889" cy="1009"/>
              <a:chOff x="1997" y="1314"/>
              <a:chExt cx="1889" cy="1009"/>
            </a:xfrm>
          </p:grpSpPr>
          <p:grpSp>
            <p:nvGrpSpPr>
              <p:cNvPr id="11276" name="Group 14"/>
              <p:cNvGrpSpPr/>
              <p:nvPr/>
            </p:nvGrpSpPr>
            <p:grpSpPr>
              <a:xfrm>
                <a:off x="1997" y="1404"/>
                <a:ext cx="1889" cy="919"/>
                <a:chOff x="1973" y="1027"/>
                <a:chExt cx="1926" cy="937"/>
              </a:xfrm>
            </p:grpSpPr>
            <p:sp>
              <p:nvSpPr>
                <p:cNvPr id="8207" name="Oval 15"/>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8208" name="Oval 16"/>
                <p:cNvSpPr>
                  <a:spLocks noChangeArrowheads="1"/>
                </p:cNvSpPr>
                <p:nvPr/>
              </p:nvSpPr>
              <p:spPr bwMode="gray">
                <a:xfrm>
                  <a:off x="1973" y="1027"/>
                  <a:ext cx="1905" cy="907"/>
                </a:xfrm>
                <a:prstGeom prst="ellipse">
                  <a:avLst/>
                </a:prstGeom>
                <a:gradFill rotWithShape="1">
                  <a:gsLst>
                    <a:gs pos="0">
                      <a:schemeClr val="folHlink">
                        <a:gamma/>
                        <a:tint val="44314"/>
                        <a:invGamma/>
                      </a:schemeClr>
                    </a:gs>
                    <a:gs pos="100000">
                      <a:schemeClr val="folHlink"/>
                    </a:gs>
                  </a:gsLst>
                  <a:lin ang="2700000" scaled="1"/>
                </a:gradFill>
                <a:ln w="9525">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grpSp>
          <p:sp>
            <p:nvSpPr>
              <p:cNvPr id="8209" name="Oval 17"/>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8210" name="Oval 18"/>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8211" name="Oval 19"/>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8212" name="Oval 20"/>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grpSp>
        <p:sp>
          <p:nvSpPr>
            <p:cNvPr id="11275" name="Text Box 21"/>
            <p:cNvSpPr txBox="1"/>
            <p:nvPr/>
          </p:nvSpPr>
          <p:spPr>
            <a:xfrm>
              <a:off x="2420" y="814"/>
              <a:ext cx="829" cy="62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4400" b="1"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专利</a:t>
              </a:r>
            </a:p>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grpSp>
      <p:sp>
        <p:nvSpPr>
          <p:cNvPr id="11273" name="灯片编号占位符 21"/>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t>35</a:t>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981200" y="152400"/>
            <a:ext cx="8229600" cy="1250950"/>
          </a:xfrm>
        </p:spPr>
        <p:txBody>
          <a:bodyPr vert="horz" wrap="square" lIns="91440" tIns="45720" rIns="91440" bIns="45720" numCol="1" rtlCol="0" anchor="b"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br>
              <a:rPr kumimoji="0" lang="zh-CN" altLang="en-US" sz="4000" b="1" i="0" u="none" strike="noStrike" kern="1200" cap="none" spc="0" normalizeH="0" baseline="0" noProof="0">
                <a:ln>
                  <a:noFill/>
                </a:ln>
                <a:solidFill>
                  <a:schemeClr val="tx1"/>
                </a:solidFill>
                <a:effectLst/>
                <a:uLnTx/>
                <a:uFillTx/>
                <a:latin typeface="+mj-lt"/>
                <a:ea typeface="+mj-ea"/>
                <a:cs typeface="+mj-cs"/>
              </a:rPr>
            </a:br>
            <a:r>
              <a:rPr kumimoji="0" lang="zh-CN" altLang="en-US" sz="4800" b="1" i="0" u="none" strike="noStrike" kern="1200" cap="none" spc="0" normalizeH="0" baseline="0" noProof="0">
                <a:ln>
                  <a:noFill/>
                </a:ln>
                <a:solidFill>
                  <a:schemeClr val="tx1"/>
                </a:solidFill>
                <a:effectLst/>
                <a:uLnTx/>
                <a:uFillTx/>
                <a:latin typeface="Verdana" panose="020B0604030504040204" pitchFamily="34" charset="0"/>
                <a:ea typeface="+mj-ea"/>
                <a:cs typeface="+mj-cs"/>
              </a:rPr>
              <a:t>（三）专利制度的起源</a:t>
            </a:r>
            <a:br>
              <a:rPr kumimoji="0" lang="zh-CN" altLang="en-US" sz="4800" b="1" i="0" u="none" strike="noStrike" kern="1200" cap="none" spc="0" normalizeH="0" baseline="0" noProof="0">
                <a:ln>
                  <a:noFill/>
                </a:ln>
                <a:solidFill>
                  <a:schemeClr val="tx1"/>
                </a:solidFill>
                <a:effectLst/>
                <a:uLnTx/>
                <a:uFillTx/>
                <a:latin typeface="Verdana" panose="020B0604030504040204" pitchFamily="34" charset="0"/>
                <a:ea typeface="+mj-ea"/>
                <a:cs typeface="+mj-cs"/>
              </a:rPr>
            </a:br>
            <a:endParaRPr kumimoji="0" lang="zh-CN" altLang="en-US" sz="4000" b="1" i="0" u="none" strike="noStrike" kern="1200" cap="none" spc="0" normalizeH="0" baseline="0" noProof="0">
              <a:ln>
                <a:noFill/>
              </a:ln>
              <a:solidFill>
                <a:schemeClr val="tx1"/>
              </a:solidFill>
              <a:effectLst/>
              <a:uLnTx/>
              <a:uFillTx/>
              <a:latin typeface="+mj-lt"/>
              <a:ea typeface="+mj-ea"/>
              <a:cs typeface="+mj-cs"/>
            </a:endParaRPr>
          </a:p>
        </p:txBody>
      </p:sp>
      <p:grpSp>
        <p:nvGrpSpPr>
          <p:cNvPr id="12291" name="Group 3"/>
          <p:cNvGrpSpPr/>
          <p:nvPr/>
        </p:nvGrpSpPr>
        <p:grpSpPr>
          <a:xfrm>
            <a:off x="1981200" y="1219200"/>
            <a:ext cx="7588250" cy="4787900"/>
            <a:chOff x="288" y="728"/>
            <a:chExt cx="4780" cy="3016"/>
          </a:xfrm>
        </p:grpSpPr>
        <p:sp>
          <p:nvSpPr>
            <p:cNvPr id="108548" name="Freeform 4"/>
            <p:cNvSpPr>
              <a:spLocks noEditPoints="1"/>
            </p:cNvSpPr>
            <p:nvPr/>
          </p:nvSpPr>
          <p:spPr bwMode="gray">
            <a:xfrm rot="-1358056">
              <a:off x="679" y="1455"/>
              <a:ext cx="4317" cy="1766"/>
            </a:xfrm>
            <a:custGeom>
              <a:avLst/>
              <a:gdLst/>
              <a:ahLst/>
              <a:cxnLst>
                <a:cxn ang="0">
                  <a:pos x="1692" y="12"/>
                </a:cxn>
                <a:cxn ang="0">
                  <a:pos x="1234" y="74"/>
                </a:cxn>
                <a:cxn ang="0">
                  <a:pos x="828" y="182"/>
                </a:cxn>
                <a:cxn ang="0">
                  <a:pos x="486" y="330"/>
                </a:cxn>
                <a:cxn ang="0">
                  <a:pos x="226" y="510"/>
                </a:cxn>
                <a:cxn ang="0">
                  <a:pos x="58" y="718"/>
                </a:cxn>
                <a:cxn ang="0">
                  <a:pos x="0" y="944"/>
                </a:cxn>
                <a:cxn ang="0">
                  <a:pos x="58" y="1170"/>
                </a:cxn>
                <a:cxn ang="0">
                  <a:pos x="226" y="1378"/>
                </a:cxn>
                <a:cxn ang="0">
                  <a:pos x="486" y="1558"/>
                </a:cxn>
                <a:cxn ang="0">
                  <a:pos x="828" y="1706"/>
                </a:cxn>
                <a:cxn ang="0">
                  <a:pos x="1234" y="1814"/>
                </a:cxn>
                <a:cxn ang="0">
                  <a:pos x="1692" y="1876"/>
                </a:cxn>
                <a:cxn ang="0">
                  <a:pos x="2186" y="1884"/>
                </a:cxn>
                <a:cxn ang="0">
                  <a:pos x="2658" y="1840"/>
                </a:cxn>
                <a:cxn ang="0">
                  <a:pos x="3084" y="1746"/>
                </a:cxn>
                <a:cxn ang="0">
                  <a:pos x="3448" y="1612"/>
                </a:cxn>
                <a:cxn ang="0">
                  <a:pos x="3738" y="1442"/>
                </a:cxn>
                <a:cxn ang="0">
                  <a:pos x="3938" y="1242"/>
                </a:cxn>
                <a:cxn ang="0">
                  <a:pos x="4034" y="1022"/>
                </a:cxn>
                <a:cxn ang="0">
                  <a:pos x="4014" y="790"/>
                </a:cxn>
                <a:cxn ang="0">
                  <a:pos x="3882" y="576"/>
                </a:cxn>
                <a:cxn ang="0">
                  <a:pos x="3650" y="386"/>
                </a:cxn>
                <a:cxn ang="0">
                  <a:pos x="3334" y="228"/>
                </a:cxn>
                <a:cxn ang="0">
                  <a:pos x="2948" y="106"/>
                </a:cxn>
                <a:cxn ang="0">
                  <a:pos x="2506" y="28"/>
                </a:cxn>
                <a:cxn ang="0">
                  <a:pos x="2020" y="0"/>
                </a:cxn>
                <a:cxn ang="0">
                  <a:pos x="1606" y="1736"/>
                </a:cxn>
                <a:cxn ang="0">
                  <a:pos x="1164" y="1678"/>
                </a:cxn>
                <a:cxn ang="0">
                  <a:pos x="776" y="1576"/>
                </a:cxn>
                <a:cxn ang="0">
                  <a:pos x="458" y="1436"/>
                </a:cxn>
                <a:cxn ang="0">
                  <a:pos x="224" y="1266"/>
                </a:cxn>
                <a:cxn ang="0">
                  <a:pos x="88" y="1074"/>
                </a:cxn>
                <a:cxn ang="0">
                  <a:pos x="68" y="864"/>
                </a:cxn>
                <a:cxn ang="0">
                  <a:pos x="166" y="664"/>
                </a:cxn>
                <a:cxn ang="0">
                  <a:pos x="370" y="486"/>
                </a:cxn>
                <a:cxn ang="0">
                  <a:pos x="662" y="336"/>
                </a:cxn>
                <a:cxn ang="0">
                  <a:pos x="1028" y="222"/>
                </a:cxn>
                <a:cxn ang="0">
                  <a:pos x="1454" y="148"/>
                </a:cxn>
                <a:cxn ang="0">
                  <a:pos x="1922" y="120"/>
                </a:cxn>
                <a:cxn ang="0">
                  <a:pos x="2392" y="148"/>
                </a:cxn>
                <a:cxn ang="0">
                  <a:pos x="2818" y="222"/>
                </a:cxn>
                <a:cxn ang="0">
                  <a:pos x="3184" y="336"/>
                </a:cxn>
                <a:cxn ang="0">
                  <a:pos x="3476" y="486"/>
                </a:cxn>
                <a:cxn ang="0">
                  <a:pos x="3680" y="664"/>
                </a:cxn>
                <a:cxn ang="0">
                  <a:pos x="3778" y="864"/>
                </a:cxn>
                <a:cxn ang="0">
                  <a:pos x="3758" y="1074"/>
                </a:cxn>
                <a:cxn ang="0">
                  <a:pos x="3622" y="1266"/>
                </a:cxn>
                <a:cxn ang="0">
                  <a:pos x="3388" y="1436"/>
                </a:cxn>
                <a:cxn ang="0">
                  <a:pos x="3070" y="1576"/>
                </a:cxn>
                <a:cxn ang="0">
                  <a:pos x="2682" y="1678"/>
                </a:cxn>
                <a:cxn ang="0">
                  <a:pos x="2240" y="1736"/>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12157"/>
                    <a:invGamma/>
                  </a:schemeClr>
                </a:gs>
                <a:gs pos="100000">
                  <a:schemeClr val="bg2"/>
                </a:gs>
              </a:gsLst>
              <a:lin ang="0" scaled="1"/>
            </a:gradFill>
            <a:ln w="0">
              <a:no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8549" name="Oval 5"/>
            <p:cNvSpPr>
              <a:spLocks noChangeArrowheads="1"/>
            </p:cNvSpPr>
            <p:nvPr/>
          </p:nvSpPr>
          <p:spPr bwMode="gray">
            <a:xfrm>
              <a:off x="2400" y="912"/>
              <a:ext cx="809" cy="803"/>
            </a:xfrm>
            <a:prstGeom prst="ellipse">
              <a:avLst/>
            </a:prstGeom>
            <a:gradFill rotWithShape="1">
              <a:gsLst>
                <a:gs pos="0">
                  <a:schemeClr val="hlink"/>
                </a:gs>
                <a:gs pos="100000">
                  <a:schemeClr val="hlink">
                    <a:gamma/>
                    <a:shade val="34510"/>
                    <a:invGamma/>
                  </a:schemeClr>
                </a:gs>
              </a:gsLst>
              <a:path path="shape">
                <a:fillToRect l="50000" t="50000" r="50000" b="50000"/>
              </a:path>
            </a:gradFill>
            <a:ln w="9525">
              <a:noFill/>
              <a:round/>
            </a:ln>
            <a:effectLst>
              <a:prstShdw prst="shdw12" dist="76200" dir="10800000">
                <a:srgbClr val="001D3A">
                  <a:alpha val="50000"/>
                </a:srgbClr>
              </a:prst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8550" name="Oval 6"/>
            <p:cNvSpPr>
              <a:spLocks noChangeArrowheads="1"/>
            </p:cNvSpPr>
            <p:nvPr/>
          </p:nvSpPr>
          <p:spPr bwMode="gray">
            <a:xfrm>
              <a:off x="816" y="1872"/>
              <a:ext cx="809" cy="803"/>
            </a:xfrm>
            <a:prstGeom prst="ellipse">
              <a:avLst/>
            </a:prstGeom>
            <a:gradFill rotWithShape="1">
              <a:gsLst>
                <a:gs pos="0">
                  <a:schemeClr val="accent1"/>
                </a:gs>
                <a:gs pos="100000">
                  <a:schemeClr val="accent1">
                    <a:gamma/>
                    <a:shade val="31373"/>
                    <a:invGamma/>
                  </a:schemeClr>
                </a:gs>
              </a:gsLst>
              <a:path path="shape">
                <a:fillToRect l="50000" t="50000" r="50000" b="50000"/>
              </a:path>
            </a:gradFill>
            <a:ln w="9525">
              <a:noFill/>
              <a:round/>
            </a:ln>
            <a:effectLst>
              <a:prstShdw prst="shdw12" dist="76200" dir="10800000">
                <a:srgbClr val="001D3A">
                  <a:alpha val="50000"/>
                </a:srgbClr>
              </a:prst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8551" name="Oval 7"/>
            <p:cNvSpPr>
              <a:spLocks noChangeArrowheads="1"/>
            </p:cNvSpPr>
            <p:nvPr/>
          </p:nvSpPr>
          <p:spPr bwMode="gray">
            <a:xfrm>
              <a:off x="1372" y="2941"/>
              <a:ext cx="808" cy="803"/>
            </a:xfrm>
            <a:prstGeom prst="ellipse">
              <a:avLst/>
            </a:prstGeom>
            <a:gradFill rotWithShape="1">
              <a:gsLst>
                <a:gs pos="0">
                  <a:schemeClr val="accent2"/>
                </a:gs>
                <a:gs pos="100000">
                  <a:schemeClr val="accent2">
                    <a:gamma/>
                    <a:shade val="35686"/>
                    <a:invGamma/>
                  </a:schemeClr>
                </a:gs>
              </a:gsLst>
              <a:path path="shape">
                <a:fillToRect l="50000" t="50000" r="50000" b="50000"/>
              </a:path>
            </a:gradFill>
            <a:ln w="9525">
              <a:noFill/>
              <a:round/>
            </a:ln>
            <a:effectLst>
              <a:prstShdw prst="shdw12" dist="76200" dir="10800000">
                <a:srgbClr val="001D3A">
                  <a:alpha val="50000"/>
                </a:srgbClr>
              </a:prst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8552" name="Oval 8"/>
            <p:cNvSpPr>
              <a:spLocks noChangeArrowheads="1"/>
            </p:cNvSpPr>
            <p:nvPr/>
          </p:nvSpPr>
          <p:spPr bwMode="gray">
            <a:xfrm>
              <a:off x="3120" y="2544"/>
              <a:ext cx="809" cy="803"/>
            </a:xfrm>
            <a:prstGeom prst="ellipse">
              <a:avLst/>
            </a:prstGeom>
            <a:gradFill rotWithShape="1">
              <a:gsLst>
                <a:gs pos="0">
                  <a:schemeClr val="bg2"/>
                </a:gs>
                <a:gs pos="100000">
                  <a:schemeClr val="bg2">
                    <a:gamma/>
                    <a:shade val="35686"/>
                    <a:invGamma/>
                  </a:schemeClr>
                </a:gs>
              </a:gsLst>
              <a:path path="shape">
                <a:fillToRect l="50000" t="50000" r="50000" b="50000"/>
              </a:path>
            </a:gradFill>
            <a:ln w="9525">
              <a:noFill/>
              <a:round/>
            </a:ln>
            <a:effectLst>
              <a:prstShdw prst="shdw12" dist="76200" dir="10800000">
                <a:srgbClr val="001D3A">
                  <a:alpha val="50000"/>
                </a:srgbClr>
              </a:prst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8553" name="Oval 9"/>
            <p:cNvSpPr>
              <a:spLocks noChangeArrowheads="1"/>
            </p:cNvSpPr>
            <p:nvPr/>
          </p:nvSpPr>
          <p:spPr bwMode="gray">
            <a:xfrm>
              <a:off x="4272" y="1056"/>
              <a:ext cx="764" cy="803"/>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w="9525">
              <a:noFill/>
              <a:round/>
            </a:ln>
            <a:effectLst>
              <a:prstShdw prst="shdw12" dist="76200" dir="10800000">
                <a:srgbClr val="001D3A">
                  <a:alpha val="50000"/>
                </a:srgbClr>
              </a:prst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2303" name="Text Box 10"/>
            <p:cNvSpPr txBox="1"/>
            <p:nvPr/>
          </p:nvSpPr>
          <p:spPr>
            <a:xfrm>
              <a:off x="1007" y="2160"/>
              <a:ext cx="401" cy="23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14C</a:t>
              </a:r>
            </a:p>
          </p:txBody>
        </p:sp>
        <p:sp>
          <p:nvSpPr>
            <p:cNvPr id="12304" name="Text Box 11"/>
            <p:cNvSpPr txBox="1"/>
            <p:nvPr/>
          </p:nvSpPr>
          <p:spPr>
            <a:xfrm>
              <a:off x="2592" y="1200"/>
              <a:ext cx="650" cy="23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15-16C</a:t>
              </a:r>
            </a:p>
          </p:txBody>
        </p:sp>
        <p:sp>
          <p:nvSpPr>
            <p:cNvPr id="12305" name="Text Box 12"/>
            <p:cNvSpPr txBox="1"/>
            <p:nvPr/>
          </p:nvSpPr>
          <p:spPr>
            <a:xfrm>
              <a:off x="4440" y="1375"/>
              <a:ext cx="628" cy="23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1623</a:t>
              </a:r>
              <a:r>
                <a:rPr kumimoji="0" lang="zh-CN" altLang="en-US"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年</a:t>
              </a:r>
            </a:p>
          </p:txBody>
        </p:sp>
        <p:sp>
          <p:nvSpPr>
            <p:cNvPr id="12306" name="Text Box 13"/>
            <p:cNvSpPr txBox="1"/>
            <p:nvPr/>
          </p:nvSpPr>
          <p:spPr>
            <a:xfrm>
              <a:off x="3312" y="2832"/>
              <a:ext cx="401" cy="23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18C</a:t>
              </a:r>
            </a:p>
          </p:txBody>
        </p:sp>
        <p:sp>
          <p:nvSpPr>
            <p:cNvPr id="12307" name="Text Box 14"/>
            <p:cNvSpPr txBox="1"/>
            <p:nvPr/>
          </p:nvSpPr>
          <p:spPr>
            <a:xfrm>
              <a:off x="1535" y="3225"/>
              <a:ext cx="650" cy="23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18-20C</a:t>
              </a:r>
            </a:p>
          </p:txBody>
        </p:sp>
        <p:sp>
          <p:nvSpPr>
            <p:cNvPr id="12308" name="Text Box 15"/>
            <p:cNvSpPr txBox="1"/>
            <p:nvPr/>
          </p:nvSpPr>
          <p:spPr>
            <a:xfrm>
              <a:off x="2160" y="2163"/>
              <a:ext cx="1632" cy="523"/>
            </a:xfrm>
            <a:prstGeom prst="rect">
              <a:avLst/>
            </a:prstGeom>
            <a:solidFill>
              <a:schemeClr val="accent1"/>
            </a:solid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从英国看世界专利法的起源</a:t>
              </a:r>
              <a:endParaRPr kumimoji="0" lang="zh-CN" altLang="en-US" sz="2400" b="1"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12309" name="Line 16"/>
            <p:cNvSpPr/>
            <p:nvPr/>
          </p:nvSpPr>
          <p:spPr>
            <a:xfrm>
              <a:off x="1558" y="1093"/>
              <a:ext cx="1130" cy="1019"/>
            </a:xfrm>
            <a:prstGeom prst="line">
              <a:avLst/>
            </a:prstGeom>
            <a:ln w="9525" cap="flat" cmpd="sng">
              <a:solidFill>
                <a:schemeClr val="tx1"/>
              </a:solidFill>
              <a:prstDash val="solid"/>
              <a:headEnd type="none" w="med" len="med"/>
              <a:tailEnd type="triangle" w="med" len="med"/>
            </a:ln>
          </p:spPr>
        </p:sp>
        <p:cxnSp>
          <p:nvCxnSpPr>
            <p:cNvPr id="12310" name="AutoShape 17"/>
            <p:cNvCxnSpPr/>
            <p:nvPr/>
          </p:nvCxnSpPr>
          <p:spPr>
            <a:xfrm flipH="1">
              <a:off x="288" y="1093"/>
              <a:ext cx="1270" cy="0"/>
            </a:xfrm>
            <a:prstGeom prst="straightConnector1">
              <a:avLst/>
            </a:prstGeom>
            <a:ln w="9525" cap="flat" cmpd="sng">
              <a:solidFill>
                <a:schemeClr val="tx1"/>
              </a:solidFill>
              <a:prstDash val="solid"/>
              <a:headEnd type="none" w="med" len="med"/>
              <a:tailEnd type="none" w="med" len="med"/>
            </a:ln>
          </p:spPr>
        </p:cxnSp>
        <p:sp>
          <p:nvSpPr>
            <p:cNvPr id="12311" name="Text Box 18"/>
            <p:cNvSpPr txBox="1"/>
            <p:nvPr/>
          </p:nvSpPr>
          <p:spPr>
            <a:xfrm>
              <a:off x="298" y="728"/>
              <a:ext cx="116" cy="33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sp>
        <p:nvSpPr>
          <p:cNvPr id="12292" name="Text Box 19"/>
          <p:cNvSpPr txBox="1"/>
          <p:nvPr/>
        </p:nvSpPr>
        <p:spPr>
          <a:xfrm>
            <a:off x="1752600" y="4267200"/>
            <a:ext cx="3124200" cy="3667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对引进技术新工业授予特权</a:t>
            </a:r>
          </a:p>
        </p:txBody>
      </p:sp>
      <p:sp>
        <p:nvSpPr>
          <p:cNvPr id="12293" name="Text Box 20"/>
          <p:cNvSpPr txBox="1"/>
          <p:nvPr/>
        </p:nvSpPr>
        <p:spPr>
          <a:xfrm>
            <a:off x="4572000" y="2667000"/>
            <a:ext cx="3200400" cy="3667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滥用授予特权的方式</a:t>
            </a:r>
          </a:p>
        </p:txBody>
      </p:sp>
      <p:sp>
        <p:nvSpPr>
          <p:cNvPr id="12294" name="Text Box 21"/>
          <p:cNvSpPr txBox="1"/>
          <p:nvPr/>
        </p:nvSpPr>
        <p:spPr>
          <a:xfrm>
            <a:off x="8686800" y="3505200"/>
            <a:ext cx="2286000" cy="3667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颁布</a:t>
            </a:r>
            <a:r>
              <a:rPr kumimoji="0" lang="en-US" altLang="zh-CN" sz="1800" b="1"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a:t>
            </a:r>
            <a:r>
              <a:rPr kumimoji="0" lang="zh-CN" altLang="en-US" sz="1800" b="1"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垄断法案</a:t>
            </a:r>
            <a:r>
              <a:rPr kumimoji="0" lang="en-US" altLang="zh-CN" sz="1800" b="1"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a:t>
            </a:r>
          </a:p>
        </p:txBody>
      </p:sp>
      <p:sp>
        <p:nvSpPr>
          <p:cNvPr id="12295" name="Text Box 22"/>
          <p:cNvSpPr txBox="1"/>
          <p:nvPr/>
        </p:nvSpPr>
        <p:spPr>
          <a:xfrm>
            <a:off x="6477000" y="5334000"/>
            <a:ext cx="3276600" cy="3667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专利制度完善 </a:t>
            </a:r>
          </a:p>
        </p:txBody>
      </p:sp>
      <p:sp>
        <p:nvSpPr>
          <p:cNvPr id="12296" name="Text Box 23"/>
          <p:cNvSpPr txBox="1"/>
          <p:nvPr/>
        </p:nvSpPr>
        <p:spPr>
          <a:xfrm>
            <a:off x="2895600" y="5867400"/>
            <a:ext cx="2971800" cy="3667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世界各国建立专利制度</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981200" y="152400"/>
            <a:ext cx="8229600" cy="1250950"/>
          </a:xfrm>
        </p:spPr>
        <p:txBody>
          <a:bodyPr vert="horz" wrap="square" lIns="91440" tIns="45720" rIns="91440" bIns="45720" numCol="1" rtlCol="0" anchor="b"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br>
              <a:rPr kumimoji="0" lang="zh-CN" altLang="en-US" sz="4000" b="1" i="0" u="none" strike="noStrike" kern="1200" cap="none" spc="0" normalizeH="0" baseline="0" noProof="0">
                <a:ln>
                  <a:noFill/>
                </a:ln>
                <a:solidFill>
                  <a:schemeClr val="tx1"/>
                </a:solidFill>
                <a:effectLst/>
                <a:uLnTx/>
                <a:uFillTx/>
                <a:latin typeface="+mj-lt"/>
                <a:ea typeface="+mj-ea"/>
                <a:cs typeface="+mj-cs"/>
              </a:rPr>
            </a:br>
            <a:r>
              <a:rPr kumimoji="0" lang="zh-CN" altLang="en-US" sz="4800" b="1" i="0" u="none" strike="noStrike" kern="1200" cap="none" spc="0" normalizeH="0" baseline="0" noProof="0">
                <a:ln>
                  <a:noFill/>
                </a:ln>
                <a:solidFill>
                  <a:schemeClr val="tx1"/>
                </a:solidFill>
                <a:effectLst/>
                <a:uLnTx/>
                <a:uFillTx/>
                <a:latin typeface="Verdana" panose="020B0604030504040204" pitchFamily="34" charset="0"/>
                <a:ea typeface="+mj-ea"/>
                <a:cs typeface="+mj-cs"/>
              </a:rPr>
              <a:t>（三）专利制度的起源</a:t>
            </a:r>
            <a:br>
              <a:rPr kumimoji="0" lang="zh-CN" altLang="en-US" sz="4800" b="1" i="0" u="none" strike="noStrike" kern="1200" cap="none" spc="0" normalizeH="0" baseline="0" noProof="0">
                <a:ln>
                  <a:noFill/>
                </a:ln>
                <a:solidFill>
                  <a:schemeClr val="tx1"/>
                </a:solidFill>
                <a:effectLst/>
                <a:uLnTx/>
                <a:uFillTx/>
                <a:latin typeface="Verdana" panose="020B0604030504040204" pitchFamily="34" charset="0"/>
                <a:ea typeface="+mj-ea"/>
                <a:cs typeface="+mj-cs"/>
              </a:rPr>
            </a:br>
            <a:endParaRPr kumimoji="0" lang="zh-CN" altLang="en-US" sz="4000" b="1" i="0" u="none" strike="noStrike" kern="1200" cap="none" spc="0" normalizeH="0" baseline="0" noProof="0">
              <a:ln>
                <a:noFill/>
              </a:ln>
              <a:solidFill>
                <a:schemeClr val="tx1"/>
              </a:solidFill>
              <a:effectLst/>
              <a:uLnTx/>
              <a:uFillTx/>
              <a:latin typeface="+mj-lt"/>
              <a:ea typeface="+mj-ea"/>
              <a:cs typeface="+mj-cs"/>
            </a:endParaRPr>
          </a:p>
        </p:txBody>
      </p:sp>
      <p:grpSp>
        <p:nvGrpSpPr>
          <p:cNvPr id="13315" name="Group 3"/>
          <p:cNvGrpSpPr/>
          <p:nvPr/>
        </p:nvGrpSpPr>
        <p:grpSpPr>
          <a:xfrm>
            <a:off x="1992313" y="1484313"/>
            <a:ext cx="8047037" cy="4787900"/>
            <a:chOff x="288" y="728"/>
            <a:chExt cx="5069" cy="3016"/>
          </a:xfrm>
        </p:grpSpPr>
        <p:sp>
          <p:nvSpPr>
            <p:cNvPr id="109572" name="Freeform 4"/>
            <p:cNvSpPr>
              <a:spLocks noEditPoints="1"/>
            </p:cNvSpPr>
            <p:nvPr/>
          </p:nvSpPr>
          <p:spPr bwMode="gray">
            <a:xfrm rot="-1358056">
              <a:off x="679" y="1455"/>
              <a:ext cx="4317" cy="1766"/>
            </a:xfrm>
            <a:custGeom>
              <a:avLst/>
              <a:gdLst/>
              <a:ahLst/>
              <a:cxnLst>
                <a:cxn ang="0">
                  <a:pos x="1692" y="12"/>
                </a:cxn>
                <a:cxn ang="0">
                  <a:pos x="1234" y="74"/>
                </a:cxn>
                <a:cxn ang="0">
                  <a:pos x="828" y="182"/>
                </a:cxn>
                <a:cxn ang="0">
                  <a:pos x="486" y="330"/>
                </a:cxn>
                <a:cxn ang="0">
                  <a:pos x="226" y="510"/>
                </a:cxn>
                <a:cxn ang="0">
                  <a:pos x="58" y="718"/>
                </a:cxn>
                <a:cxn ang="0">
                  <a:pos x="0" y="944"/>
                </a:cxn>
                <a:cxn ang="0">
                  <a:pos x="58" y="1170"/>
                </a:cxn>
                <a:cxn ang="0">
                  <a:pos x="226" y="1378"/>
                </a:cxn>
                <a:cxn ang="0">
                  <a:pos x="486" y="1558"/>
                </a:cxn>
                <a:cxn ang="0">
                  <a:pos x="828" y="1706"/>
                </a:cxn>
                <a:cxn ang="0">
                  <a:pos x="1234" y="1814"/>
                </a:cxn>
                <a:cxn ang="0">
                  <a:pos x="1692" y="1876"/>
                </a:cxn>
                <a:cxn ang="0">
                  <a:pos x="2186" y="1884"/>
                </a:cxn>
                <a:cxn ang="0">
                  <a:pos x="2658" y="1840"/>
                </a:cxn>
                <a:cxn ang="0">
                  <a:pos x="3084" y="1746"/>
                </a:cxn>
                <a:cxn ang="0">
                  <a:pos x="3448" y="1612"/>
                </a:cxn>
                <a:cxn ang="0">
                  <a:pos x="3738" y="1442"/>
                </a:cxn>
                <a:cxn ang="0">
                  <a:pos x="3938" y="1242"/>
                </a:cxn>
                <a:cxn ang="0">
                  <a:pos x="4034" y="1022"/>
                </a:cxn>
                <a:cxn ang="0">
                  <a:pos x="4014" y="790"/>
                </a:cxn>
                <a:cxn ang="0">
                  <a:pos x="3882" y="576"/>
                </a:cxn>
                <a:cxn ang="0">
                  <a:pos x="3650" y="386"/>
                </a:cxn>
                <a:cxn ang="0">
                  <a:pos x="3334" y="228"/>
                </a:cxn>
                <a:cxn ang="0">
                  <a:pos x="2948" y="106"/>
                </a:cxn>
                <a:cxn ang="0">
                  <a:pos x="2506" y="28"/>
                </a:cxn>
                <a:cxn ang="0">
                  <a:pos x="2020" y="0"/>
                </a:cxn>
                <a:cxn ang="0">
                  <a:pos x="1606" y="1736"/>
                </a:cxn>
                <a:cxn ang="0">
                  <a:pos x="1164" y="1678"/>
                </a:cxn>
                <a:cxn ang="0">
                  <a:pos x="776" y="1576"/>
                </a:cxn>
                <a:cxn ang="0">
                  <a:pos x="458" y="1436"/>
                </a:cxn>
                <a:cxn ang="0">
                  <a:pos x="224" y="1266"/>
                </a:cxn>
                <a:cxn ang="0">
                  <a:pos x="88" y="1074"/>
                </a:cxn>
                <a:cxn ang="0">
                  <a:pos x="68" y="864"/>
                </a:cxn>
                <a:cxn ang="0">
                  <a:pos x="166" y="664"/>
                </a:cxn>
                <a:cxn ang="0">
                  <a:pos x="370" y="486"/>
                </a:cxn>
                <a:cxn ang="0">
                  <a:pos x="662" y="336"/>
                </a:cxn>
                <a:cxn ang="0">
                  <a:pos x="1028" y="222"/>
                </a:cxn>
                <a:cxn ang="0">
                  <a:pos x="1454" y="148"/>
                </a:cxn>
                <a:cxn ang="0">
                  <a:pos x="1922" y="120"/>
                </a:cxn>
                <a:cxn ang="0">
                  <a:pos x="2392" y="148"/>
                </a:cxn>
                <a:cxn ang="0">
                  <a:pos x="2818" y="222"/>
                </a:cxn>
                <a:cxn ang="0">
                  <a:pos x="3184" y="336"/>
                </a:cxn>
                <a:cxn ang="0">
                  <a:pos x="3476" y="486"/>
                </a:cxn>
                <a:cxn ang="0">
                  <a:pos x="3680" y="664"/>
                </a:cxn>
                <a:cxn ang="0">
                  <a:pos x="3778" y="864"/>
                </a:cxn>
                <a:cxn ang="0">
                  <a:pos x="3758" y="1074"/>
                </a:cxn>
                <a:cxn ang="0">
                  <a:pos x="3622" y="1266"/>
                </a:cxn>
                <a:cxn ang="0">
                  <a:pos x="3388" y="1436"/>
                </a:cxn>
                <a:cxn ang="0">
                  <a:pos x="3070" y="1576"/>
                </a:cxn>
                <a:cxn ang="0">
                  <a:pos x="2682" y="1678"/>
                </a:cxn>
                <a:cxn ang="0">
                  <a:pos x="2240" y="1736"/>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12157"/>
                    <a:invGamma/>
                  </a:schemeClr>
                </a:gs>
                <a:gs pos="100000">
                  <a:schemeClr val="bg2"/>
                </a:gs>
              </a:gsLst>
              <a:lin ang="0" scaled="1"/>
            </a:gradFill>
            <a:ln w="0">
              <a:no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9573" name="Oval 5"/>
            <p:cNvSpPr>
              <a:spLocks noChangeArrowheads="1"/>
            </p:cNvSpPr>
            <p:nvPr/>
          </p:nvSpPr>
          <p:spPr bwMode="gray">
            <a:xfrm>
              <a:off x="2400" y="912"/>
              <a:ext cx="809" cy="803"/>
            </a:xfrm>
            <a:prstGeom prst="ellipse">
              <a:avLst/>
            </a:prstGeom>
            <a:gradFill rotWithShape="1">
              <a:gsLst>
                <a:gs pos="0">
                  <a:schemeClr val="hlink"/>
                </a:gs>
                <a:gs pos="100000">
                  <a:schemeClr val="hlink">
                    <a:gamma/>
                    <a:shade val="34510"/>
                    <a:invGamma/>
                  </a:schemeClr>
                </a:gs>
              </a:gsLst>
              <a:path path="shape">
                <a:fillToRect l="50000" t="50000" r="50000" b="50000"/>
              </a:path>
            </a:gradFill>
            <a:ln w="9525">
              <a:noFill/>
              <a:round/>
            </a:ln>
            <a:effectLst>
              <a:prstShdw prst="shdw12" dist="76200" dir="10800000">
                <a:srgbClr val="001D3A">
                  <a:alpha val="50000"/>
                </a:srgbClr>
              </a:prst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9574" name="Oval 6"/>
            <p:cNvSpPr>
              <a:spLocks noChangeArrowheads="1"/>
            </p:cNvSpPr>
            <p:nvPr/>
          </p:nvSpPr>
          <p:spPr bwMode="gray">
            <a:xfrm>
              <a:off x="816" y="1872"/>
              <a:ext cx="809" cy="803"/>
            </a:xfrm>
            <a:prstGeom prst="ellipse">
              <a:avLst/>
            </a:prstGeom>
            <a:gradFill rotWithShape="1">
              <a:gsLst>
                <a:gs pos="0">
                  <a:schemeClr val="accent1"/>
                </a:gs>
                <a:gs pos="100000">
                  <a:schemeClr val="accent1">
                    <a:gamma/>
                    <a:shade val="31373"/>
                    <a:invGamma/>
                  </a:schemeClr>
                </a:gs>
              </a:gsLst>
              <a:path path="shape">
                <a:fillToRect l="50000" t="50000" r="50000" b="50000"/>
              </a:path>
            </a:gradFill>
            <a:ln w="9525">
              <a:noFill/>
              <a:round/>
            </a:ln>
            <a:effectLst>
              <a:prstShdw prst="shdw12" dist="76200" dir="10800000">
                <a:srgbClr val="001D3A">
                  <a:alpha val="50000"/>
                </a:srgbClr>
              </a:prst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9575" name="Oval 7"/>
            <p:cNvSpPr>
              <a:spLocks noChangeArrowheads="1"/>
            </p:cNvSpPr>
            <p:nvPr/>
          </p:nvSpPr>
          <p:spPr bwMode="gray">
            <a:xfrm>
              <a:off x="1372" y="2941"/>
              <a:ext cx="808" cy="803"/>
            </a:xfrm>
            <a:prstGeom prst="ellipse">
              <a:avLst/>
            </a:prstGeom>
            <a:gradFill rotWithShape="1">
              <a:gsLst>
                <a:gs pos="0">
                  <a:schemeClr val="accent2"/>
                </a:gs>
                <a:gs pos="100000">
                  <a:schemeClr val="accent2">
                    <a:gamma/>
                    <a:shade val="35686"/>
                    <a:invGamma/>
                  </a:schemeClr>
                </a:gs>
              </a:gsLst>
              <a:path path="shape">
                <a:fillToRect l="50000" t="50000" r="50000" b="50000"/>
              </a:path>
            </a:gradFill>
            <a:ln w="9525">
              <a:noFill/>
              <a:round/>
            </a:ln>
            <a:effectLst>
              <a:prstShdw prst="shdw12" dist="76200" dir="10800000">
                <a:srgbClr val="001D3A">
                  <a:alpha val="50000"/>
                </a:srgbClr>
              </a:prst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9576" name="Oval 8"/>
            <p:cNvSpPr>
              <a:spLocks noChangeArrowheads="1"/>
            </p:cNvSpPr>
            <p:nvPr/>
          </p:nvSpPr>
          <p:spPr bwMode="gray">
            <a:xfrm>
              <a:off x="3120" y="2544"/>
              <a:ext cx="809" cy="803"/>
            </a:xfrm>
            <a:prstGeom prst="ellipse">
              <a:avLst/>
            </a:prstGeom>
            <a:gradFill rotWithShape="1">
              <a:gsLst>
                <a:gs pos="0">
                  <a:schemeClr val="bg2"/>
                </a:gs>
                <a:gs pos="100000">
                  <a:schemeClr val="bg2">
                    <a:gamma/>
                    <a:shade val="35686"/>
                    <a:invGamma/>
                  </a:schemeClr>
                </a:gs>
              </a:gsLst>
              <a:path path="shape">
                <a:fillToRect l="50000" t="50000" r="50000" b="50000"/>
              </a:path>
            </a:gradFill>
            <a:ln w="9525">
              <a:noFill/>
              <a:round/>
            </a:ln>
            <a:effectLst>
              <a:prstShdw prst="shdw12" dist="76200" dir="10800000">
                <a:srgbClr val="001D3A">
                  <a:alpha val="50000"/>
                </a:srgbClr>
              </a:prst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9577" name="Oval 9"/>
            <p:cNvSpPr>
              <a:spLocks noChangeArrowheads="1"/>
            </p:cNvSpPr>
            <p:nvPr/>
          </p:nvSpPr>
          <p:spPr bwMode="gray">
            <a:xfrm>
              <a:off x="4272" y="1056"/>
              <a:ext cx="764" cy="803"/>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w="9525">
              <a:noFill/>
              <a:round/>
            </a:ln>
            <a:effectLst>
              <a:prstShdw prst="shdw12" dist="76200" dir="10800000">
                <a:srgbClr val="001D3A">
                  <a:alpha val="50000"/>
                </a:srgbClr>
              </a:prst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3327" name="Text Box 10"/>
            <p:cNvSpPr txBox="1"/>
            <p:nvPr/>
          </p:nvSpPr>
          <p:spPr>
            <a:xfrm>
              <a:off x="1007" y="2154"/>
              <a:ext cx="692" cy="23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太平天国</a:t>
              </a:r>
            </a:p>
          </p:txBody>
        </p:sp>
        <p:sp>
          <p:nvSpPr>
            <p:cNvPr id="13328" name="Text Box 11"/>
            <p:cNvSpPr txBox="1"/>
            <p:nvPr/>
          </p:nvSpPr>
          <p:spPr>
            <a:xfrm>
              <a:off x="2592" y="1194"/>
              <a:ext cx="732" cy="40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洋务运动</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戊戌变法</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 </a:t>
              </a:r>
            </a:p>
          </p:txBody>
        </p:sp>
        <p:sp>
          <p:nvSpPr>
            <p:cNvPr id="13329" name="Text Box 12"/>
            <p:cNvSpPr txBox="1"/>
            <p:nvPr/>
          </p:nvSpPr>
          <p:spPr>
            <a:xfrm>
              <a:off x="4440" y="1454"/>
              <a:ext cx="917" cy="23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1912-1949</a:t>
              </a:r>
            </a:p>
          </p:txBody>
        </p:sp>
        <p:sp>
          <p:nvSpPr>
            <p:cNvPr id="13330" name="Text Box 13"/>
            <p:cNvSpPr txBox="1"/>
            <p:nvPr/>
          </p:nvSpPr>
          <p:spPr>
            <a:xfrm>
              <a:off x="3312" y="2832"/>
              <a:ext cx="628" cy="23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1984</a:t>
              </a:r>
              <a:r>
                <a:rPr kumimoji="0" lang="zh-CN" altLang="en-US"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年</a:t>
              </a:r>
            </a:p>
          </p:txBody>
        </p:sp>
        <p:sp>
          <p:nvSpPr>
            <p:cNvPr id="13331" name="Text Box 14"/>
            <p:cNvSpPr txBox="1"/>
            <p:nvPr/>
          </p:nvSpPr>
          <p:spPr>
            <a:xfrm>
              <a:off x="1558" y="2913"/>
              <a:ext cx="602" cy="756"/>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1992</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2000</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2008</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2020</a:t>
              </a:r>
            </a:p>
          </p:txBody>
        </p:sp>
        <p:sp>
          <p:nvSpPr>
            <p:cNvPr id="13332" name="Text Box 15"/>
            <p:cNvSpPr txBox="1"/>
            <p:nvPr/>
          </p:nvSpPr>
          <p:spPr>
            <a:xfrm>
              <a:off x="2160" y="2163"/>
              <a:ext cx="1632" cy="218"/>
            </a:xfrm>
            <a:prstGeom prst="rect">
              <a:avLst/>
            </a:prstGeom>
            <a:solidFill>
              <a:schemeClr val="accent1"/>
            </a:solidFill>
            <a:ln w="9525" cap="flat" cmpd="sng">
              <a:solidFill>
                <a:schemeClr val="bg1"/>
              </a:solidFill>
              <a:prstDash val="solid"/>
              <a:miter/>
              <a:headEnd type="none" w="med" len="med"/>
              <a:tailEnd type="none" w="med" len="med"/>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我国专利法立法概况</a:t>
              </a:r>
            </a:p>
          </p:txBody>
        </p:sp>
        <p:sp>
          <p:nvSpPr>
            <p:cNvPr id="13333" name="Line 16"/>
            <p:cNvSpPr/>
            <p:nvPr/>
          </p:nvSpPr>
          <p:spPr>
            <a:xfrm>
              <a:off x="1558" y="1093"/>
              <a:ext cx="1130" cy="1019"/>
            </a:xfrm>
            <a:prstGeom prst="line">
              <a:avLst/>
            </a:prstGeom>
            <a:ln w="9525" cap="flat" cmpd="sng">
              <a:solidFill>
                <a:schemeClr val="tx1"/>
              </a:solidFill>
              <a:prstDash val="solid"/>
              <a:headEnd type="none" w="med" len="med"/>
              <a:tailEnd type="triangle" w="med" len="med"/>
            </a:ln>
          </p:spPr>
        </p:sp>
        <p:cxnSp>
          <p:nvCxnSpPr>
            <p:cNvPr id="13334" name="AutoShape 17"/>
            <p:cNvCxnSpPr/>
            <p:nvPr/>
          </p:nvCxnSpPr>
          <p:spPr>
            <a:xfrm flipH="1">
              <a:off x="288" y="1093"/>
              <a:ext cx="1270" cy="0"/>
            </a:xfrm>
            <a:prstGeom prst="straightConnector1">
              <a:avLst/>
            </a:prstGeom>
            <a:ln w="9525" cap="flat" cmpd="sng">
              <a:solidFill>
                <a:schemeClr val="tx1"/>
              </a:solidFill>
              <a:prstDash val="solid"/>
              <a:headEnd type="none" w="med" len="med"/>
              <a:tailEnd type="none" w="med" len="med"/>
            </a:ln>
          </p:spPr>
        </p:cxnSp>
        <p:sp>
          <p:nvSpPr>
            <p:cNvPr id="13335" name="Text Box 18"/>
            <p:cNvSpPr txBox="1"/>
            <p:nvPr/>
          </p:nvSpPr>
          <p:spPr>
            <a:xfrm>
              <a:off x="298" y="728"/>
              <a:ext cx="116" cy="33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8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sp>
        <p:nvSpPr>
          <p:cNvPr id="13316" name="Text Box 19"/>
          <p:cNvSpPr txBox="1"/>
          <p:nvPr/>
        </p:nvSpPr>
        <p:spPr>
          <a:xfrm>
            <a:off x="1752600" y="4572000"/>
            <a:ext cx="3124200" cy="64135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资政新篇</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提出了专利制度</a:t>
            </a:r>
          </a:p>
        </p:txBody>
      </p:sp>
      <p:sp>
        <p:nvSpPr>
          <p:cNvPr id="13317" name="Text Box 20"/>
          <p:cNvSpPr txBox="1"/>
          <p:nvPr/>
        </p:nvSpPr>
        <p:spPr>
          <a:xfrm>
            <a:off x="4495800" y="2971800"/>
            <a:ext cx="3200400" cy="3667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从钦赐专利到立法</a:t>
            </a:r>
          </a:p>
        </p:txBody>
      </p:sp>
      <p:sp>
        <p:nvSpPr>
          <p:cNvPr id="13318" name="Text Box 21"/>
          <p:cNvSpPr txBox="1"/>
          <p:nvPr/>
        </p:nvSpPr>
        <p:spPr>
          <a:xfrm>
            <a:off x="8077200" y="3276600"/>
            <a:ext cx="2286000" cy="91598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国民党政府和共产党政府都颁布奖励发明的规定</a:t>
            </a:r>
          </a:p>
        </p:txBody>
      </p:sp>
      <p:sp>
        <p:nvSpPr>
          <p:cNvPr id="13319" name="Text Box 22"/>
          <p:cNvSpPr txBox="1"/>
          <p:nvPr/>
        </p:nvSpPr>
        <p:spPr>
          <a:xfrm>
            <a:off x="6400800" y="5562600"/>
            <a:ext cx="3276600" cy="3667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第一部专利法制订</a:t>
            </a:r>
          </a:p>
        </p:txBody>
      </p:sp>
      <p:sp>
        <p:nvSpPr>
          <p:cNvPr id="13320" name="Text Box 23"/>
          <p:cNvSpPr txBox="1"/>
          <p:nvPr/>
        </p:nvSpPr>
        <p:spPr>
          <a:xfrm rot="-10800000" flipV="1">
            <a:off x="2895600" y="6289675"/>
            <a:ext cx="2971800" cy="3667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           </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专利法修改</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（四）专利制度合理性的理论</a:t>
            </a:r>
          </a:p>
        </p:txBody>
      </p:sp>
      <p:sp>
        <p:nvSpPr>
          <p:cNvPr id="14339" name="内容占位符 2"/>
          <p:cNvSpPr>
            <a:spLocks noGrp="1"/>
          </p:cNvSpPr>
          <p:nvPr>
            <p:ph idx="1"/>
          </p:nvPr>
        </p:nvSpPr>
        <p:spPr>
          <a:xfrm>
            <a:off x="838200" y="1341438"/>
            <a:ext cx="10515600" cy="5060950"/>
          </a:xfrm>
        </p:spPr>
        <p:txBody>
          <a:bodyPr vert="horz" wrap="square" lIns="91440" tIns="45720" rIns="91440" bIns="45720" anchor="t"/>
          <a:lstStyle/>
          <a:p>
            <a:pPr eaLnBrk="1" hangingPunct="1">
              <a:lnSpc>
                <a:spcPct val="80000"/>
              </a:lnSpc>
            </a:pPr>
            <a:r>
              <a:rPr lang="zh-CN" altLang="en-US" dirty="0"/>
              <a:t>最普遍接受的是激励理论：专利制度是一种人为的社会性设计，其目的是诱导人们生产更多的新发明和新知识。</a:t>
            </a:r>
            <a:endParaRPr lang="en-US" altLang="zh-CN" dirty="0"/>
          </a:p>
          <a:p>
            <a:pPr eaLnBrk="1" hangingPunct="1">
              <a:buFont typeface="Wingdings" panose="05000000000000000000" pitchFamily="2" charset="2"/>
              <a:buNone/>
            </a:pPr>
            <a:r>
              <a:rPr lang="zh-CN" altLang="en-US" dirty="0"/>
              <a:t>美国总统林肯（</a:t>
            </a:r>
            <a:r>
              <a:rPr lang="en-US" altLang="zh-CN" dirty="0"/>
              <a:t>1809-1865 </a:t>
            </a:r>
            <a:r>
              <a:rPr lang="zh-CN" altLang="en-US" dirty="0"/>
              <a:t>）对专利制度的经典评价：</a:t>
            </a:r>
          </a:p>
          <a:p>
            <a:pPr eaLnBrk="1" hangingPunct="1">
              <a:buFont typeface="Wingdings" panose="05000000000000000000" pitchFamily="2" charset="2"/>
              <a:buNone/>
            </a:pPr>
            <a:r>
              <a:rPr lang="en-US" altLang="zh-CN" dirty="0"/>
              <a:t>"</a:t>
            </a:r>
            <a:r>
              <a:rPr lang="zh-CN" altLang="en-US" dirty="0"/>
              <a:t>为智慧之火添加利益之油</a:t>
            </a:r>
            <a:r>
              <a:rPr lang="en-US" altLang="zh-CN" dirty="0"/>
              <a:t>"</a:t>
            </a:r>
          </a:p>
          <a:p>
            <a:pPr eaLnBrk="1" hangingPunct="1">
              <a:buFont typeface="Wingdings" panose="05000000000000000000" pitchFamily="2" charset="2"/>
              <a:buNone/>
            </a:pPr>
            <a:r>
              <a:rPr lang="en-US" altLang="zh-CN" dirty="0"/>
              <a:t>“add the fuel of interest to the fire of genius”</a:t>
            </a:r>
          </a:p>
          <a:p>
            <a:pPr eaLnBrk="1" hangingPunct="1">
              <a:lnSpc>
                <a:spcPct val="80000"/>
              </a:lnSpc>
            </a:pPr>
            <a:endParaRPr lang="zh-CN" altLang="en-US" dirty="0"/>
          </a:p>
        </p:txBody>
      </p:sp>
      <p:sp>
        <p:nvSpPr>
          <p:cNvPr id="14340"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t>38</a:t>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pic>
        <p:nvPicPr>
          <p:cNvPr id="14341" name="图片 1"/>
          <p:cNvPicPr>
            <a:picLocks noChangeAspect="1"/>
          </p:cNvPicPr>
          <p:nvPr/>
        </p:nvPicPr>
        <p:blipFill>
          <a:blip r:embed="rId2"/>
          <a:stretch>
            <a:fillRect/>
          </a:stretch>
        </p:blipFill>
        <p:spPr>
          <a:xfrm>
            <a:off x="1498600" y="3871913"/>
            <a:ext cx="4127500" cy="2324100"/>
          </a:xfrm>
          <a:prstGeom prst="rect">
            <a:avLst/>
          </a:prstGeom>
          <a:noFill/>
          <a:ln w="9525">
            <a:noFill/>
          </a:ln>
        </p:spPr>
      </p:pic>
      <p:pic>
        <p:nvPicPr>
          <p:cNvPr id="14342" name="图片 2"/>
          <p:cNvPicPr>
            <a:picLocks noChangeAspect="1"/>
          </p:cNvPicPr>
          <p:nvPr/>
        </p:nvPicPr>
        <p:blipFill>
          <a:blip r:embed="rId3"/>
          <a:stretch>
            <a:fillRect/>
          </a:stretch>
        </p:blipFill>
        <p:spPr>
          <a:xfrm>
            <a:off x="5937250" y="3871913"/>
            <a:ext cx="1701800" cy="2279650"/>
          </a:xfrm>
          <a:prstGeom prst="rect">
            <a:avLst/>
          </a:prstGeom>
          <a:noFill/>
          <a:ln w="9525">
            <a:noFill/>
          </a:ln>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dirty="0">
                <a:ln>
                  <a:noFill/>
                </a:ln>
                <a:solidFill>
                  <a:schemeClr val="accent1">
                    <a:satMod val="150000"/>
                  </a:schemeClr>
                </a:solidFill>
                <a:effectLst/>
                <a:uLnTx/>
                <a:uFillTx/>
                <a:latin typeface="Arial" panose="020B0604020202020204" pitchFamily="34" charset="0"/>
                <a:ea typeface="+mj-ea"/>
                <a:cs typeface="+mj-cs"/>
              </a:rPr>
              <a:t>（五）我国专利法保护的三种对象</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12296" name="AutoShape 8"/>
          <p:cNvSpPr>
            <a:spLocks noGrp="1" noChangeArrowheads="1"/>
          </p:cNvSpPr>
          <p:nvPr>
            <p:ph idx="1"/>
          </p:nvPr>
        </p:nvSpPr>
        <p:spPr bwMode="gray">
          <a:xfrm>
            <a:off x="1847850" y="2708275"/>
            <a:ext cx="3276600" cy="3011488"/>
          </a:xfrm>
          <a:prstGeom prst="chevron">
            <a:avLst>
              <a:gd name="adj" fmla="val 18915"/>
            </a:avLst>
          </a:prstGeom>
          <a:gradFill rotWithShape="1">
            <a:gsLst>
              <a:gs pos="0">
                <a:schemeClr val="accent1"/>
              </a:gs>
              <a:gs pos="100000">
                <a:schemeClr val="accent1">
                  <a:gamma/>
                  <a:shade val="46275"/>
                  <a:invGamma/>
                </a:schemeClr>
              </a:gs>
            </a:gsLst>
            <a:lin ang="0" scaled="1"/>
          </a:gradFill>
          <a:ln w="38100">
            <a:solidFill>
              <a:srgbClr val="EAEAEA"/>
            </a:solidFill>
          </a:ln>
          <a:effectLst>
            <a:outerShdw dist="109250" dir="3267739" algn="ctr" rotWithShape="0">
              <a:srgbClr val="333333">
                <a:alpha val="50000"/>
              </a:srgbClr>
            </a:outerShdw>
          </a:effectLst>
        </p:spPr>
        <p:txBody>
          <a:bodyPr vert="horz" wrap="square" lIns="91440" tIns="45720" rIns="91440" bIns="45720" numCol="1" rtlCol="0" anchor="t" anchorCtr="0" compatLnSpc="1">
            <a:normAutofit/>
          </a:bodyPr>
          <a:lstStyle/>
          <a:p>
            <a:pPr marL="438785" marR="0" lvl="0" indent="-320040" algn="l" defTabSz="914400" rtl="0" eaLnBrk="1" fontAlgn="auto" latinLnBrk="0" hangingPunct="1">
              <a:lnSpc>
                <a:spcPct val="90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cs"/>
              </a:rPr>
              <a:t>  </a:t>
            </a:r>
            <a:r>
              <a:rPr kumimoji="0" lang="zh-CN" altLang="en-US" sz="2800" b="0" i="0" u="none" strike="noStrike" kern="1200" cap="none" spc="0" normalizeH="0" baseline="0" noProof="0" dirty="0">
                <a:ln>
                  <a:noFill/>
                </a:ln>
                <a:solidFill>
                  <a:schemeClr val="bg1"/>
                </a:solidFill>
                <a:effectLst/>
                <a:uLnTx/>
                <a:uFillTx/>
                <a:latin typeface="+mn-lt"/>
                <a:ea typeface="+mn-ea"/>
                <a:cs typeface="+mn-cs"/>
              </a:rPr>
              <a:t>是指对产品、方法或者其改进所提出的新的技术方案</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 </a:t>
            </a:r>
          </a:p>
        </p:txBody>
      </p:sp>
      <p:sp>
        <p:nvSpPr>
          <p:cNvPr id="12291" name="AutoShape 3"/>
          <p:cNvSpPr>
            <a:spLocks noChangeArrowheads="1"/>
          </p:cNvSpPr>
          <p:nvPr/>
        </p:nvSpPr>
        <p:spPr bwMode="gray">
          <a:xfrm>
            <a:off x="7329488" y="2706688"/>
            <a:ext cx="2667000" cy="3022600"/>
          </a:xfrm>
          <a:prstGeom prst="chevron">
            <a:avLst>
              <a:gd name="adj" fmla="val 16468"/>
            </a:avLst>
          </a:prstGeom>
          <a:gradFill rotWithShape="1">
            <a:gsLst>
              <a:gs pos="0">
                <a:schemeClr val="accent2"/>
              </a:gs>
              <a:gs pos="100000">
                <a:schemeClr val="accent2">
                  <a:gamma/>
                  <a:shade val="46275"/>
                  <a:invGamma/>
                </a:schemeClr>
              </a:gs>
            </a:gsLst>
            <a:lin ang="0" scaled="1"/>
          </a:gradFill>
          <a:ln w="38100">
            <a:solidFill>
              <a:srgbClr val="EAEAEA"/>
            </a:solidFill>
            <a:miter lim="800000"/>
          </a:ln>
          <a:effectLst>
            <a:outerShdw dist="109250" dir="3267739" algn="ctr" rotWithShape="0">
              <a:srgbClr val="333333">
                <a:alpha val="50000"/>
              </a:srgbClr>
            </a:outerShdw>
          </a:effec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2292" name="AutoShape 4"/>
          <p:cNvSpPr>
            <a:spLocks noChangeArrowheads="1"/>
          </p:cNvSpPr>
          <p:nvPr/>
        </p:nvSpPr>
        <p:spPr bwMode="gray">
          <a:xfrm>
            <a:off x="4679950" y="2706688"/>
            <a:ext cx="3000375" cy="2970213"/>
          </a:xfrm>
          <a:prstGeom prst="chevron">
            <a:avLst>
              <a:gd name="adj" fmla="val 17842"/>
            </a:avLst>
          </a:prstGeom>
          <a:solidFill>
            <a:schemeClr val="accent5">
              <a:lumMod val="60000"/>
              <a:lumOff val="40000"/>
            </a:schemeClr>
          </a:solidFill>
          <a:ln w="38100">
            <a:solidFill>
              <a:srgbClr val="EAEAEA"/>
            </a:solidFill>
            <a:miter lim="800000"/>
          </a:ln>
          <a:effectLst>
            <a:outerShdw dist="109250" dir="3267739" algn="ctr" rotWithShape="0">
              <a:srgbClr val="333333">
                <a:alpha val="50000"/>
              </a:srgbClr>
            </a:outerShdw>
          </a:effec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2293" name="AutoShape 5"/>
          <p:cNvSpPr>
            <a:spLocks noChangeArrowheads="1"/>
          </p:cNvSpPr>
          <p:nvPr/>
        </p:nvSpPr>
        <p:spPr bwMode="gray">
          <a:xfrm>
            <a:off x="2371725" y="1973263"/>
            <a:ext cx="2057400" cy="574675"/>
          </a:xfrm>
          <a:prstGeom prst="roundRect">
            <a:avLst>
              <a:gd name="adj" fmla="val 50000"/>
            </a:avLst>
          </a:prstGeom>
          <a:gradFill rotWithShape="1">
            <a:gsLst>
              <a:gs pos="0">
                <a:schemeClr val="accent1"/>
              </a:gs>
              <a:gs pos="100000">
                <a:schemeClr val="accent1">
                  <a:gamma/>
                  <a:shade val="46275"/>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mn-ea"/>
              </a:rPr>
              <a:t>发明</a:t>
            </a:r>
          </a:p>
        </p:txBody>
      </p:sp>
      <p:sp>
        <p:nvSpPr>
          <p:cNvPr id="15367" name="AutoShape 6"/>
          <p:cNvSpPr/>
          <p:nvPr/>
        </p:nvSpPr>
        <p:spPr>
          <a:xfrm>
            <a:off x="4953000" y="1876425"/>
            <a:ext cx="2057400" cy="574675"/>
          </a:xfrm>
          <a:prstGeom prst="roundRect">
            <a:avLst>
              <a:gd name="adj" fmla="val 50000"/>
            </a:avLst>
          </a:prstGeom>
          <a:solidFill>
            <a:srgbClr val="EC5464"/>
          </a:solidFill>
          <a:ln w="38100" cap="flat" cmpd="sng">
            <a:solidFill>
              <a:srgbClr val="FFFFFF"/>
            </a:solidFill>
            <a:prstDash val="solid"/>
            <a:headEnd type="none" w="med" len="med"/>
            <a:tailEnd type="none" w="med" len="med"/>
          </a:ln>
          <a:effectLst>
            <a:outerShdw dist="63500" dir="3187806" algn="ctr" rotWithShape="0">
              <a:srgbClr val="001D3A"/>
            </a:outerShdw>
          </a:effectLst>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rPr>
              <a:t>实用新型</a:t>
            </a:r>
          </a:p>
        </p:txBody>
      </p:sp>
      <p:sp>
        <p:nvSpPr>
          <p:cNvPr id="12295" name="AutoShape 7"/>
          <p:cNvSpPr>
            <a:spLocks noChangeArrowheads="1"/>
          </p:cNvSpPr>
          <p:nvPr/>
        </p:nvSpPr>
        <p:spPr bwMode="gray">
          <a:xfrm>
            <a:off x="7680325" y="1776413"/>
            <a:ext cx="2057400" cy="574675"/>
          </a:xfrm>
          <a:prstGeom prst="roundRect">
            <a:avLst>
              <a:gd name="adj" fmla="val 50000"/>
            </a:avLst>
          </a:prstGeom>
          <a:gradFill rotWithShape="1">
            <a:gsLst>
              <a:gs pos="0">
                <a:schemeClr val="accent2"/>
              </a:gs>
              <a:gs pos="100000">
                <a:schemeClr val="accent2">
                  <a:gamma/>
                  <a:shade val="46275"/>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mn-ea"/>
              </a:rPr>
              <a:t>外观设计</a:t>
            </a:r>
          </a:p>
        </p:txBody>
      </p:sp>
      <p:sp>
        <p:nvSpPr>
          <p:cNvPr id="15369" name="Text Box 10"/>
          <p:cNvSpPr txBox="1"/>
          <p:nvPr/>
        </p:nvSpPr>
        <p:spPr>
          <a:xfrm>
            <a:off x="5087938" y="2997200"/>
            <a:ext cx="2379662" cy="193833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是指对产品的形状、构造或者其结合所提出的适于实用的新的技术方案 </a:t>
            </a:r>
          </a:p>
        </p:txBody>
      </p:sp>
      <p:sp>
        <p:nvSpPr>
          <p:cNvPr id="15370" name="Text Box 11"/>
          <p:cNvSpPr txBox="1"/>
          <p:nvPr/>
        </p:nvSpPr>
        <p:spPr>
          <a:xfrm>
            <a:off x="7853363" y="2997200"/>
            <a:ext cx="2198687" cy="255454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是指对产品的</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整体或者局部的</a:t>
            </a:r>
            <a:r>
              <a:rPr kumimoji="0" lang="zh-CN" altLang="en-US" sz="20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形状、图案或者其结合以及色彩与形状、图案的结合所作出的富有美感并适于工业应用的新设计。 </a:t>
            </a:r>
          </a:p>
        </p:txBody>
      </p:sp>
      <p:sp>
        <p:nvSpPr>
          <p:cNvPr id="15371" name="灯片编号占位符 10"/>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t>39</a:t>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noChangeArrowheads="1"/>
          </p:cNvSpPr>
          <p:nvPr>
            <p:ph type="title"/>
          </p:nvPr>
        </p:nvSpPr>
        <p:spPr>
          <a:xfrm>
            <a:off x="1534585" y="213785"/>
            <a:ext cx="10390716" cy="715433"/>
          </a:xfrm>
        </p:spPr>
        <p:txBody>
          <a:bodyPr/>
          <a:lstStyle/>
          <a:p>
            <a:r>
              <a:rPr lang="en-US" altLang="zh-CN"/>
              <a:t>iphone </a:t>
            </a:r>
            <a:r>
              <a:rPr lang="zh-CN" altLang="en-US"/>
              <a:t>的利润</a:t>
            </a:r>
          </a:p>
        </p:txBody>
      </p:sp>
      <p:sp>
        <p:nvSpPr>
          <p:cNvPr id="5123" name="内容占位符 2"/>
          <p:cNvSpPr>
            <a:spLocks noGrp="1" noChangeArrowheads="1"/>
          </p:cNvSpPr>
          <p:nvPr>
            <p:ph idx="1"/>
          </p:nvPr>
        </p:nvSpPr>
        <p:spPr>
          <a:xfrm>
            <a:off x="0" y="1071034"/>
            <a:ext cx="11940117" cy="5060951"/>
          </a:xfrm>
        </p:spPr>
        <p:txBody>
          <a:bodyPr/>
          <a:lstStyle/>
          <a:p>
            <a:endParaRPr lang="en-US" altLang="zh-CN" sz="3735"/>
          </a:p>
          <a:p>
            <a:endParaRPr lang="en-US" altLang="zh-CN" sz="3735"/>
          </a:p>
          <a:p>
            <a:endParaRPr lang="en-US" altLang="zh-CN" sz="3735"/>
          </a:p>
          <a:p>
            <a:endParaRPr lang="en-US" altLang="zh-CN" sz="3735"/>
          </a:p>
          <a:p>
            <a:endParaRPr lang="en-US" altLang="zh-CN" sz="3735"/>
          </a:p>
          <a:p>
            <a:endParaRPr lang="en-US" altLang="zh-CN" sz="3735"/>
          </a:p>
          <a:p>
            <a:endParaRPr lang="en-US" altLang="zh-CN" sz="3735"/>
          </a:p>
          <a:p>
            <a:r>
              <a:rPr lang="en-US" altLang="zh-CN" sz="2660">
                <a:sym typeface="+mn-ea"/>
              </a:rPr>
              <a:t>                                                                                    </a:t>
            </a:r>
            <a:r>
              <a:rPr lang="zh-CN" altLang="en-US" sz="2660">
                <a:sym typeface="+mn-ea"/>
              </a:rPr>
              <a:t>苹果供应链获利结构</a:t>
            </a:r>
            <a:endParaRPr lang="en-US" altLang="zh-CN" sz="2660"/>
          </a:p>
          <a:p>
            <a:endParaRPr lang="en-US" altLang="zh-CN" sz="2665"/>
          </a:p>
          <a:p>
            <a:pPr marL="0" indent="0">
              <a:buNone/>
            </a:pPr>
            <a:r>
              <a:rPr lang="zh-CN" altLang="en-US" sz="2665"/>
              <a:t>                                    </a:t>
            </a:r>
            <a:endParaRPr lang="en-US" altLang="zh-CN" sz="2665"/>
          </a:p>
        </p:txBody>
      </p:sp>
      <p:pic>
        <p:nvPicPr>
          <p:cNvPr id="5124" name="图片 1"/>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7805420" y="1661795"/>
            <a:ext cx="4278630" cy="335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custDataLst>
              <p:tags r:id="rId2"/>
            </p:custDataLst>
          </p:nvPr>
        </p:nvPicPr>
        <p:blipFill>
          <a:blip r:embed="rId5"/>
          <a:stretch>
            <a:fillRect/>
          </a:stretch>
        </p:blipFill>
        <p:spPr>
          <a:xfrm>
            <a:off x="883920" y="1552575"/>
            <a:ext cx="6525895" cy="402526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Rectangle 2"/>
          <p:cNvSpPr>
            <a:spLocks noGrp="1" noChangeArrowheads="1"/>
          </p:cNvSpPr>
          <p:nvPr>
            <p:ph type="title"/>
          </p:nvPr>
        </p:nvSpPr>
        <p:spPr>
          <a:xfrm>
            <a:off x="1981200" y="274638"/>
            <a:ext cx="8229600" cy="542925"/>
          </a:xfrm>
        </p:spPr>
        <p:txBody>
          <a:bodyPr vert="horz" wrap="square" lIns="91440" tIns="45720" rIns="91440" bIns="45720" numCol="1" anchor="b"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chemeClr val="accent1">
                    <a:satMod val="150000"/>
                  </a:schemeClr>
                </a:solidFill>
                <a:effectLst/>
                <a:uLnTx/>
                <a:uFillTx/>
                <a:latin typeface="+mj-lt"/>
                <a:ea typeface="+mj-ea"/>
                <a:cs typeface="+mj-cs"/>
              </a:rPr>
              <a:t>1</a:t>
            </a:r>
            <a:r>
              <a:rPr kumimoji="0" lang="zh-CN" altLang="en-US" sz="3200" b="1" i="0" u="none" strike="noStrike" kern="1200" cap="none" spc="0" normalizeH="0" baseline="0" noProof="0" dirty="0">
                <a:ln>
                  <a:noFill/>
                </a:ln>
                <a:solidFill>
                  <a:schemeClr val="accent1">
                    <a:satMod val="150000"/>
                  </a:schemeClr>
                </a:solidFill>
                <a:effectLst/>
                <a:uLnTx/>
                <a:uFillTx/>
                <a:latin typeface="+mj-lt"/>
                <a:ea typeface="+mj-ea"/>
                <a:cs typeface="+mj-cs"/>
              </a:rPr>
              <a:t>、发明与实用新型的比较</a:t>
            </a:r>
          </a:p>
        </p:txBody>
      </p:sp>
      <p:grpSp>
        <p:nvGrpSpPr>
          <p:cNvPr id="16387" name="Diagram 2"/>
          <p:cNvGrpSpPr>
            <a:grpSpLocks noChangeAspect="1"/>
          </p:cNvGrpSpPr>
          <p:nvPr/>
        </p:nvGrpSpPr>
        <p:grpSpPr>
          <a:xfrm>
            <a:off x="2208213" y="1773238"/>
            <a:ext cx="7138987" cy="4830762"/>
            <a:chOff x="1510" y="876"/>
            <a:chExt cx="2654" cy="2568"/>
          </a:xfrm>
        </p:grpSpPr>
        <p:sp>
          <p:nvSpPr>
            <p:cNvPr id="16396" name="AutoShape 3"/>
            <p:cNvSpPr>
              <a:spLocks noChangeAspect="1" noTextEdit="1"/>
            </p:cNvSpPr>
            <p:nvPr/>
          </p:nvSpPr>
          <p:spPr>
            <a:xfrm>
              <a:off x="1510" y="876"/>
              <a:ext cx="2654" cy="2568"/>
            </a:xfrm>
            <a:prstGeom prst="rect">
              <a:avLst/>
            </a:prstGeom>
            <a:noFill/>
            <a:ln w="9525">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6397" name="_s1028"/>
            <p:cNvSpPr>
              <a:spLocks noTextEdit="1"/>
            </p:cNvSpPr>
            <p:nvPr/>
          </p:nvSpPr>
          <p:spPr>
            <a:xfrm>
              <a:off x="2722" y="1679"/>
              <a:ext cx="963" cy="963"/>
            </a:xfrm>
            <a:prstGeom prst="ellipse">
              <a:avLst/>
            </a:prstGeom>
            <a:solidFill>
              <a:srgbClr val="FF9900">
                <a:alpha val="50195"/>
              </a:srgbClr>
            </a:solidFill>
            <a:ln w="4699" cap="flat" cmpd="sng">
              <a:solidFill>
                <a:schemeClr val="hlink"/>
              </a:solidFill>
              <a:prstDash val="solid"/>
              <a:headEnd type="none" w="med" len="med"/>
              <a:tailEnd type="non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6398" name="_s1029"/>
            <p:cNvSpPr/>
            <p:nvPr/>
          </p:nvSpPr>
          <p:spPr>
            <a:xfrm>
              <a:off x="3780" y="2040"/>
              <a:ext cx="297" cy="240"/>
            </a:xfrm>
            <a:prstGeom prst="rect">
              <a:avLst/>
            </a:prstGeom>
            <a:noFill/>
            <a:ln w="9525">
              <a:noFill/>
            </a:ln>
          </p:spPr>
          <p:txBody>
            <a:bodyPr wrap="none" lIns="0" tIns="0" rIns="0" bIns="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cs typeface="+mn-cs"/>
                </a:rPr>
                <a:t>实用新型</a:t>
              </a:r>
            </a:p>
          </p:txBody>
        </p:sp>
        <p:sp>
          <p:nvSpPr>
            <p:cNvPr id="16399" name="_s1030"/>
            <p:cNvSpPr>
              <a:spLocks noTextEdit="1"/>
            </p:cNvSpPr>
            <p:nvPr/>
          </p:nvSpPr>
          <p:spPr>
            <a:xfrm>
              <a:off x="1989" y="1679"/>
              <a:ext cx="963" cy="963"/>
            </a:xfrm>
            <a:prstGeom prst="ellipse">
              <a:avLst/>
            </a:prstGeom>
            <a:solidFill>
              <a:srgbClr val="008080">
                <a:alpha val="50195"/>
              </a:srgbClr>
            </a:solidFill>
            <a:ln w="4699" cap="flat" cmpd="sng">
              <a:solidFill>
                <a:schemeClr val="folHlink"/>
              </a:solidFill>
              <a:prstDash val="solid"/>
              <a:headEnd type="none" w="med" len="med"/>
              <a:tailEnd type="none" w="med" len="me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6400" name="_s1031"/>
            <p:cNvSpPr/>
            <p:nvPr/>
          </p:nvSpPr>
          <p:spPr>
            <a:xfrm>
              <a:off x="1596" y="2040"/>
              <a:ext cx="297" cy="240"/>
            </a:xfrm>
            <a:prstGeom prst="rect">
              <a:avLst/>
            </a:prstGeom>
            <a:noFill/>
            <a:ln w="9525">
              <a:noFill/>
            </a:ln>
          </p:spPr>
          <p:txBody>
            <a:bodyPr wrap="none" lIns="0" tIns="0" rIns="0" bIns="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cs typeface="+mn-cs"/>
                </a:rPr>
                <a:t>发明</a:t>
              </a:r>
            </a:p>
          </p:txBody>
        </p:sp>
      </p:grpSp>
      <p:sp>
        <p:nvSpPr>
          <p:cNvPr id="16388" name="Rectangle 3"/>
          <p:cNvSpPr>
            <a:spLocks noGrp="1"/>
          </p:cNvSpPr>
          <p:nvPr>
            <p:ph type="body" sz="half" idx="4294967295"/>
          </p:nvPr>
        </p:nvSpPr>
        <p:spPr>
          <a:xfrm>
            <a:off x="1981200" y="1428750"/>
            <a:ext cx="8686800" cy="1771650"/>
          </a:xfrm>
        </p:spPr>
        <p:txBody>
          <a:bodyPr vert="horz" wrap="square" lIns="91440" tIns="45720" rIns="91440" bIns="45720" anchor="t"/>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800"/>
            </a:lvl4pPr>
            <a:lvl5pPr lvl="4">
              <a:buClrTx/>
              <a:buSzTx/>
              <a:buFont typeface="Arial" panose="020B0604020202020204" pitchFamily="34" charset="0"/>
              <a:defRPr sz="1800"/>
            </a:lvl5pPr>
          </a:lstStyle>
          <a:p>
            <a:pPr lvl="0" eaLnBrk="1" hangingPunct="1"/>
            <a:r>
              <a:rPr lang="zh-CN" altLang="en-US" sz="2800" b="1" dirty="0"/>
              <a:t>共同点：都是技术方案</a:t>
            </a:r>
          </a:p>
          <a:p>
            <a:pPr lvl="0" eaLnBrk="1" hangingPunct="1"/>
            <a:r>
              <a:rPr lang="zh-CN" altLang="en-US" sz="2800" b="1" dirty="0"/>
              <a:t>不同点</a:t>
            </a:r>
            <a:r>
              <a:rPr lang="zh-CN" altLang="en-US" b="1" dirty="0"/>
              <a:t>： </a:t>
            </a:r>
            <a:r>
              <a:rPr lang="en-US" altLang="zh-CN" b="1" dirty="0"/>
              <a:t>1</a:t>
            </a:r>
            <a:r>
              <a:rPr lang="zh-CN" altLang="en-US" b="1" dirty="0"/>
              <a:t>、保护对象不同；  </a:t>
            </a:r>
            <a:r>
              <a:rPr lang="en-US" altLang="zh-CN" b="1" dirty="0"/>
              <a:t>2</a:t>
            </a:r>
            <a:r>
              <a:rPr lang="zh-CN" altLang="en-US" b="1" dirty="0"/>
              <a:t>、保护标准不同；</a:t>
            </a:r>
          </a:p>
          <a:p>
            <a:pPr lvl="0" eaLnBrk="1" hangingPunct="1"/>
            <a:r>
              <a:rPr lang="zh-CN" altLang="en-US" b="1" dirty="0"/>
              <a:t>                   </a:t>
            </a:r>
            <a:r>
              <a:rPr lang="en-US" altLang="zh-CN" b="1" dirty="0"/>
              <a:t>3</a:t>
            </a:r>
            <a:r>
              <a:rPr lang="zh-CN" altLang="en-US" b="1" dirty="0"/>
              <a:t>、保护期限不同；  </a:t>
            </a:r>
            <a:r>
              <a:rPr lang="en-US" altLang="zh-CN" b="1" dirty="0"/>
              <a:t>4</a:t>
            </a:r>
            <a:r>
              <a:rPr lang="zh-CN" altLang="en-US" b="1" dirty="0"/>
              <a:t>、审批程序不同。</a:t>
            </a:r>
          </a:p>
          <a:p>
            <a:pPr lvl="0" eaLnBrk="1" hangingPunct="1"/>
            <a:endParaRPr lang="zh-CN" altLang="en-US" sz="2800" dirty="0"/>
          </a:p>
          <a:p>
            <a:pPr lvl="0" eaLnBrk="1" hangingPunct="1"/>
            <a:endParaRPr lang="zh-CN" altLang="en-US" sz="2800" dirty="0"/>
          </a:p>
          <a:p>
            <a:pPr lvl="0" eaLnBrk="1" hangingPunct="1"/>
            <a:endParaRPr lang="zh-CN" altLang="en-US" sz="2800" dirty="0"/>
          </a:p>
        </p:txBody>
      </p:sp>
      <p:sp>
        <p:nvSpPr>
          <p:cNvPr id="16389" name="Text Box 10"/>
          <p:cNvSpPr txBox="1"/>
          <p:nvPr/>
        </p:nvSpPr>
        <p:spPr>
          <a:xfrm>
            <a:off x="3962400" y="3714750"/>
            <a:ext cx="914400" cy="144621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4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发明</a:t>
            </a:r>
          </a:p>
        </p:txBody>
      </p:sp>
      <p:sp>
        <p:nvSpPr>
          <p:cNvPr id="16390" name="Text Box 11"/>
          <p:cNvSpPr txBox="1"/>
          <p:nvPr/>
        </p:nvSpPr>
        <p:spPr>
          <a:xfrm>
            <a:off x="6172200" y="3786188"/>
            <a:ext cx="1447800" cy="1446212"/>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4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实用新型</a:t>
            </a:r>
          </a:p>
        </p:txBody>
      </p:sp>
      <p:sp>
        <p:nvSpPr>
          <p:cNvPr id="16391" name="Text Box 12"/>
          <p:cNvSpPr txBox="1"/>
          <p:nvPr/>
        </p:nvSpPr>
        <p:spPr>
          <a:xfrm>
            <a:off x="2514600" y="6172200"/>
            <a:ext cx="6781800" cy="76993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4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    </a:t>
            </a:r>
          </a:p>
        </p:txBody>
      </p:sp>
      <p:sp>
        <p:nvSpPr>
          <p:cNvPr id="16392" name="AutoShape 13"/>
          <p:cNvSpPr/>
          <p:nvPr/>
        </p:nvSpPr>
        <p:spPr>
          <a:xfrm>
            <a:off x="8458200" y="4495800"/>
            <a:ext cx="1898650" cy="1336675"/>
          </a:xfrm>
          <a:prstGeom prst="borderCallout1">
            <a:avLst>
              <a:gd name="adj1" fmla="val 8551"/>
              <a:gd name="adj2" fmla="val -4014"/>
              <a:gd name="adj3" fmla="val -40144"/>
              <a:gd name="adj4" fmla="val -52926"/>
            </a:avLst>
          </a:prstGeom>
          <a:solidFill>
            <a:schemeClr val="accent1"/>
          </a:solidFill>
          <a:ln w="9525" cap="flat" cmpd="sng">
            <a:solidFill>
              <a:schemeClr val="tx1"/>
            </a:solidFill>
            <a:prstDash val="solid"/>
            <a:miter/>
            <a:headEnd type="none" w="med" len="med"/>
            <a:tailEnd type="none" w="med" len="med"/>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只适用用实用新型保护的技术方案：创造性低的技术方案</a:t>
            </a:r>
          </a:p>
        </p:txBody>
      </p:sp>
      <p:sp>
        <p:nvSpPr>
          <p:cNvPr id="16393" name="AutoShape 14"/>
          <p:cNvSpPr/>
          <p:nvPr/>
        </p:nvSpPr>
        <p:spPr>
          <a:xfrm>
            <a:off x="1676400" y="4648200"/>
            <a:ext cx="1828800" cy="1219200"/>
          </a:xfrm>
          <a:prstGeom prst="borderCallout2">
            <a:avLst>
              <a:gd name="adj1" fmla="val 9375"/>
              <a:gd name="adj2" fmla="val 104167"/>
              <a:gd name="adj3" fmla="val 9375"/>
              <a:gd name="adj4" fmla="val 123176"/>
              <a:gd name="adj5" fmla="val -86329"/>
              <a:gd name="adj6" fmla="val 142190"/>
            </a:avLst>
          </a:prstGeom>
          <a:solidFill>
            <a:schemeClr val="accent1"/>
          </a:solidFill>
          <a:ln w="9525" cap="flat" cmpd="sng">
            <a:solidFill>
              <a:schemeClr val="tx1"/>
            </a:solidFill>
            <a:prstDash val="solid"/>
            <a:miter/>
            <a:headEnd type="none" w="med" len="med"/>
            <a:tailEnd type="none" w="med" len="med"/>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只适合用发明保护的技术方案：方法、没有形状的产品</a:t>
            </a:r>
          </a:p>
        </p:txBody>
      </p:sp>
      <p:sp>
        <p:nvSpPr>
          <p:cNvPr id="16394" name="AutoShape 15"/>
          <p:cNvSpPr/>
          <p:nvPr/>
        </p:nvSpPr>
        <p:spPr>
          <a:xfrm>
            <a:off x="5791200" y="5295900"/>
            <a:ext cx="2209800" cy="1104900"/>
          </a:xfrm>
          <a:prstGeom prst="borderCallout1">
            <a:avLst>
              <a:gd name="adj1" fmla="val 10343"/>
              <a:gd name="adj2" fmla="val -3449"/>
              <a:gd name="adj3" fmla="val -106898"/>
              <a:gd name="adj4" fmla="val -3449"/>
            </a:avLst>
          </a:prstGeom>
          <a:solidFill>
            <a:schemeClr val="accent1"/>
          </a:solidFill>
          <a:ln w="9525" cap="flat" cmpd="sng">
            <a:solidFill>
              <a:schemeClr val="tx1"/>
            </a:solidFill>
            <a:prstDash val="solid"/>
            <a:miter/>
            <a:headEnd type="none" w="med" len="med"/>
            <a:tailEnd type="none" w="med" len="med"/>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既能用发明又能用实用新型保护的技术方案</a:t>
            </a:r>
          </a:p>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16395" name="灯片编号占位符 10"/>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t>40</a:t>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1243330"/>
            <a:ext cx="10515600" cy="5158740"/>
          </a:xfrm>
        </p:spPr>
        <p:txBody>
          <a:bodyPr/>
          <a:lstStyle/>
          <a:p>
            <a:r>
              <a:rPr lang="zh-CN" altLang="en-US"/>
              <a:t>吴某于2005年9月1日向国家知识产权局提出名称为“一种广告的发布方法及其专用卡片”的发明专利申请，申请号为200510060595.0。本专利申请的权利要求为：“1、一种广告的发布方法，其特征在于步骤依次为：a)企业组成企业联盟；b)企业联盟统一编辑广告宣传卡，然后印刷广告宣传卡；c)企业联盟中的企业将所述的广告宣传卡包装在各自的商品中进行销售；使商品的使用者打开不同商品的包装获得所述的广告宣传卡，从而达到广告宣传的效果。”</a:t>
            </a:r>
          </a:p>
          <a:p>
            <a:r>
              <a:rPr lang="zh-CN" altLang="en-US"/>
              <a:t>由于本专利申请权利要求既没有采用技术手段或者利用自然规律，也未解决技术问题和产生技术效果，故不属于对产品、方法或者其改进所提出的新的技术方案。[ 北京市高级人民法院（2010）高行终字第403号行政判决。]</a:t>
            </a:r>
          </a:p>
        </p:txBody>
      </p:sp>
      <p:sp>
        <p:nvSpPr>
          <p:cNvPr id="3" name="标题 2"/>
          <p:cNvSpPr>
            <a:spLocks noGrp="1"/>
          </p:cNvSpPr>
          <p:nvPr>
            <p:ph type="title"/>
          </p:nvPr>
        </p:nvSpPr>
        <p:spPr/>
        <p:txBody>
          <a:bodyPr/>
          <a:lstStyle/>
          <a:p>
            <a:r>
              <a:rPr lang="zh-CN" altLang="en-US">
                <a:sym typeface="+mn-ea"/>
              </a:rPr>
              <a:t>只有技术方案才能申请发明或实用新型专利</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2</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、外观设计专利</a:t>
            </a:r>
          </a:p>
        </p:txBody>
      </p:sp>
      <p:sp>
        <p:nvSpPr>
          <p:cNvPr id="17411" name="Rectangle 3"/>
          <p:cNvSpPr>
            <a:spLocks noGrp="1"/>
          </p:cNvSpPr>
          <p:nvPr>
            <p:ph idx="1"/>
          </p:nvPr>
        </p:nvSpPr>
        <p:spPr>
          <a:xfrm>
            <a:off x="838200" y="1341438"/>
            <a:ext cx="10515600" cy="5060950"/>
          </a:xfrm>
        </p:spPr>
        <p:txBody>
          <a:bodyPr vert="horz" wrap="square" lIns="91440" tIns="45720" rIns="91440" bIns="45720" anchor="t"/>
          <a:lstStyle/>
          <a:p>
            <a:pPr eaLnBrk="1" hangingPunct="1">
              <a:lnSpc>
                <a:spcPct val="150000"/>
              </a:lnSpc>
              <a:buFont typeface="Wingdings 2" panose="05020102010507070707" pitchFamily="18" charset="2"/>
              <a:buNone/>
            </a:pPr>
            <a:r>
              <a:rPr lang="zh-CN" altLang="en-US" dirty="0">
                <a:latin typeface="宋体" panose="02010600030101010101" pitchFamily="2" charset="-122"/>
                <a:ea typeface="宋体" panose="02010600030101010101" pitchFamily="2" charset="-122"/>
              </a:rPr>
              <a:t>外观设计专利的要件</a:t>
            </a:r>
          </a:p>
          <a:p>
            <a:pPr eaLnBrk="1" hangingPunct="1">
              <a:lnSpc>
                <a:spcPct val="150000"/>
              </a:lnSpc>
              <a:buFont typeface="Wingdings 2" panose="05020102010507070707" pitchFamily="18" charset="2"/>
              <a:buNone/>
            </a:pPr>
            <a:r>
              <a:rPr lang="zh-CN" altLang="en-US" dirty="0">
                <a:latin typeface="宋体" panose="02010600030101010101" pitchFamily="2" charset="-122"/>
                <a:ea typeface="宋体" panose="02010600030101010101" pitchFamily="2" charset="-122"/>
              </a:rPr>
              <a:t>  形状、图案和色彩；</a:t>
            </a:r>
          </a:p>
          <a:p>
            <a:pPr eaLnBrk="1" hangingPunct="1">
              <a:lnSpc>
                <a:spcPct val="150000"/>
              </a:lnSpc>
              <a:buFont typeface="Wingdings 2" panose="05020102010507070707" pitchFamily="18" charset="2"/>
              <a:buNone/>
            </a:pPr>
            <a:r>
              <a:rPr lang="zh-CN" altLang="en-US" dirty="0">
                <a:latin typeface="宋体" panose="02010600030101010101" pitchFamily="2" charset="-122"/>
                <a:ea typeface="宋体" panose="02010600030101010101" pitchFamily="2" charset="-122"/>
              </a:rPr>
              <a:t>  外观设计必须运用于具体产品上面；</a:t>
            </a:r>
          </a:p>
          <a:p>
            <a:pPr eaLnBrk="1" hangingPunct="1">
              <a:lnSpc>
                <a:spcPct val="150000"/>
              </a:lnSpc>
              <a:buFont typeface="Wingdings 2" panose="05020102010507070707" pitchFamily="18" charset="2"/>
              <a:buNone/>
            </a:pPr>
            <a:r>
              <a:rPr lang="zh-CN" altLang="en-US" dirty="0">
                <a:latin typeface="宋体" panose="02010600030101010101" pitchFamily="2" charset="-122"/>
                <a:ea typeface="宋体" panose="02010600030101010101" pitchFamily="2" charset="-122"/>
              </a:rPr>
              <a:t>  外观设计必须有美感；</a:t>
            </a:r>
          </a:p>
          <a:p>
            <a:pPr eaLnBrk="1" hangingPunct="1">
              <a:lnSpc>
                <a:spcPct val="150000"/>
              </a:lnSpc>
              <a:buFont typeface="Wingdings 2" panose="05020102010507070707" pitchFamily="18" charset="2"/>
              <a:buNone/>
            </a:pPr>
            <a:r>
              <a:rPr lang="zh-CN" altLang="en-US" dirty="0">
                <a:latin typeface="宋体" panose="02010600030101010101" pitchFamily="2" charset="-122"/>
                <a:ea typeface="宋体" panose="02010600030101010101" pitchFamily="2" charset="-122"/>
              </a:rPr>
              <a:t>  外观设计必须于工业上应用 。</a:t>
            </a:r>
          </a:p>
        </p:txBody>
      </p:sp>
      <p:sp>
        <p:nvSpPr>
          <p:cNvPr id="17412"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t>42</a:t>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不能重复生产的手工艺品不属于外观设计保护的对象</a:t>
            </a:r>
          </a:p>
        </p:txBody>
      </p:sp>
      <p:sp>
        <p:nvSpPr>
          <p:cNvPr id="6" name="内容占位符 5"/>
          <p:cNvSpPr>
            <a:spLocks noGrp="1"/>
          </p:cNvSpPr>
          <p:nvPr>
            <p:ph sz="half" idx="2"/>
          </p:nvPr>
        </p:nvSpPr>
        <p:spPr>
          <a:xfrm>
            <a:off x="3319145" y="1825625"/>
            <a:ext cx="8034655" cy="4351655"/>
          </a:xfrm>
        </p:spPr>
        <p:txBody>
          <a:bodyPr/>
          <a:lstStyle/>
          <a:p>
            <a:r>
              <a:rPr lang="zh-CN" altLang="en-US"/>
              <a:t>本专利中的树枝灯的生产首先需要捆扎多根枝条，这难以保证手工生产出的每一把树枝都完全一样；其次，树枝上的灯泡是缠绕上去的，同样难以保证生产出的所有产品上灯泡的缠绕方向、位置、以及与树枝相配后的外观完全一样。可见，大批量生产的树枝灯无法保证具有确定的形状、其外观均是完全一致的，因此本专利是不能重复生产的手工艺品，不属于外观设计专利保护客体。[ 国家知识产权局专利复审委员会第10129号无效决定。]</a:t>
            </a:r>
          </a:p>
        </p:txBody>
      </p:sp>
      <p:pic>
        <p:nvPicPr>
          <p:cNvPr id="2" name="内容占位符 -2147482624" descr="000003"/>
          <p:cNvPicPr>
            <a:picLocks noGrp="1" noChangeAspect="1"/>
          </p:cNvPicPr>
          <p:nvPr>
            <p:ph sz="half" idx="1"/>
          </p:nvPr>
        </p:nvPicPr>
        <p:blipFill>
          <a:blip r:embed="rId2"/>
          <a:stretch>
            <a:fillRect/>
          </a:stretch>
        </p:blipFill>
        <p:spPr>
          <a:xfrm>
            <a:off x="1133475" y="1826260"/>
            <a:ext cx="2185670" cy="4516120"/>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（六）我国专利法中不授予专利的客体</a:t>
            </a:r>
          </a:p>
        </p:txBody>
      </p:sp>
      <p:sp>
        <p:nvSpPr>
          <p:cNvPr id="18435"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sz="2400" dirty="0"/>
              <a:t>第五条</a:t>
            </a:r>
            <a:r>
              <a:rPr lang="zh-CN" altLang="en-US" sz="2000" dirty="0"/>
              <a:t>对违反法律、社会公德或者妨害公共利益的发明创造，不授予专利权。</a:t>
            </a:r>
            <a:br>
              <a:rPr lang="zh-CN" altLang="en-US" sz="2000" dirty="0"/>
            </a:br>
            <a:r>
              <a:rPr lang="zh-CN" altLang="en-US" sz="2000" dirty="0"/>
              <a:t>    对违反法律、行政法规的规定获取或者利用遗传资源，并依赖该遗传资源完成的发明创造，不授予专利权。</a:t>
            </a:r>
            <a:r>
              <a:rPr lang="zh-CN" altLang="en-US" dirty="0"/>
              <a:t> </a:t>
            </a:r>
            <a:endParaRPr lang="zh-CN" altLang="en-US" sz="2400" dirty="0"/>
          </a:p>
          <a:p>
            <a:pPr eaLnBrk="1" hangingPunct="1"/>
            <a:r>
              <a:rPr lang="zh-CN" altLang="en-US" sz="2400" dirty="0"/>
              <a:t>第二十五条 对下列各项，不授予专利权： </a:t>
            </a:r>
          </a:p>
          <a:p>
            <a:pPr eaLnBrk="1" hangingPunct="1">
              <a:buFont typeface="Wingdings 2" panose="05020102010507070707" pitchFamily="18" charset="2"/>
              <a:buNone/>
            </a:pPr>
            <a:r>
              <a:rPr lang="zh-CN" altLang="en-US" dirty="0"/>
              <a:t>     </a:t>
            </a:r>
            <a:r>
              <a:rPr lang="zh-CN" altLang="en-US" sz="2000" dirty="0"/>
              <a:t>（一）科学发现；</a:t>
            </a:r>
            <a:br>
              <a:rPr lang="zh-CN" altLang="en-US" sz="2000" dirty="0"/>
            </a:br>
            <a:r>
              <a:rPr lang="zh-CN" altLang="en-US" sz="2000" dirty="0"/>
              <a:t>    （二）智力活动的规则和方法；</a:t>
            </a:r>
            <a:br>
              <a:rPr lang="zh-CN" altLang="en-US" sz="2000" dirty="0"/>
            </a:br>
            <a:r>
              <a:rPr lang="zh-CN" altLang="en-US" sz="2000" dirty="0"/>
              <a:t>    （三）疾病的诊断和治疗方法；</a:t>
            </a:r>
            <a:br>
              <a:rPr lang="zh-CN" altLang="en-US" sz="2000" dirty="0"/>
            </a:br>
            <a:r>
              <a:rPr lang="zh-CN" altLang="en-US" sz="2000" dirty="0"/>
              <a:t>    （四）动物和植物品种；</a:t>
            </a:r>
            <a:br>
              <a:rPr lang="zh-CN" altLang="en-US" sz="2000" dirty="0"/>
            </a:br>
            <a:r>
              <a:rPr lang="zh-CN" altLang="en-US" sz="2000" dirty="0"/>
              <a:t>    （五）原子核变换方法以及用原子核变换方法获得的物质；</a:t>
            </a:r>
            <a:endParaRPr lang="en-US" altLang="zh-CN" sz="2000" dirty="0"/>
          </a:p>
          <a:p>
            <a:pPr eaLnBrk="1" hangingPunct="1">
              <a:buFont typeface="Wingdings 2" panose="05020102010507070707" pitchFamily="18" charset="2"/>
              <a:buNone/>
            </a:pPr>
            <a:r>
              <a:rPr lang="en-US" altLang="zh-CN" sz="2000" dirty="0"/>
              <a:t>  </a:t>
            </a:r>
            <a:r>
              <a:rPr lang="zh-CN" altLang="en-US" sz="2000" dirty="0"/>
              <a:t>    （六）对平面印刷品的图案、色彩或者二者的结合作出的主要起标识作用的设计。</a:t>
            </a:r>
            <a:br>
              <a:rPr lang="zh-CN" altLang="en-US" sz="2000" dirty="0"/>
            </a:br>
            <a:r>
              <a:rPr lang="zh-CN" altLang="en-US" sz="2000" dirty="0"/>
              <a:t>    对前款第（四）项所列产品的生产方法，可以依照本法规定授予专利权。 </a:t>
            </a:r>
          </a:p>
        </p:txBody>
      </p:sp>
      <p:sp>
        <p:nvSpPr>
          <p:cNvPr id="18436"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t>44</a:t>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页脚占位符 3"/>
          <p:cNvSpPr txBox="1">
            <a:spLocks noGrp="1"/>
          </p:cNvSpPr>
          <p:nvPr>
            <p:ph type="ftr" sz="quarter" idx="3"/>
          </p:nvPr>
        </p:nvSpPr>
        <p:spPr>
          <a:xfrm>
            <a:off x="1981200" y="6477000"/>
            <a:ext cx="2133600" cy="274638"/>
          </a:xfrm>
          <a:noFill/>
          <a:ln>
            <a:noFill/>
          </a:ln>
        </p:spPr>
        <p:txBody>
          <a:bodyPr lIns="109728"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1" i="0" u="none" strike="noStrike" kern="1200" cap="none" spc="0" normalizeH="0" baseline="0" noProof="0" dirty="0">
              <a:ln>
                <a:noFill/>
              </a:ln>
              <a:solidFill>
                <a:srgbClr val="898989"/>
              </a:solidFill>
              <a:effectLst/>
              <a:uLnTx/>
              <a:uFillTx/>
              <a:latin typeface="Arial" panose="020B0604020202020204"/>
              <a:ea typeface="华文中宋" panose="02010600040101010101" pitchFamily="2" charset="-122"/>
              <a:cs typeface="+mn-cs"/>
            </a:endParaRPr>
          </a:p>
        </p:txBody>
      </p:sp>
      <p:sp>
        <p:nvSpPr>
          <p:cNvPr id="19459" name="日期占位符 5"/>
          <p:cNvSpPr txBox="1">
            <a:spLocks noGrp="1"/>
          </p:cNvSpPr>
          <p:nvPr>
            <p:ph type="dt" sz="half" idx="2"/>
          </p:nvPr>
        </p:nvSpPr>
        <p:spPr>
          <a:xfrm>
            <a:off x="9728200" y="6477000"/>
            <a:ext cx="733425" cy="274638"/>
          </a:xfrm>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
        <p:nvSpPr>
          <p:cNvPr id="19460" name="Rectangle 2"/>
          <p:cNvSpPr>
            <a:spLocks noGrp="1"/>
          </p:cNvSpPr>
          <p:nvPr>
            <p:ph type="title"/>
          </p:nvPr>
        </p:nvSpPr>
        <p:spPr>
          <a:xfrm>
            <a:off x="814388" y="0"/>
            <a:ext cx="10539412" cy="1020763"/>
          </a:xfrm>
        </p:spPr>
        <p:txBody>
          <a:bodyPr vert="horz" wrap="square" lIns="91440" tIns="45720" rIns="91440" bIns="45720" anchor="b"/>
          <a:lstStyle/>
          <a:p>
            <a:r>
              <a:rPr lang="zh-CN" altLang="en-US" sz="3600" kern="1200" dirty="0">
                <a:latin typeface="+mj-lt"/>
                <a:ea typeface="宋体" panose="02010600030101010101" pitchFamily="2" charset="-122"/>
                <a:cs typeface="+mj-cs"/>
              </a:rPr>
              <a:t>专利保护客体的意义</a:t>
            </a:r>
            <a:endParaRPr lang="en-US" altLang="zh-CN" sz="2000" kern="1200" dirty="0">
              <a:latin typeface="+mj-lt"/>
              <a:ea typeface="宋体" panose="02010600030101010101" pitchFamily="2" charset="-122"/>
              <a:cs typeface="+mj-cs"/>
            </a:endParaRPr>
          </a:p>
        </p:txBody>
      </p:sp>
      <p:sp>
        <p:nvSpPr>
          <p:cNvPr id="19461" name="Line 3"/>
          <p:cNvSpPr/>
          <p:nvPr/>
        </p:nvSpPr>
        <p:spPr>
          <a:xfrm flipH="1">
            <a:off x="2397125" y="5621338"/>
            <a:ext cx="1657350" cy="1587"/>
          </a:xfrm>
          <a:prstGeom prst="line">
            <a:avLst/>
          </a:prstGeom>
          <a:ln w="9525" cap="flat" cmpd="sng">
            <a:solidFill>
              <a:schemeClr val="tx1"/>
            </a:solidFill>
            <a:prstDash val="solid"/>
            <a:headEnd type="none" w="med" len="med"/>
            <a:tailEnd type="none" w="med" len="med"/>
          </a:ln>
        </p:spPr>
      </p:sp>
      <p:sp>
        <p:nvSpPr>
          <p:cNvPr id="19462" name="Line 4"/>
          <p:cNvSpPr/>
          <p:nvPr/>
        </p:nvSpPr>
        <p:spPr>
          <a:xfrm flipH="1">
            <a:off x="2397125" y="4783138"/>
            <a:ext cx="2438400" cy="0"/>
          </a:xfrm>
          <a:prstGeom prst="line">
            <a:avLst/>
          </a:prstGeom>
          <a:ln w="9525" cap="flat" cmpd="sng">
            <a:solidFill>
              <a:schemeClr val="tx1"/>
            </a:solidFill>
            <a:prstDash val="solid"/>
            <a:headEnd type="none" w="med" len="med"/>
            <a:tailEnd type="none" w="med" len="med"/>
          </a:ln>
        </p:spPr>
      </p:sp>
      <p:sp>
        <p:nvSpPr>
          <p:cNvPr id="19463" name="Line 5"/>
          <p:cNvSpPr/>
          <p:nvPr/>
        </p:nvSpPr>
        <p:spPr>
          <a:xfrm flipH="1">
            <a:off x="2397125" y="3952875"/>
            <a:ext cx="3352800" cy="0"/>
          </a:xfrm>
          <a:prstGeom prst="line">
            <a:avLst/>
          </a:prstGeom>
          <a:ln w="9525" cap="flat" cmpd="sng">
            <a:solidFill>
              <a:schemeClr val="tx1"/>
            </a:solidFill>
            <a:prstDash val="solid"/>
            <a:headEnd type="none" w="med" len="med"/>
            <a:tailEnd type="none" w="med" len="med"/>
          </a:ln>
        </p:spPr>
      </p:sp>
      <p:sp>
        <p:nvSpPr>
          <p:cNvPr id="19464" name="Line 6"/>
          <p:cNvSpPr/>
          <p:nvPr/>
        </p:nvSpPr>
        <p:spPr>
          <a:xfrm flipH="1">
            <a:off x="2397125" y="3124200"/>
            <a:ext cx="4165600" cy="0"/>
          </a:xfrm>
          <a:prstGeom prst="line">
            <a:avLst/>
          </a:prstGeom>
          <a:ln w="9525" cap="flat" cmpd="sng">
            <a:solidFill>
              <a:schemeClr val="tx1"/>
            </a:solidFill>
            <a:prstDash val="solid"/>
            <a:headEnd type="none" w="med" len="med"/>
            <a:tailEnd type="none" w="med" len="med"/>
          </a:ln>
        </p:spPr>
      </p:sp>
      <p:sp>
        <p:nvSpPr>
          <p:cNvPr id="19465" name="Line 7"/>
          <p:cNvSpPr/>
          <p:nvPr/>
        </p:nvSpPr>
        <p:spPr>
          <a:xfrm flipH="1" flipV="1">
            <a:off x="2397125" y="2282825"/>
            <a:ext cx="5033963" cy="0"/>
          </a:xfrm>
          <a:prstGeom prst="line">
            <a:avLst/>
          </a:prstGeom>
          <a:ln w="9525" cap="flat" cmpd="sng">
            <a:solidFill>
              <a:schemeClr val="tx1"/>
            </a:solidFill>
            <a:prstDash val="solid"/>
            <a:headEnd type="none" w="med" len="med"/>
            <a:tailEnd type="none" w="med" len="med"/>
          </a:ln>
        </p:spPr>
      </p:sp>
      <p:sp>
        <p:nvSpPr>
          <p:cNvPr id="19466" name="Line 8"/>
          <p:cNvSpPr/>
          <p:nvPr/>
        </p:nvSpPr>
        <p:spPr>
          <a:xfrm>
            <a:off x="2549525" y="2276475"/>
            <a:ext cx="0" cy="871538"/>
          </a:xfrm>
          <a:prstGeom prst="line">
            <a:avLst/>
          </a:prstGeom>
          <a:ln w="9525" cap="flat" cmpd="sng">
            <a:solidFill>
              <a:schemeClr val="tx1"/>
            </a:solidFill>
            <a:prstDash val="solid"/>
            <a:headEnd type="triangle" w="med" len="med"/>
            <a:tailEnd type="triangle" w="med" len="med"/>
          </a:ln>
        </p:spPr>
      </p:sp>
      <p:sp>
        <p:nvSpPr>
          <p:cNvPr id="19467" name="Line 9"/>
          <p:cNvSpPr/>
          <p:nvPr/>
        </p:nvSpPr>
        <p:spPr>
          <a:xfrm>
            <a:off x="2549525" y="3148013"/>
            <a:ext cx="0" cy="817562"/>
          </a:xfrm>
          <a:prstGeom prst="line">
            <a:avLst/>
          </a:prstGeom>
          <a:ln w="9525" cap="flat" cmpd="sng">
            <a:solidFill>
              <a:schemeClr val="tx1"/>
            </a:solidFill>
            <a:prstDash val="solid"/>
            <a:headEnd type="triangle" w="med" len="med"/>
            <a:tailEnd type="triangle" w="med" len="med"/>
          </a:ln>
        </p:spPr>
      </p:sp>
      <p:sp>
        <p:nvSpPr>
          <p:cNvPr id="19468" name="Line 10"/>
          <p:cNvSpPr/>
          <p:nvPr/>
        </p:nvSpPr>
        <p:spPr>
          <a:xfrm>
            <a:off x="2549525" y="3965575"/>
            <a:ext cx="0" cy="815975"/>
          </a:xfrm>
          <a:prstGeom prst="line">
            <a:avLst/>
          </a:prstGeom>
          <a:ln w="9525" cap="flat" cmpd="sng">
            <a:solidFill>
              <a:schemeClr val="tx1"/>
            </a:solidFill>
            <a:prstDash val="solid"/>
            <a:headEnd type="triangle" w="med" len="med"/>
            <a:tailEnd type="triangle" w="med" len="med"/>
          </a:ln>
        </p:spPr>
      </p:sp>
      <p:sp>
        <p:nvSpPr>
          <p:cNvPr id="19469" name="Line 11"/>
          <p:cNvSpPr/>
          <p:nvPr/>
        </p:nvSpPr>
        <p:spPr>
          <a:xfrm>
            <a:off x="2549525" y="4783138"/>
            <a:ext cx="0" cy="815975"/>
          </a:xfrm>
          <a:prstGeom prst="line">
            <a:avLst/>
          </a:prstGeom>
          <a:ln w="9525" cap="flat" cmpd="sng">
            <a:solidFill>
              <a:schemeClr val="tx1"/>
            </a:solidFill>
            <a:prstDash val="solid"/>
            <a:headEnd type="triangle" w="med" len="med"/>
            <a:tailEnd type="triangle" w="med" len="med"/>
          </a:ln>
        </p:spPr>
      </p:sp>
      <p:sp>
        <p:nvSpPr>
          <p:cNvPr id="19470" name="Text Box 12"/>
          <p:cNvSpPr txBox="1"/>
          <p:nvPr/>
        </p:nvSpPr>
        <p:spPr>
          <a:xfrm>
            <a:off x="2701925" y="2600325"/>
            <a:ext cx="2159000" cy="3079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新颖性、创造性和实用性</a:t>
            </a:r>
            <a:endParaRPr kumimoji="0" lang="en-US" altLang="zh-CN" sz="1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9471" name="Text Box 13"/>
          <p:cNvSpPr txBox="1"/>
          <p:nvPr/>
        </p:nvSpPr>
        <p:spPr>
          <a:xfrm>
            <a:off x="2701925" y="3427413"/>
            <a:ext cx="1620838" cy="3079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申请文件符合要求</a:t>
            </a:r>
            <a:endParaRPr kumimoji="0" lang="en-US" altLang="zh-CN" sz="1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9472" name="Text Box 14"/>
          <p:cNvSpPr txBox="1"/>
          <p:nvPr/>
        </p:nvSpPr>
        <p:spPr>
          <a:xfrm>
            <a:off x="2701925" y="4291013"/>
            <a:ext cx="1800225" cy="5238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保护客体</a:t>
            </a:r>
            <a:endParaRPr kumimoji="0" lang="en-US" altLang="zh-CN" sz="1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不受专利保护的对象</a:t>
            </a:r>
            <a:endParaRPr kumimoji="0" lang="en-US" altLang="zh-CN" sz="1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9473" name="Text Box 15"/>
          <p:cNvSpPr txBox="1"/>
          <p:nvPr/>
        </p:nvSpPr>
        <p:spPr>
          <a:xfrm>
            <a:off x="2701925" y="5097463"/>
            <a:ext cx="1620838" cy="3079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获得专利的第一步</a:t>
            </a:r>
            <a:endParaRPr kumimoji="0" lang="en-US" altLang="zh-CN" sz="1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19474" name="Group 16"/>
          <p:cNvGrpSpPr/>
          <p:nvPr/>
        </p:nvGrpSpPr>
        <p:grpSpPr>
          <a:xfrm>
            <a:off x="4114800" y="2286000"/>
            <a:ext cx="5826125" cy="3343275"/>
            <a:chOff x="1514" y="1446"/>
            <a:chExt cx="3670" cy="2106"/>
          </a:xfrm>
        </p:grpSpPr>
        <p:sp>
          <p:nvSpPr>
            <p:cNvPr id="75793" name="Freeform 17"/>
            <p:cNvSpPr/>
            <p:nvPr/>
          </p:nvSpPr>
          <p:spPr bwMode="gray">
            <a:xfrm>
              <a:off x="4817" y="1446"/>
              <a:ext cx="363" cy="533"/>
            </a:xfrm>
            <a:custGeom>
              <a:avLst/>
              <a:gdLst>
                <a:gd name="T0" fmla="*/ 308 w 308"/>
                <a:gd name="T1" fmla="*/ 120 h 444"/>
                <a:gd name="T2" fmla="*/ 0 w 308"/>
                <a:gd name="T3" fmla="*/ 444 h 444"/>
                <a:gd name="T4" fmla="*/ 0 w 308"/>
                <a:gd name="T5" fmla="*/ 286 h 444"/>
                <a:gd name="T6" fmla="*/ 308 w 308"/>
                <a:gd name="T7" fmla="*/ 0 h 444"/>
                <a:gd name="T8" fmla="*/ 308 w 308"/>
                <a:gd name="T9" fmla="*/ 120 h 444"/>
              </a:gdLst>
              <a:ahLst/>
              <a:cxnLst>
                <a:cxn ang="0">
                  <a:pos x="T0" y="T1"/>
                </a:cxn>
                <a:cxn ang="0">
                  <a:pos x="T2" y="T3"/>
                </a:cxn>
                <a:cxn ang="0">
                  <a:pos x="T4" y="T5"/>
                </a:cxn>
                <a:cxn ang="0">
                  <a:pos x="T6" y="T7"/>
                </a:cxn>
                <a:cxn ang="0">
                  <a:pos x="T8" y="T9"/>
                </a:cxn>
              </a:cxnLst>
              <a:rect l="0" t="0" r="r" b="b"/>
              <a:pathLst>
                <a:path w="308" h="444">
                  <a:moveTo>
                    <a:pt x="308" y="120"/>
                  </a:moveTo>
                  <a:lnTo>
                    <a:pt x="0" y="444"/>
                  </a:lnTo>
                  <a:lnTo>
                    <a:pt x="0" y="286"/>
                  </a:lnTo>
                  <a:lnTo>
                    <a:pt x="308" y="0"/>
                  </a:lnTo>
                  <a:lnTo>
                    <a:pt x="308" y="120"/>
                  </a:lnTo>
                  <a:close/>
                </a:path>
              </a:pathLst>
            </a:custGeom>
            <a:gradFill rotWithShape="1">
              <a:gsLst>
                <a:gs pos="0">
                  <a:schemeClr val="accent2">
                    <a:gamma/>
                    <a:shade val="46275"/>
                    <a:invGamma/>
                  </a:schemeClr>
                </a:gs>
                <a:gs pos="50000">
                  <a:schemeClr val="accent2"/>
                </a:gs>
                <a:gs pos="100000">
                  <a:schemeClr val="accent2">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9476" name="Freeform 18"/>
            <p:cNvSpPr/>
            <p:nvPr/>
          </p:nvSpPr>
          <p:spPr>
            <a:xfrm>
              <a:off x="3078" y="1446"/>
              <a:ext cx="2106" cy="341"/>
            </a:xfrm>
            <a:custGeom>
              <a:avLst/>
              <a:gdLst/>
              <a:ahLst/>
              <a:cxnLst>
                <a:cxn ang="0">
                  <a:pos x="2055" y="409"/>
                </a:cxn>
                <a:cxn ang="0">
                  <a:pos x="0" y="409"/>
                </a:cxn>
                <a:cxn ang="0">
                  <a:pos x="620" y="0"/>
                </a:cxn>
                <a:cxn ang="0">
                  <a:pos x="2483" y="0"/>
                </a:cxn>
                <a:cxn ang="0">
                  <a:pos x="2055" y="409"/>
                </a:cxn>
              </a:cxnLst>
              <a:rect l="0" t="0" r="0" b="0"/>
              <a:pathLst>
                <a:path w="1786" h="284">
                  <a:moveTo>
                    <a:pt x="1478" y="284"/>
                  </a:moveTo>
                  <a:lnTo>
                    <a:pt x="0" y="284"/>
                  </a:lnTo>
                  <a:lnTo>
                    <a:pt x="446" y="0"/>
                  </a:lnTo>
                  <a:lnTo>
                    <a:pt x="1786" y="0"/>
                  </a:lnTo>
                  <a:lnTo>
                    <a:pt x="1478" y="284"/>
                  </a:lnTo>
                  <a:close/>
                </a:path>
              </a:pathLst>
            </a:custGeom>
            <a:solidFill>
              <a:schemeClr val="accent2">
                <a:alpha val="100000"/>
              </a:schemeClr>
            </a:solidFill>
            <a:ln w="0">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75795" name="Freeform 19"/>
            <p:cNvSpPr/>
            <p:nvPr/>
          </p:nvSpPr>
          <p:spPr bwMode="gray">
            <a:xfrm>
              <a:off x="4452" y="1970"/>
              <a:ext cx="363" cy="530"/>
            </a:xfrm>
            <a:custGeom>
              <a:avLst/>
              <a:gdLst>
                <a:gd name="T0" fmla="*/ 308 w 308"/>
                <a:gd name="T1" fmla="*/ 120 h 442"/>
                <a:gd name="T2" fmla="*/ 0 w 308"/>
                <a:gd name="T3" fmla="*/ 442 h 442"/>
                <a:gd name="T4" fmla="*/ 0 w 308"/>
                <a:gd name="T5" fmla="*/ 286 h 442"/>
                <a:gd name="T6" fmla="*/ 308 w 308"/>
                <a:gd name="T7" fmla="*/ 0 h 442"/>
                <a:gd name="T8" fmla="*/ 308 w 308"/>
                <a:gd name="T9" fmla="*/ 120 h 442"/>
              </a:gdLst>
              <a:ahLst/>
              <a:cxnLst>
                <a:cxn ang="0">
                  <a:pos x="T0" y="T1"/>
                </a:cxn>
                <a:cxn ang="0">
                  <a:pos x="T2" y="T3"/>
                </a:cxn>
                <a:cxn ang="0">
                  <a:pos x="T4" y="T5"/>
                </a:cxn>
                <a:cxn ang="0">
                  <a:pos x="T6" y="T7"/>
                </a:cxn>
                <a:cxn ang="0">
                  <a:pos x="T8" y="T9"/>
                </a:cxn>
              </a:cxnLst>
              <a:rect l="0" t="0" r="r" b="b"/>
              <a:pathLst>
                <a:path w="308" h="442">
                  <a:moveTo>
                    <a:pt x="308" y="120"/>
                  </a:moveTo>
                  <a:lnTo>
                    <a:pt x="0" y="442"/>
                  </a:lnTo>
                  <a:lnTo>
                    <a:pt x="0" y="286"/>
                  </a:lnTo>
                  <a:lnTo>
                    <a:pt x="308" y="0"/>
                  </a:lnTo>
                  <a:lnTo>
                    <a:pt x="308" y="120"/>
                  </a:lnTo>
                  <a:close/>
                </a:path>
              </a:pathLst>
            </a:custGeom>
            <a:gradFill rotWithShape="1">
              <a:gsLst>
                <a:gs pos="0">
                  <a:schemeClr val="hlink">
                    <a:gamma/>
                    <a:shade val="46275"/>
                    <a:invGamma/>
                  </a:schemeClr>
                </a:gs>
                <a:gs pos="50000">
                  <a:schemeClr val="hlink"/>
                </a:gs>
                <a:gs pos="100000">
                  <a:schemeClr val="hlink">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9478" name="Freeform 20"/>
            <p:cNvSpPr/>
            <p:nvPr/>
          </p:nvSpPr>
          <p:spPr>
            <a:xfrm>
              <a:off x="2555" y="1970"/>
              <a:ext cx="2264" cy="340"/>
            </a:xfrm>
            <a:custGeom>
              <a:avLst/>
              <a:gdLst/>
              <a:ahLst/>
              <a:cxnLst>
                <a:cxn ang="0">
                  <a:pos x="2242" y="407"/>
                </a:cxn>
                <a:cxn ang="0">
                  <a:pos x="0" y="407"/>
                </a:cxn>
                <a:cxn ang="0">
                  <a:pos x="620" y="0"/>
                </a:cxn>
                <a:cxn ang="0">
                  <a:pos x="2670" y="0"/>
                </a:cxn>
                <a:cxn ang="0">
                  <a:pos x="2242" y="407"/>
                </a:cxn>
              </a:cxnLst>
              <a:rect l="0" t="0" r="0" b="0"/>
              <a:pathLst>
                <a:path w="1920" h="284">
                  <a:moveTo>
                    <a:pt x="1612" y="284"/>
                  </a:moveTo>
                  <a:lnTo>
                    <a:pt x="0" y="284"/>
                  </a:lnTo>
                  <a:lnTo>
                    <a:pt x="446" y="0"/>
                  </a:lnTo>
                  <a:lnTo>
                    <a:pt x="1920" y="0"/>
                  </a:lnTo>
                  <a:lnTo>
                    <a:pt x="1612" y="284"/>
                  </a:lnTo>
                  <a:close/>
                </a:path>
              </a:pathLst>
            </a:custGeom>
            <a:solidFill>
              <a:schemeClr val="hlink">
                <a:alpha val="100000"/>
              </a:schemeClr>
            </a:solidFill>
            <a:ln w="0">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75797" name="Freeform 21"/>
            <p:cNvSpPr/>
            <p:nvPr/>
          </p:nvSpPr>
          <p:spPr bwMode="gray">
            <a:xfrm>
              <a:off x="4086" y="2494"/>
              <a:ext cx="361" cy="532"/>
            </a:xfrm>
            <a:custGeom>
              <a:avLst/>
              <a:gdLst>
                <a:gd name="T0" fmla="*/ 306 w 306"/>
                <a:gd name="T1" fmla="*/ 122 h 444"/>
                <a:gd name="T2" fmla="*/ 0 w 306"/>
                <a:gd name="T3" fmla="*/ 444 h 444"/>
                <a:gd name="T4" fmla="*/ 0 w 306"/>
                <a:gd name="T5" fmla="*/ 286 h 444"/>
                <a:gd name="T6" fmla="*/ 306 w 306"/>
                <a:gd name="T7" fmla="*/ 0 h 444"/>
                <a:gd name="T8" fmla="*/ 306 w 306"/>
                <a:gd name="T9" fmla="*/ 122 h 444"/>
              </a:gdLst>
              <a:ahLst/>
              <a:cxnLst>
                <a:cxn ang="0">
                  <a:pos x="T0" y="T1"/>
                </a:cxn>
                <a:cxn ang="0">
                  <a:pos x="T2" y="T3"/>
                </a:cxn>
                <a:cxn ang="0">
                  <a:pos x="T4" y="T5"/>
                </a:cxn>
                <a:cxn ang="0">
                  <a:pos x="T6" y="T7"/>
                </a:cxn>
                <a:cxn ang="0">
                  <a:pos x="T8" y="T9"/>
                </a:cxn>
              </a:cxnLst>
              <a:rect l="0" t="0" r="r" b="b"/>
              <a:pathLst>
                <a:path w="306" h="444">
                  <a:moveTo>
                    <a:pt x="306" y="122"/>
                  </a:moveTo>
                  <a:lnTo>
                    <a:pt x="0" y="444"/>
                  </a:lnTo>
                  <a:lnTo>
                    <a:pt x="0" y="286"/>
                  </a:lnTo>
                  <a:lnTo>
                    <a:pt x="306" y="0"/>
                  </a:lnTo>
                  <a:lnTo>
                    <a:pt x="306" y="122"/>
                  </a:lnTo>
                  <a:close/>
                </a:path>
              </a:pathLst>
            </a:cu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75798" name="Freeform 22"/>
            <p:cNvSpPr/>
            <p:nvPr/>
          </p:nvSpPr>
          <p:spPr bwMode="gray">
            <a:xfrm>
              <a:off x="3722" y="3019"/>
              <a:ext cx="364" cy="533"/>
            </a:xfrm>
            <a:custGeom>
              <a:avLst/>
              <a:gdLst>
                <a:gd name="T0" fmla="*/ 308 w 308"/>
                <a:gd name="T1" fmla="*/ 122 h 444"/>
                <a:gd name="T2" fmla="*/ 0 w 308"/>
                <a:gd name="T3" fmla="*/ 444 h 444"/>
                <a:gd name="T4" fmla="*/ 0 w 308"/>
                <a:gd name="T5" fmla="*/ 286 h 444"/>
                <a:gd name="T6" fmla="*/ 308 w 308"/>
                <a:gd name="T7" fmla="*/ 0 h 444"/>
                <a:gd name="T8" fmla="*/ 308 w 308"/>
                <a:gd name="T9" fmla="*/ 122 h 444"/>
              </a:gdLst>
              <a:ahLst/>
              <a:cxnLst>
                <a:cxn ang="0">
                  <a:pos x="T0" y="T1"/>
                </a:cxn>
                <a:cxn ang="0">
                  <a:pos x="T2" y="T3"/>
                </a:cxn>
                <a:cxn ang="0">
                  <a:pos x="T4" y="T5"/>
                </a:cxn>
                <a:cxn ang="0">
                  <a:pos x="T6" y="T7"/>
                </a:cxn>
                <a:cxn ang="0">
                  <a:pos x="T8" y="T9"/>
                </a:cxn>
              </a:cxnLst>
              <a:rect l="0" t="0" r="r" b="b"/>
              <a:pathLst>
                <a:path w="308" h="444">
                  <a:moveTo>
                    <a:pt x="308" y="122"/>
                  </a:moveTo>
                  <a:lnTo>
                    <a:pt x="0" y="444"/>
                  </a:lnTo>
                  <a:lnTo>
                    <a:pt x="0" y="286"/>
                  </a:lnTo>
                  <a:lnTo>
                    <a:pt x="308" y="0"/>
                  </a:lnTo>
                  <a:lnTo>
                    <a:pt x="308" y="122"/>
                  </a:lnTo>
                  <a:close/>
                </a:path>
              </a:pathLst>
            </a:custGeom>
            <a:gradFill rotWithShape="1">
              <a:gsLst>
                <a:gs pos="0">
                  <a:schemeClr val="accent1">
                    <a:gamma/>
                    <a:shade val="46275"/>
                    <a:invGamma/>
                  </a:schemeClr>
                </a:gs>
                <a:gs pos="50000">
                  <a:schemeClr val="accent1"/>
                </a:gs>
                <a:gs pos="100000">
                  <a:schemeClr val="accent1">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9481" name="Freeform 23"/>
            <p:cNvSpPr/>
            <p:nvPr/>
          </p:nvSpPr>
          <p:spPr>
            <a:xfrm>
              <a:off x="1515" y="3022"/>
              <a:ext cx="2571" cy="340"/>
            </a:xfrm>
            <a:custGeom>
              <a:avLst/>
              <a:gdLst/>
              <a:ahLst/>
              <a:cxnLst>
                <a:cxn ang="0">
                  <a:pos x="2604" y="407"/>
                </a:cxn>
                <a:cxn ang="0">
                  <a:pos x="0" y="407"/>
                </a:cxn>
                <a:cxn ang="0">
                  <a:pos x="620" y="0"/>
                </a:cxn>
                <a:cxn ang="0">
                  <a:pos x="3032" y="0"/>
                </a:cxn>
                <a:cxn ang="0">
                  <a:pos x="2604" y="407"/>
                </a:cxn>
              </a:cxnLst>
              <a:rect l="0" t="0" r="0" b="0"/>
              <a:pathLst>
                <a:path w="2180" h="284">
                  <a:moveTo>
                    <a:pt x="1872" y="284"/>
                  </a:moveTo>
                  <a:lnTo>
                    <a:pt x="0" y="284"/>
                  </a:lnTo>
                  <a:lnTo>
                    <a:pt x="446" y="0"/>
                  </a:lnTo>
                  <a:lnTo>
                    <a:pt x="2180" y="0"/>
                  </a:lnTo>
                  <a:lnTo>
                    <a:pt x="1872" y="284"/>
                  </a:lnTo>
                  <a:close/>
                </a:path>
              </a:pathLst>
            </a:custGeom>
            <a:solidFill>
              <a:schemeClr val="accent1">
                <a:alpha val="100000"/>
              </a:schemeClr>
            </a:solidFill>
            <a:ln w="0">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9482" name="Freeform 24"/>
            <p:cNvSpPr/>
            <p:nvPr/>
          </p:nvSpPr>
          <p:spPr>
            <a:xfrm>
              <a:off x="1888" y="1543"/>
              <a:ext cx="1158" cy="1715"/>
            </a:xfrm>
            <a:custGeom>
              <a:avLst/>
              <a:gdLst/>
              <a:ahLst/>
              <a:cxnLst>
                <a:cxn ang="0">
                  <a:pos x="5" y="1034"/>
                </a:cxn>
                <a:cxn ang="0">
                  <a:pos x="23" y="889"/>
                </a:cxn>
                <a:cxn ang="0">
                  <a:pos x="50" y="758"/>
                </a:cxn>
                <a:cxn ang="0">
                  <a:pos x="86" y="639"/>
                </a:cxn>
                <a:cxn ang="0">
                  <a:pos x="128" y="533"/>
                </a:cxn>
                <a:cxn ang="0">
                  <a:pos x="173" y="438"/>
                </a:cxn>
                <a:cxn ang="0">
                  <a:pos x="222" y="355"/>
                </a:cxn>
                <a:cxn ang="0">
                  <a:pos x="271" y="283"/>
                </a:cxn>
                <a:cxn ang="0">
                  <a:pos x="319" y="221"/>
                </a:cxn>
                <a:cxn ang="0">
                  <a:pos x="365" y="171"/>
                </a:cxn>
                <a:cxn ang="0">
                  <a:pos x="407" y="130"/>
                </a:cxn>
                <a:cxn ang="0">
                  <a:pos x="442" y="99"/>
                </a:cxn>
                <a:cxn ang="0">
                  <a:pos x="469" y="77"/>
                </a:cxn>
                <a:cxn ang="0">
                  <a:pos x="487" y="65"/>
                </a:cxn>
                <a:cxn ang="0">
                  <a:pos x="493" y="60"/>
                </a:cxn>
                <a:cxn ang="0">
                  <a:pos x="696" y="23"/>
                </a:cxn>
                <a:cxn ang="0">
                  <a:pos x="632" y="137"/>
                </a:cxn>
                <a:cxn ang="0">
                  <a:pos x="627" y="139"/>
                </a:cxn>
                <a:cxn ang="0">
                  <a:pos x="610" y="145"/>
                </a:cxn>
                <a:cxn ang="0">
                  <a:pos x="585" y="155"/>
                </a:cxn>
                <a:cxn ang="0">
                  <a:pos x="552" y="172"/>
                </a:cxn>
                <a:cxn ang="0">
                  <a:pos x="512" y="196"/>
                </a:cxn>
                <a:cxn ang="0">
                  <a:pos x="467" y="227"/>
                </a:cxn>
                <a:cxn ang="0">
                  <a:pos x="416" y="267"/>
                </a:cxn>
                <a:cxn ang="0">
                  <a:pos x="364" y="317"/>
                </a:cxn>
                <a:cxn ang="0">
                  <a:pos x="310" y="378"/>
                </a:cxn>
                <a:cxn ang="0">
                  <a:pos x="255" y="451"/>
                </a:cxn>
                <a:cxn ang="0">
                  <a:pos x="201" y="537"/>
                </a:cxn>
                <a:cxn ang="0">
                  <a:pos x="149" y="637"/>
                </a:cxn>
                <a:cxn ang="0">
                  <a:pos x="100" y="752"/>
                </a:cxn>
                <a:cxn ang="0">
                  <a:pos x="56" y="883"/>
                </a:cxn>
                <a:cxn ang="0">
                  <a:pos x="17" y="1030"/>
                </a:cxn>
              </a:cxnLst>
              <a:rect l="0" t="0" r="0" b="0"/>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alpha val="100000"/>
                  </a:srgbClr>
                </a:gs>
                <a:gs pos="100000">
                  <a:srgbClr val="61092E">
                    <a:alpha val="100000"/>
                  </a:srgbClr>
                </a:gs>
              </a:gsLst>
              <a:lin ang="5400000" scaled="1"/>
              <a:tileRect/>
            </a:gradFill>
            <a:ln w="0">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75801" name="Rectangle 25"/>
            <p:cNvSpPr>
              <a:spLocks noChangeArrowheads="1"/>
            </p:cNvSpPr>
            <p:nvPr/>
          </p:nvSpPr>
          <p:spPr bwMode="gray">
            <a:xfrm>
              <a:off x="3082" y="1787"/>
              <a:ext cx="1743" cy="192"/>
            </a:xfrm>
            <a:prstGeom prst="rect">
              <a:avLst/>
            </a:prstGeom>
            <a:gradFill rotWithShape="1">
              <a:gsLst>
                <a:gs pos="0">
                  <a:schemeClr val="accent2">
                    <a:gamma/>
                    <a:shade val="72549"/>
                    <a:invGamma/>
                  </a:schemeClr>
                </a:gs>
                <a:gs pos="50000">
                  <a:schemeClr val="accent2"/>
                </a:gs>
                <a:gs pos="100000">
                  <a:schemeClr val="accent2">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Verdana" panose="020B0604030504040204" pitchFamily="34" charset="0"/>
                  <a:ea typeface="微软雅黑" panose="020B0503020204020204" pitchFamily="34" charset="-122"/>
                  <a:cs typeface="+mn-cs"/>
                  <a:sym typeface="+mn-ea"/>
                </a:rPr>
                <a:t>符合实质要件</a:t>
              </a:r>
              <a:endPar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微软雅黑" panose="020B0503020204020204" pitchFamily="34" charset="-122"/>
                <a:cs typeface="+mn-cs"/>
                <a:sym typeface="+mn-ea"/>
              </a:endParaRPr>
            </a:p>
          </p:txBody>
        </p:sp>
        <p:sp>
          <p:nvSpPr>
            <p:cNvPr id="75802" name="Rectangle 26"/>
            <p:cNvSpPr>
              <a:spLocks noChangeArrowheads="1"/>
            </p:cNvSpPr>
            <p:nvPr/>
          </p:nvSpPr>
          <p:spPr bwMode="gray">
            <a:xfrm>
              <a:off x="2556" y="2310"/>
              <a:ext cx="1900" cy="188"/>
            </a:xfrm>
            <a:prstGeom prst="rect">
              <a:avLst/>
            </a:prstGeom>
            <a:gradFill rotWithShape="1">
              <a:gsLst>
                <a:gs pos="0">
                  <a:schemeClr val="hlink">
                    <a:gamma/>
                    <a:shade val="72549"/>
                    <a:invGamma/>
                  </a:schemeClr>
                </a:gs>
                <a:gs pos="50000">
                  <a:schemeClr val="hlink"/>
                </a:gs>
                <a:gs pos="100000">
                  <a:schemeClr val="hlink">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Verdana" panose="020B0604030504040204" pitchFamily="34" charset="0"/>
                  <a:ea typeface="微软雅黑" panose="020B0503020204020204" pitchFamily="34" charset="-122"/>
                  <a:cs typeface="+mn-cs"/>
                  <a:sym typeface="+mn-ea"/>
                </a:rPr>
                <a:t>符合形式要件</a:t>
              </a:r>
              <a:endPar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微软雅黑" panose="020B0503020204020204" pitchFamily="34" charset="-122"/>
                <a:cs typeface="+mn-cs"/>
                <a:sym typeface="+mn-ea"/>
              </a:endParaRPr>
            </a:p>
          </p:txBody>
        </p:sp>
        <p:sp>
          <p:nvSpPr>
            <p:cNvPr id="19485" name="Freeform 27"/>
            <p:cNvSpPr/>
            <p:nvPr/>
          </p:nvSpPr>
          <p:spPr>
            <a:xfrm>
              <a:off x="2036" y="2494"/>
              <a:ext cx="2415" cy="343"/>
            </a:xfrm>
            <a:custGeom>
              <a:avLst/>
              <a:gdLst/>
              <a:ahLst/>
              <a:cxnLst>
                <a:cxn ang="0">
                  <a:pos x="2422" y="411"/>
                </a:cxn>
                <a:cxn ang="0">
                  <a:pos x="0" y="411"/>
                </a:cxn>
                <a:cxn ang="0">
                  <a:pos x="620" y="0"/>
                </a:cxn>
                <a:cxn ang="0">
                  <a:pos x="2848" y="0"/>
                </a:cxn>
                <a:cxn ang="0">
                  <a:pos x="2422" y="411"/>
                </a:cxn>
              </a:cxnLst>
              <a:rect l="0" t="0" r="0" b="0"/>
              <a:pathLst>
                <a:path w="2048" h="286">
                  <a:moveTo>
                    <a:pt x="1742" y="286"/>
                  </a:moveTo>
                  <a:lnTo>
                    <a:pt x="0" y="286"/>
                  </a:lnTo>
                  <a:lnTo>
                    <a:pt x="446" y="0"/>
                  </a:lnTo>
                  <a:lnTo>
                    <a:pt x="2048" y="0"/>
                  </a:lnTo>
                  <a:lnTo>
                    <a:pt x="1742" y="286"/>
                  </a:lnTo>
                  <a:close/>
                </a:path>
              </a:pathLst>
            </a:custGeom>
            <a:solidFill>
              <a:schemeClr val="folHlink">
                <a:alpha val="100000"/>
              </a:schemeClr>
            </a:solidFill>
            <a:ln w="0">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75804" name="Rectangle 28"/>
            <p:cNvSpPr>
              <a:spLocks noChangeArrowheads="1"/>
            </p:cNvSpPr>
            <p:nvPr/>
          </p:nvSpPr>
          <p:spPr bwMode="gray">
            <a:xfrm>
              <a:off x="2038" y="2836"/>
              <a:ext cx="2056" cy="188"/>
            </a:xfrm>
            <a:prstGeom prst="rect">
              <a:avLst/>
            </a:prstGeom>
            <a:gradFill rotWithShape="1">
              <a:gsLst>
                <a:gs pos="0">
                  <a:schemeClr val="folHlink">
                    <a:gamma/>
                    <a:shade val="72549"/>
                    <a:invGamma/>
                  </a:schemeClr>
                </a:gs>
                <a:gs pos="50000">
                  <a:schemeClr val="folHlink"/>
                </a:gs>
                <a:gs pos="100000">
                  <a:schemeClr val="folHlink">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Verdana" panose="020B0604030504040204" pitchFamily="34" charset="0"/>
                  <a:ea typeface="微软雅黑" panose="020B0503020204020204" pitchFamily="34" charset="-122"/>
                  <a:cs typeface="+mn-cs"/>
                  <a:sym typeface="+mn-ea"/>
                </a:rPr>
                <a:t>属于保护对象</a:t>
              </a:r>
              <a:endPar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微软雅黑" panose="020B0503020204020204" pitchFamily="34" charset="-122"/>
                <a:cs typeface="+mn-cs"/>
                <a:sym typeface="+mn-ea"/>
              </a:endParaRPr>
            </a:p>
          </p:txBody>
        </p:sp>
        <p:sp>
          <p:nvSpPr>
            <p:cNvPr id="75805" name="Rectangle 29"/>
            <p:cNvSpPr>
              <a:spLocks noChangeArrowheads="1"/>
            </p:cNvSpPr>
            <p:nvPr/>
          </p:nvSpPr>
          <p:spPr bwMode="gray">
            <a:xfrm>
              <a:off x="1514" y="3363"/>
              <a:ext cx="2213" cy="187"/>
            </a:xfrm>
            <a:prstGeom prst="rect">
              <a:avLst/>
            </a:prstGeom>
            <a:gradFill rotWithShape="1">
              <a:gsLst>
                <a:gs pos="0">
                  <a:schemeClr val="accent1">
                    <a:gamma/>
                    <a:shade val="72549"/>
                    <a:invGamma/>
                  </a:schemeClr>
                </a:gs>
                <a:gs pos="50000">
                  <a:schemeClr val="accent1"/>
                </a:gs>
                <a:gs pos="100000">
                  <a:schemeClr val="accent1">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Verdana" panose="020B0604030504040204" pitchFamily="34" charset="0"/>
                  <a:ea typeface="微软雅黑" panose="020B0503020204020204" pitchFamily="34" charset="-122"/>
                  <a:cs typeface="+mn-cs"/>
                  <a:sym typeface="+mn-ea"/>
                </a:rPr>
                <a:t>专利申请</a:t>
              </a:r>
              <a:endParaRPr kumimoji="0" lang="en-US" altLang="zh-CN" sz="1600" b="1" i="0" u="none" strike="noStrike" kern="1200" cap="none" spc="0" normalizeH="0" baseline="0" noProof="0" dirty="0">
                <a:ln>
                  <a:noFill/>
                </a:ln>
                <a:solidFill>
                  <a:srgbClr val="FFFFFF"/>
                </a:solidFill>
                <a:effectLst/>
                <a:uLnTx/>
                <a:uFillTx/>
                <a:latin typeface="Verdana" panose="020B0604030504040204" pitchFamily="34" charset="0"/>
                <a:ea typeface="微软雅黑" panose="020B0503020204020204" pitchFamily="34" charset="-122"/>
                <a:cs typeface="+mn-cs"/>
                <a:sym typeface="+mn-ea"/>
              </a:endParaRPr>
            </a:p>
          </p:txBody>
        </p:sp>
      </p:gr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1</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、违反法律</a:t>
            </a:r>
          </a:p>
        </p:txBody>
      </p:sp>
      <p:sp>
        <p:nvSpPr>
          <p:cNvPr id="18435" name="Rectangle 3"/>
          <p:cNvSpPr>
            <a:spLocks noGrp="1"/>
          </p:cNvSpPr>
          <p:nvPr>
            <p:ph idx="1"/>
          </p:nvPr>
        </p:nvSpPr>
        <p:spPr>
          <a:xfrm>
            <a:off x="814387" y="1228436"/>
            <a:ext cx="10296957" cy="5172364"/>
          </a:xfrm>
        </p:spPr>
        <p:txBody>
          <a:bodyPr vert="horz" wrap="square" lIns="91440" tIns="45720" rIns="91440" bIns="45720" anchor="t"/>
          <a:lstStyle/>
          <a:p>
            <a:pPr eaLnBrk="1" hangingPunct="1">
              <a:lnSpc>
                <a:spcPct val="80000"/>
              </a:lnSpc>
            </a:pPr>
            <a:r>
              <a:rPr lang="zh-CN" altLang="en-US" sz="4000" dirty="0"/>
              <a:t>法律指的是全国人大及人大常委会制订的法律，不包括行政法规和规章。</a:t>
            </a:r>
          </a:p>
          <a:p>
            <a:pPr eaLnBrk="1" hangingPunct="1">
              <a:lnSpc>
                <a:spcPct val="80000"/>
              </a:lnSpc>
            </a:pPr>
            <a:r>
              <a:rPr lang="zh-CN" altLang="en-US" dirty="0"/>
              <a:t>例一：一种新型注射器，可以有效减少注射器中的残余药量，特别适用于注射毒品，是否可以申请专利？ </a:t>
            </a:r>
          </a:p>
          <a:p>
            <a:pPr eaLnBrk="1" hangingPunct="1">
              <a:lnSpc>
                <a:spcPct val="80000"/>
              </a:lnSpc>
              <a:buFont typeface="Wingdings 2" panose="05020102010507070707" pitchFamily="18" charset="2"/>
              <a:buNone/>
            </a:pPr>
            <a:r>
              <a:rPr lang="zh-CN" altLang="en-US" dirty="0"/>
              <a:t>  注射器本身并不违反法律的规定，用于注射毒品只是被滥用的一种情形，不导致其不能授予专利。</a:t>
            </a:r>
          </a:p>
          <a:p>
            <a:pPr eaLnBrk="1" hangingPunct="1">
              <a:lnSpc>
                <a:spcPct val="80000"/>
              </a:lnSpc>
            </a:pPr>
            <a:r>
              <a:rPr lang="zh-CN" altLang="en-US" dirty="0"/>
              <a:t>例二：一种新型的手枪，射程远而准确度高，是否可以申请专利？ </a:t>
            </a:r>
          </a:p>
          <a:p>
            <a:pPr eaLnBrk="1" hangingPunct="1">
              <a:lnSpc>
                <a:spcPct val="80000"/>
              </a:lnSpc>
              <a:buFont typeface="Wingdings 2" panose="05020102010507070707" pitchFamily="18" charset="2"/>
              <a:buNone/>
            </a:pPr>
            <a:r>
              <a:rPr lang="zh-CN" altLang="en-US" dirty="0"/>
              <a:t>   如果仅仅是发明创造的产品的生产、销售或使用受到国家法律的限制或约束，则该产品本身及其制造方法并不属于违反国家法律的发明创造。</a:t>
            </a:r>
          </a:p>
        </p:txBody>
      </p:sp>
      <p:sp>
        <p:nvSpPr>
          <p:cNvPr id="20484"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t>46</a:t>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 calcmode="lin" valueType="num">
                                      <p:cBhvr additive="base">
                                        <p:cTn id="7" dur="500" fill="hold"/>
                                        <p:tgtEl>
                                          <p:spTgt spid="184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435">
                                            <p:txEl>
                                              <p:pRg st="1" end="1"/>
                                            </p:txEl>
                                          </p:spTgt>
                                        </p:tgtEl>
                                        <p:attrNameLst>
                                          <p:attrName>style.visibility</p:attrName>
                                        </p:attrNameLst>
                                      </p:cBhvr>
                                      <p:to>
                                        <p:strVal val="visible"/>
                                      </p:to>
                                    </p:set>
                                    <p:anim calcmode="lin" valueType="num">
                                      <p:cBhvr additive="base">
                                        <p:cTn id="13" dur="500" fill="hold"/>
                                        <p:tgtEl>
                                          <p:spTgt spid="1843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4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435">
                                            <p:txEl>
                                              <p:pRg st="2" end="2"/>
                                            </p:txEl>
                                          </p:spTgt>
                                        </p:tgtEl>
                                        <p:attrNameLst>
                                          <p:attrName>style.visibility</p:attrName>
                                        </p:attrNameLst>
                                      </p:cBhvr>
                                      <p:to>
                                        <p:strVal val="visible"/>
                                      </p:to>
                                    </p:set>
                                    <p:anim calcmode="lin" valueType="num">
                                      <p:cBhvr additive="base">
                                        <p:cTn id="19" dur="500" fill="hold"/>
                                        <p:tgtEl>
                                          <p:spTgt spid="1843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4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435">
                                            <p:txEl>
                                              <p:pRg st="3" end="3"/>
                                            </p:txEl>
                                          </p:spTgt>
                                        </p:tgtEl>
                                        <p:attrNameLst>
                                          <p:attrName>style.visibility</p:attrName>
                                        </p:attrNameLst>
                                      </p:cBhvr>
                                      <p:to>
                                        <p:strVal val="visible"/>
                                      </p:to>
                                    </p:set>
                                    <p:anim calcmode="lin" valueType="num">
                                      <p:cBhvr additive="base">
                                        <p:cTn id="25" dur="500" fill="hold"/>
                                        <p:tgtEl>
                                          <p:spTgt spid="1843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4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435">
                                            <p:txEl>
                                              <p:pRg st="4" end="4"/>
                                            </p:txEl>
                                          </p:spTgt>
                                        </p:tgtEl>
                                        <p:attrNameLst>
                                          <p:attrName>style.visibility</p:attrName>
                                        </p:attrNameLst>
                                      </p:cBhvr>
                                      <p:to>
                                        <p:strVal val="visible"/>
                                      </p:to>
                                    </p:set>
                                    <p:anim calcmode="lin" valueType="num">
                                      <p:cBhvr additive="base">
                                        <p:cTn id="31" dur="500" fill="hold"/>
                                        <p:tgtEl>
                                          <p:spTgt spid="1843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43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2</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、违反社会公德</a:t>
            </a:r>
          </a:p>
        </p:txBody>
      </p:sp>
      <p:sp>
        <p:nvSpPr>
          <p:cNvPr id="19459"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sz="4000" dirty="0"/>
              <a:t>社会公德是指社会公众普遍认为是正当的、并被接受的伦理道德观念和行为准则。</a:t>
            </a:r>
          </a:p>
          <a:p>
            <a:pPr eaLnBrk="1" hangingPunct="1"/>
            <a:r>
              <a:rPr lang="zh-CN" altLang="en-US" dirty="0"/>
              <a:t>例一：克隆人的方法能否授予专利？</a:t>
            </a:r>
          </a:p>
          <a:p>
            <a:pPr eaLnBrk="1" hangingPunct="1">
              <a:buFont typeface="Wingdings 2" panose="05020102010507070707" pitchFamily="18" charset="2"/>
              <a:buNone/>
            </a:pPr>
            <a:r>
              <a:rPr lang="zh-CN" altLang="en-US" dirty="0"/>
              <a:t>     克隆人与人类的道德观念相冲突， 不能授予专利。 </a:t>
            </a:r>
          </a:p>
        </p:txBody>
      </p:sp>
      <p:sp>
        <p:nvSpPr>
          <p:cNvPr id="21508"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t>47</a:t>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 calcmode="lin" valueType="num">
                                      <p:cBhvr additive="base">
                                        <p:cTn id="7" dur="500" fill="hold"/>
                                        <p:tgtEl>
                                          <p:spTgt spid="194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459">
                                            <p:txEl>
                                              <p:pRg st="1" end="1"/>
                                            </p:txEl>
                                          </p:spTgt>
                                        </p:tgtEl>
                                        <p:attrNameLst>
                                          <p:attrName>style.visibility</p:attrName>
                                        </p:attrNameLst>
                                      </p:cBhvr>
                                      <p:to>
                                        <p:strVal val="visible"/>
                                      </p:to>
                                    </p:set>
                                    <p:anim calcmode="lin" valueType="num">
                                      <p:cBhvr additive="base">
                                        <p:cTn id="13" dur="500" fill="hold"/>
                                        <p:tgtEl>
                                          <p:spTgt spid="194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4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459">
                                            <p:txEl>
                                              <p:pRg st="2" end="2"/>
                                            </p:txEl>
                                          </p:spTgt>
                                        </p:tgtEl>
                                        <p:attrNameLst>
                                          <p:attrName>style.visibility</p:attrName>
                                        </p:attrNameLst>
                                      </p:cBhvr>
                                      <p:to>
                                        <p:strVal val="visible"/>
                                      </p:to>
                                    </p:set>
                                    <p:anim calcmode="lin" valueType="num">
                                      <p:cBhvr additive="base">
                                        <p:cTn id="19" dur="500" fill="hold"/>
                                        <p:tgtEl>
                                          <p:spTgt spid="1945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45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3</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、妨碍社会公共利益</a:t>
            </a:r>
          </a:p>
        </p:txBody>
      </p:sp>
      <p:sp>
        <p:nvSpPr>
          <p:cNvPr id="20483"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sz="3600" dirty="0"/>
              <a:t>是指发明创造的实施或使用会给公众或社会造成危害，或者使社会的正常秩序受到影响。 </a:t>
            </a:r>
            <a:endParaRPr lang="en-US" altLang="zh-CN" sz="3600" dirty="0"/>
          </a:p>
          <a:p>
            <a:pPr eaLnBrk="1" hangingPunct="1"/>
            <a:endParaRPr lang="en-US" altLang="zh-CN" sz="3600" dirty="0"/>
          </a:p>
          <a:p>
            <a:pPr eaLnBrk="1" hangingPunct="1"/>
            <a:r>
              <a:rPr lang="zh-CN" altLang="en-US" b="1" dirty="0">
                <a:solidFill>
                  <a:srgbClr val="000000"/>
                </a:solidFill>
                <a:latin typeface="Impact" panose="020B0806030902050204"/>
                <a:cs typeface="+mj-cs"/>
                <a:sym typeface="+mn-ea"/>
              </a:rPr>
              <a:t>例：</a:t>
            </a:r>
            <a:r>
              <a:rPr lang="en-US" altLang="zh-CN" b="1" dirty="0">
                <a:solidFill>
                  <a:srgbClr val="000000"/>
                </a:solidFill>
                <a:latin typeface="Impact" panose="020B0806030902050204"/>
                <a:cs typeface="+mj-cs"/>
                <a:sym typeface="+mn-ea"/>
              </a:rPr>
              <a:t>“</a:t>
            </a:r>
            <a:r>
              <a:rPr lang="zh-CN" altLang="en-US" b="1" dirty="0">
                <a:solidFill>
                  <a:srgbClr val="000000"/>
                </a:solidFill>
                <a:latin typeface="Impact" panose="020B0806030902050204"/>
                <a:cs typeface="+mj-cs"/>
                <a:sym typeface="+mn-ea"/>
              </a:rPr>
              <a:t>防暴注射器</a:t>
            </a:r>
            <a:r>
              <a:rPr lang="en-US" altLang="zh-CN" b="1" dirty="0">
                <a:solidFill>
                  <a:srgbClr val="000000"/>
                </a:solidFill>
                <a:latin typeface="Impact" panose="020B0806030902050204"/>
                <a:cs typeface="+mj-cs"/>
                <a:sym typeface="+mn-ea"/>
              </a:rPr>
              <a:t>”</a:t>
            </a:r>
            <a:r>
              <a:rPr lang="zh-CN" altLang="en-US" b="1" dirty="0">
                <a:solidFill>
                  <a:srgbClr val="000000"/>
                </a:solidFill>
                <a:latin typeface="Impact" panose="020B0806030902050204"/>
                <a:cs typeface="+mj-cs"/>
                <a:sym typeface="+mn-ea"/>
              </a:rPr>
              <a:t>能否授予专利？</a:t>
            </a:r>
            <a:endParaRPr lang="en-US" altLang="zh-CN" b="1" dirty="0">
              <a:solidFill>
                <a:srgbClr val="000000"/>
              </a:solidFill>
              <a:latin typeface="Impact" panose="020B0806030902050204"/>
              <a:cs typeface="+mj-cs"/>
              <a:sym typeface="+mn-ea"/>
            </a:endParaRPr>
          </a:p>
          <a:p>
            <a:pPr lvl="0"/>
            <a:r>
              <a:rPr lang="zh-CN" altLang="en-US" dirty="0">
                <a:solidFill>
                  <a:srgbClr val="000000"/>
                </a:solidFill>
              </a:rPr>
              <a:t>本申请权利要求记载的配方成分中包括氢氧化钠，在实施时必然会产生严重损伤人体的后果，且其造成的损害有可能远远超过可能实现的积极效果，此种方式有违公共利益和公共安全，理应避免。</a:t>
            </a:r>
          </a:p>
          <a:p>
            <a:pPr lvl="0"/>
            <a:r>
              <a:rPr lang="zh-CN" altLang="en-US" dirty="0">
                <a:solidFill>
                  <a:srgbClr val="000000"/>
                </a:solidFill>
              </a:rPr>
              <a:t>（最高人民法院（2018）最高法行申647号裁定。）</a:t>
            </a:r>
          </a:p>
          <a:p>
            <a:pPr eaLnBrk="1" hangingPunct="1"/>
            <a:endParaRPr lang="zh-CN" altLang="en-US" dirty="0"/>
          </a:p>
        </p:txBody>
      </p:sp>
      <p:sp>
        <p:nvSpPr>
          <p:cNvPr id="22532"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t>48</a:t>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 calcmode="lin" valueType="num">
                                      <p:cBhvr additive="base">
                                        <p:cTn id="7" dur="500" fill="hold"/>
                                        <p:tgtEl>
                                          <p:spTgt spid="204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anim calcmode="lin" valueType="num">
                                      <p:cBhvr additive="base">
                                        <p:cTn id="13" dur="5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anim calcmode="lin" valueType="num">
                                      <p:cBhvr additive="base">
                                        <p:cTn id="19" dur="500" fill="hold"/>
                                        <p:tgtEl>
                                          <p:spTgt spid="2048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483">
                                            <p:txEl>
                                              <p:pRg st="4" end="4"/>
                                            </p:txEl>
                                          </p:spTgt>
                                        </p:tgtEl>
                                        <p:attrNameLst>
                                          <p:attrName>style.visibility</p:attrName>
                                        </p:attrNameLst>
                                      </p:cBhvr>
                                      <p:to>
                                        <p:strVal val="visible"/>
                                      </p:to>
                                    </p:set>
                                    <p:anim calcmode="lin" valueType="num">
                                      <p:cBhvr additive="base">
                                        <p:cTn id="25" dur="5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48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本申请权利要求记载的配方成分中包括氢氧化钠，在实施时必然会产生严重损伤人体的后果，且其造成的损害有可能远远超过可能实现的积极效果，此种方式有违公共利益和公共安全，理应避免。</a:t>
            </a:r>
          </a:p>
          <a:p>
            <a:r>
              <a:rPr lang="zh-CN" altLang="en-US" dirty="0"/>
              <a:t>（最高人民法院（2018）最高法行申647号裁定。）</a:t>
            </a:r>
          </a:p>
        </p:txBody>
      </p:sp>
      <p:sp>
        <p:nvSpPr>
          <p:cNvPr id="3" name="标题 2"/>
          <p:cNvSpPr>
            <a:spLocks noGrp="1"/>
          </p:cNvSpPr>
          <p:nvPr>
            <p:ph type="title"/>
          </p:nvPr>
        </p:nvSpPr>
        <p:spPr/>
        <p:txBody>
          <a:bodyPr>
            <a:normAutofit/>
          </a:bodyPr>
          <a:lstStyle/>
          <a:p>
            <a:r>
              <a:rPr lang="en-US" altLang="zh-CN" dirty="0">
                <a:sym typeface="+mn-ea"/>
              </a:rPr>
              <a:t>“</a:t>
            </a:r>
            <a:r>
              <a:rPr lang="zh-CN" altLang="en-US" dirty="0">
                <a:sym typeface="+mn-ea"/>
              </a:rPr>
              <a:t>防暴注射器</a:t>
            </a:r>
            <a:r>
              <a:rPr lang="en-US" altLang="zh-CN" dirty="0">
                <a:sym typeface="+mn-ea"/>
              </a:rPr>
              <a:t>”</a:t>
            </a:r>
            <a:r>
              <a:rPr lang="zh-CN" altLang="en-US" dirty="0">
                <a:sym typeface="+mn-ea"/>
              </a:rPr>
              <a:t>能否授予专利？</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a:t>
            </a:r>
            <a:r>
              <a:rPr lang="zh-CN" altLang="en-US"/>
              <a:t>冰墩墩</a:t>
            </a:r>
            <a:r>
              <a:rPr lang="en-US" altLang="zh-CN"/>
              <a:t>”</a:t>
            </a:r>
            <a:r>
              <a:rPr lang="zh-CN" altLang="en-US"/>
              <a:t>一墩难求，能仿制吗？</a:t>
            </a:r>
          </a:p>
        </p:txBody>
      </p:sp>
      <p:sp>
        <p:nvSpPr>
          <p:cNvPr id="5" name="圆角矩形 4"/>
          <p:cNvSpPr/>
          <p:nvPr/>
        </p:nvSpPr>
        <p:spPr>
          <a:xfrm>
            <a:off x="7000240" y="4356100"/>
            <a:ext cx="5031740" cy="23679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rgbClr val="FF0000"/>
                </a:solidFill>
              </a:rPr>
              <a:t>北京政法部门依法快侦、快诉、快判了任某生产销售盗版冰墩墩案件，经查明任某实施了侵害冰墩墩著作权的复制发行行为，已经构成侵害著作权犯罪，依法判处任某有期徒刑一年，并处罚金四万元。</a:t>
            </a:r>
          </a:p>
        </p:txBody>
      </p:sp>
      <p:sp>
        <p:nvSpPr>
          <p:cNvPr id="6" name="矩形 5"/>
          <p:cNvSpPr/>
          <p:nvPr/>
        </p:nvSpPr>
        <p:spPr>
          <a:xfrm>
            <a:off x="523240" y="1294130"/>
            <a:ext cx="6397625" cy="5361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10000"/>
              </a:lnSpc>
            </a:pPr>
            <a:r>
              <a:rPr lang="en-US" altLang="zh-CN" sz="2000">
                <a:solidFill>
                  <a:srgbClr val="FFFF00"/>
                </a:solidFill>
              </a:rPr>
              <a:t>1</a:t>
            </a:r>
            <a:r>
              <a:rPr lang="zh-CN" altLang="en-US" sz="2000">
                <a:solidFill>
                  <a:srgbClr val="FFFF00"/>
                </a:solidFill>
              </a:rPr>
              <a:t>、冰墩墩作为美术作品受到《著作权法》的保护，将冰墩墩进行改编、展览、复制、发行、信息网络传播以及剽窃抄袭的行为都是冰墩墩著作权的雷区。</a:t>
            </a:r>
          </a:p>
          <a:p>
            <a:pPr algn="just">
              <a:lnSpc>
                <a:spcPct val="110000"/>
              </a:lnSpc>
            </a:pPr>
            <a:r>
              <a:rPr lang="en-US" altLang="zh-CN" sz="2000">
                <a:solidFill>
                  <a:srgbClr val="FFFF00"/>
                </a:solidFill>
              </a:rPr>
              <a:t>2</a:t>
            </a:r>
            <a:r>
              <a:rPr lang="zh-CN" altLang="en-US" sz="2000">
                <a:solidFill>
                  <a:srgbClr val="FFFF00"/>
                </a:solidFill>
              </a:rPr>
              <a:t>、北京2022年冬奥会和冬残奥会组织委员会在45个商品与服务国际分类项目上全类申请注册中文“冰墩墩”商标、英文“Bing Dwen Dwen”商标，以及冰墩墩三维标志立体商标。</a:t>
            </a:r>
          </a:p>
          <a:p>
            <a:pPr algn="just">
              <a:lnSpc>
                <a:spcPct val="110000"/>
              </a:lnSpc>
            </a:pPr>
            <a:r>
              <a:rPr lang="en-US" altLang="zh-CN" sz="2000">
                <a:solidFill>
                  <a:srgbClr val="FFFF00"/>
                </a:solidFill>
              </a:rPr>
              <a:t>3</a:t>
            </a:r>
            <a:r>
              <a:rPr lang="zh-CN" altLang="en-US" sz="2000">
                <a:solidFill>
                  <a:srgbClr val="FFFF00"/>
                </a:solidFill>
              </a:rPr>
              <a:t>、北京2022年冬奥会和冬残奥会组织委员会将冰墩墩申请了CN201930506294.9号外观设计专利、CN201930505820.X号外观设计专利，未经许可实施该两项专利的行为将进入冰墩墩专利权保护的雷区。</a:t>
            </a:r>
          </a:p>
          <a:p>
            <a:pPr algn="just">
              <a:lnSpc>
                <a:spcPct val="110000"/>
              </a:lnSpc>
            </a:pPr>
            <a:r>
              <a:rPr lang="en-US" altLang="zh-CN" sz="2000">
                <a:solidFill>
                  <a:srgbClr val="FFFF00"/>
                </a:solidFill>
              </a:rPr>
              <a:t>4</a:t>
            </a:r>
            <a:r>
              <a:rPr lang="zh-CN" altLang="en-US" sz="2000">
                <a:solidFill>
                  <a:srgbClr val="FFFF00"/>
                </a:solidFill>
              </a:rPr>
              <a:t>、冰墩墩是北京2022年冬奥会的吉祥物，受到《奥林匹克标志保护条例》的保护，未经许可，商业性使用冰墩墩的行为将进入冰墩墩奥林匹克标志特殊知识产权保护的雷区。</a:t>
            </a:r>
          </a:p>
          <a:p>
            <a:pPr algn="just"/>
            <a:endParaRPr lang="zh-CN" altLang="en-US" sz="2000">
              <a:solidFill>
                <a:srgbClr val="FFFF00"/>
              </a:solidFill>
            </a:endParaRPr>
          </a:p>
        </p:txBody>
      </p:sp>
      <p:pic>
        <p:nvPicPr>
          <p:cNvPr id="7" name="内容占位符 6"/>
          <p:cNvPicPr>
            <a:picLocks noGrp="1" noChangeAspect="1"/>
          </p:cNvPicPr>
          <p:nvPr>
            <p:ph idx="1"/>
          </p:nvPr>
        </p:nvPicPr>
        <p:blipFill>
          <a:blip r:embed="rId2"/>
          <a:stretch>
            <a:fillRect/>
          </a:stretch>
        </p:blipFill>
        <p:spPr>
          <a:xfrm>
            <a:off x="7359015" y="1495425"/>
            <a:ext cx="1800225" cy="2314575"/>
          </a:xfrm>
          <a:prstGeom prst="rect">
            <a:avLst/>
          </a:prstGeom>
        </p:spPr>
      </p:pic>
      <p:pic>
        <p:nvPicPr>
          <p:cNvPr id="8" name="图片 7"/>
          <p:cNvPicPr>
            <a:picLocks noChangeAspect="1"/>
          </p:cNvPicPr>
          <p:nvPr/>
        </p:nvPicPr>
        <p:blipFill>
          <a:blip r:embed="rId3"/>
          <a:stretch>
            <a:fillRect/>
          </a:stretch>
        </p:blipFill>
        <p:spPr>
          <a:xfrm>
            <a:off x="9510395" y="1500505"/>
            <a:ext cx="2521585" cy="23768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4</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、违反规定获取或利用遗传资源</a:t>
            </a:r>
          </a:p>
        </p:txBody>
      </p:sp>
      <p:sp>
        <p:nvSpPr>
          <p:cNvPr id="23555" name="Rectangle 3"/>
          <p:cNvSpPr>
            <a:spLocks noGrp="1"/>
          </p:cNvSpPr>
          <p:nvPr>
            <p:ph idx="1"/>
          </p:nvPr>
        </p:nvSpPr>
        <p:spPr>
          <a:xfrm>
            <a:off x="600364" y="1428750"/>
            <a:ext cx="10067636" cy="4972050"/>
          </a:xfrm>
        </p:spPr>
        <p:txBody>
          <a:bodyPr vert="horz" wrap="square" lIns="91440" tIns="45720" rIns="91440" bIns="45720" anchor="t"/>
          <a:lstStyle/>
          <a:p>
            <a:pPr eaLnBrk="1" hangingPunct="1">
              <a:buFont typeface="Wingdings 2" panose="05020102010507070707" pitchFamily="18" charset="2"/>
              <a:buNone/>
            </a:pPr>
            <a:r>
              <a:rPr lang="en-US" altLang="zh-CN" dirty="0"/>
              <a:t>4</a:t>
            </a:r>
            <a:r>
              <a:rPr lang="zh-CN" altLang="en-US" dirty="0"/>
              <a:t>、</a:t>
            </a:r>
            <a:r>
              <a:rPr lang="zh-CN" altLang="en-US" sz="4000" dirty="0"/>
              <a:t> 对违反法律、行政法规的规定获取或者利用遗传资源，并依赖该遗传资源完成的发明创造，不授予专利权。</a:t>
            </a:r>
          </a:p>
          <a:p>
            <a:pPr eaLnBrk="1" hangingPunct="1">
              <a:buFont typeface="Wingdings 2" panose="05020102010507070707" pitchFamily="18" charset="2"/>
              <a:buNone/>
            </a:pPr>
            <a:r>
              <a:rPr lang="zh-CN" altLang="en-US" dirty="0"/>
              <a:t>第</a:t>
            </a:r>
            <a:r>
              <a:rPr lang="en-US" altLang="zh-CN" dirty="0"/>
              <a:t>5</a:t>
            </a:r>
            <a:r>
              <a:rPr lang="zh-CN" altLang="en-US" dirty="0"/>
              <a:t>条第</a:t>
            </a:r>
            <a:r>
              <a:rPr lang="en-US" altLang="zh-CN" dirty="0"/>
              <a:t>1</a:t>
            </a:r>
            <a:r>
              <a:rPr lang="zh-CN" altLang="en-US" dirty="0"/>
              <a:t>款中的“违反法律”指的是结果，这里指的是过程；</a:t>
            </a:r>
          </a:p>
          <a:p>
            <a:pPr eaLnBrk="1" hangingPunct="1">
              <a:buFont typeface="Wingdings 2" panose="05020102010507070707" pitchFamily="18" charset="2"/>
              <a:buNone/>
            </a:pPr>
            <a:r>
              <a:rPr lang="zh-CN" altLang="en-US" dirty="0"/>
              <a:t> 本款规定的目的在于制止以在以违法的方式获取遗产资源的基础上作出发明创造申请专利，从而促进遗传资源保护的有关法律法规的实施。 </a:t>
            </a:r>
          </a:p>
          <a:p>
            <a:pPr eaLnBrk="1" hangingPunct="1">
              <a:buFont typeface="Wingdings 2" panose="05020102010507070707" pitchFamily="18" charset="2"/>
              <a:buNone/>
            </a:pPr>
            <a:endParaRPr lang="zh-CN" altLang="en-US" dirty="0"/>
          </a:p>
        </p:txBody>
      </p:sp>
      <p:sp>
        <p:nvSpPr>
          <p:cNvPr id="23556"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t>50</a:t>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5</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、科学发现</a:t>
            </a:r>
          </a:p>
        </p:txBody>
      </p:sp>
      <p:sp>
        <p:nvSpPr>
          <p:cNvPr id="22531"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sz="4000" dirty="0"/>
              <a:t>是指对自然界中客观存在的物质、现象、变化过程及其特性和规律的揭示。</a:t>
            </a:r>
          </a:p>
          <a:p>
            <a:pPr eaLnBrk="1" hangingPunct="1"/>
            <a:r>
              <a:rPr lang="zh-CN" altLang="en-US" dirty="0"/>
              <a:t>例：一些金属在绝对温度</a:t>
            </a:r>
            <a:r>
              <a:rPr lang="en-US" altLang="zh-CN" dirty="0"/>
              <a:t>4.2K</a:t>
            </a:r>
            <a:r>
              <a:rPr lang="zh-CN" altLang="en-US" dirty="0"/>
              <a:t>附近时直流电阻率降为零，这一发现能否申请专利？超导器件及制作超导器件的方法能否申请专利？</a:t>
            </a:r>
          </a:p>
          <a:p>
            <a:pPr eaLnBrk="1" hangingPunct="1">
              <a:buFont typeface="Wingdings 2" panose="05020102010507070707" pitchFamily="18" charset="2"/>
              <a:buNone/>
            </a:pPr>
            <a:r>
              <a:rPr lang="zh-CN" altLang="en-US" dirty="0"/>
              <a:t>   发现本身不能获得专利，但利用该发现的产品或方法可能属于可获专利的客体。因此，前者不能申请专利，而后者可以。</a:t>
            </a:r>
          </a:p>
          <a:p>
            <a:pPr eaLnBrk="1" hangingPunct="1">
              <a:buFont typeface="Wingdings 2" panose="05020102010507070707" pitchFamily="18" charset="2"/>
              <a:buNone/>
            </a:pPr>
            <a:endParaRPr lang="zh-CN" altLang="en-US" dirty="0"/>
          </a:p>
        </p:txBody>
      </p:sp>
      <p:sp>
        <p:nvSpPr>
          <p:cNvPr id="24580"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t>51</a:t>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 calcmode="lin" valueType="num">
                                      <p:cBhvr additive="base">
                                        <p:cTn id="7" dur="500" fill="hold"/>
                                        <p:tgtEl>
                                          <p:spTgt spid="225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531">
                                            <p:txEl>
                                              <p:pRg st="1" end="1"/>
                                            </p:txEl>
                                          </p:spTgt>
                                        </p:tgtEl>
                                        <p:attrNameLst>
                                          <p:attrName>style.visibility</p:attrName>
                                        </p:attrNameLst>
                                      </p:cBhvr>
                                      <p:to>
                                        <p:strVal val="visible"/>
                                      </p:to>
                                    </p:set>
                                    <p:anim calcmode="lin" valueType="num">
                                      <p:cBhvr additive="base">
                                        <p:cTn id="13" dur="500" fill="hold"/>
                                        <p:tgtEl>
                                          <p:spTgt spid="225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5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531">
                                            <p:txEl>
                                              <p:pRg st="2" end="2"/>
                                            </p:txEl>
                                          </p:spTgt>
                                        </p:tgtEl>
                                        <p:attrNameLst>
                                          <p:attrName>style.visibility</p:attrName>
                                        </p:attrNameLst>
                                      </p:cBhvr>
                                      <p:to>
                                        <p:strVal val="visible"/>
                                      </p:to>
                                    </p:set>
                                    <p:anim calcmode="lin" valueType="num">
                                      <p:cBhvr additive="base">
                                        <p:cTn id="19" dur="500" fill="hold"/>
                                        <p:tgtEl>
                                          <p:spTgt spid="2253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53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6</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、智力活动的规则和方法 </a:t>
            </a:r>
          </a:p>
        </p:txBody>
      </p:sp>
      <p:sp>
        <p:nvSpPr>
          <p:cNvPr id="27651" name="Rectangle 3"/>
          <p:cNvSpPr>
            <a:spLocks noGrp="1"/>
          </p:cNvSpPr>
          <p:nvPr>
            <p:ph idx="1"/>
          </p:nvPr>
        </p:nvSpPr>
        <p:spPr>
          <a:xfrm>
            <a:off x="1524000" y="1774825"/>
            <a:ext cx="9144000" cy="4625975"/>
          </a:xfrm>
        </p:spPr>
        <p:txBody>
          <a:bodyPr vert="horz" wrap="square" lIns="91440" tIns="45720" rIns="91440" bIns="45720" anchor="t"/>
          <a:lstStyle/>
          <a:p>
            <a:pPr eaLnBrk="1" hangingPunct="1"/>
            <a:r>
              <a:rPr lang="zh-CN" altLang="en-US" sz="3600" dirty="0"/>
              <a:t>智力活动的规则，属于思维、推理的规则和方法，由于其没有采用技术手段或者利用自然规律，也未解决技术问题和产生技术效果，因而不构成技术方案。 </a:t>
            </a:r>
          </a:p>
          <a:p>
            <a:pPr eaLnBrk="1" hangingPunct="1"/>
            <a:r>
              <a:rPr lang="zh-CN" altLang="en-US" sz="2000" dirty="0"/>
              <a:t>审查专利申请的方法；</a:t>
            </a:r>
          </a:p>
          <a:p>
            <a:pPr eaLnBrk="1" hangingPunct="1"/>
            <a:r>
              <a:rPr lang="zh-CN" altLang="en-US" sz="2000" dirty="0"/>
              <a:t>组织、生产、商业实施和经济等方面的管理方法及制度；</a:t>
            </a:r>
          </a:p>
          <a:p>
            <a:pPr eaLnBrk="1" hangingPunct="1"/>
            <a:r>
              <a:rPr lang="zh-CN" altLang="en-US" sz="2000" dirty="0"/>
              <a:t>交通行车规则、时间调度表、比赛规则；</a:t>
            </a:r>
          </a:p>
          <a:p>
            <a:pPr eaLnBrk="1" hangingPunct="1"/>
            <a:r>
              <a:rPr lang="zh-CN" altLang="en-US" sz="2000" dirty="0"/>
              <a:t>演绎、推理和运筹的方法；</a:t>
            </a:r>
          </a:p>
          <a:p>
            <a:pPr eaLnBrk="1" hangingPunct="1"/>
            <a:r>
              <a:rPr lang="zh-CN" altLang="en-US" sz="2000" dirty="0"/>
              <a:t>图书分类规则、字典的编排方法、情报检索的方法、专利</a:t>
            </a:r>
          </a:p>
          <a:p>
            <a:pPr eaLnBrk="1" hangingPunct="1"/>
            <a:r>
              <a:rPr lang="zh-CN" altLang="en-US" sz="2000" dirty="0"/>
              <a:t>分类法；</a:t>
            </a:r>
            <a:endParaRPr lang="en-US" altLang="zh-CN" sz="2000" dirty="0"/>
          </a:p>
          <a:p>
            <a:pPr eaLnBrk="1" hangingPunct="1"/>
            <a:r>
              <a:rPr lang="zh-CN" altLang="en-US" sz="2000" dirty="0"/>
              <a:t>日历的编排规则和方法；</a:t>
            </a:r>
          </a:p>
          <a:p>
            <a:pPr eaLnBrk="1" hangingPunct="1"/>
            <a:endParaRPr lang="zh-CN" altLang="en-US" sz="2000" dirty="0"/>
          </a:p>
        </p:txBody>
      </p:sp>
      <p:sp>
        <p:nvSpPr>
          <p:cNvPr id="27652"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t>52</a:t>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p:nvPr>
        </p:nvSpPr>
        <p:spPr>
          <a:xfrm>
            <a:off x="1981200" y="155575"/>
            <a:ext cx="8229600" cy="1252538"/>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endParaRPr>
          </a:p>
        </p:txBody>
      </p:sp>
      <p:sp>
        <p:nvSpPr>
          <p:cNvPr id="28675" name="Rectangle 3"/>
          <p:cNvSpPr>
            <a:spLocks noGrp="1"/>
          </p:cNvSpPr>
          <p:nvPr>
            <p:ph idx="1"/>
          </p:nvPr>
        </p:nvSpPr>
        <p:spPr>
          <a:xfrm>
            <a:off x="1738313" y="1428750"/>
            <a:ext cx="8929687" cy="4972050"/>
          </a:xfrm>
        </p:spPr>
        <p:txBody>
          <a:bodyPr vert="horz" wrap="square" lIns="91440" tIns="45720" rIns="91440" bIns="45720" anchor="t"/>
          <a:lstStyle/>
          <a:p>
            <a:pPr eaLnBrk="1" hangingPunct="1">
              <a:lnSpc>
                <a:spcPct val="80000"/>
              </a:lnSpc>
            </a:pPr>
            <a:r>
              <a:rPr lang="en-US" altLang="zh-CN" sz="2400" dirty="0"/>
              <a:t>6</a:t>
            </a:r>
            <a:r>
              <a:rPr lang="zh-CN" altLang="en-US" sz="2400" dirty="0"/>
              <a:t>、智力活动的规则和方法（续）</a:t>
            </a:r>
          </a:p>
          <a:p>
            <a:pPr eaLnBrk="1" hangingPunct="1"/>
            <a:r>
              <a:rPr lang="zh-CN" altLang="en-US" sz="2000" dirty="0"/>
              <a:t>仪器和设备的操作说明；</a:t>
            </a:r>
          </a:p>
          <a:p>
            <a:pPr eaLnBrk="1" hangingPunct="1"/>
            <a:r>
              <a:rPr lang="zh-CN" altLang="en-US" sz="2000" dirty="0"/>
              <a:t>各种语言的语法、汉字编码方法；</a:t>
            </a:r>
          </a:p>
          <a:p>
            <a:pPr eaLnBrk="1" hangingPunct="1"/>
            <a:r>
              <a:rPr lang="zh-CN" altLang="en-US" sz="2000" dirty="0"/>
              <a:t>计算机的语言及计算规则；</a:t>
            </a:r>
          </a:p>
          <a:p>
            <a:pPr eaLnBrk="1" hangingPunct="1"/>
            <a:r>
              <a:rPr lang="zh-CN" altLang="en-US" sz="2000" dirty="0"/>
              <a:t>速算法或口诀；</a:t>
            </a:r>
          </a:p>
          <a:p>
            <a:pPr eaLnBrk="1" hangingPunct="1"/>
            <a:r>
              <a:rPr lang="zh-CN" altLang="en-US" sz="2000" dirty="0"/>
              <a:t>数学理论和换算方法；</a:t>
            </a:r>
          </a:p>
          <a:p>
            <a:pPr eaLnBrk="1" hangingPunct="1"/>
            <a:r>
              <a:rPr lang="zh-CN" altLang="en-US" sz="2000" dirty="0"/>
              <a:t>心理测验方法；</a:t>
            </a:r>
          </a:p>
          <a:p>
            <a:pPr eaLnBrk="1" hangingPunct="1"/>
            <a:r>
              <a:rPr lang="zh-CN" altLang="en-US" sz="2000" dirty="0"/>
              <a:t>教学、授课、训练和驯兽的方法；</a:t>
            </a:r>
          </a:p>
          <a:p>
            <a:pPr eaLnBrk="1" hangingPunct="1"/>
            <a:r>
              <a:rPr lang="zh-CN" altLang="en-US" sz="2000" dirty="0"/>
              <a:t>各种游戏、娱乐的规则和方法；</a:t>
            </a:r>
          </a:p>
          <a:p>
            <a:pPr eaLnBrk="1" hangingPunct="1"/>
            <a:r>
              <a:rPr lang="zh-CN" altLang="en-US" sz="2000" dirty="0"/>
              <a:t>统计、会计和记账的方法；</a:t>
            </a:r>
          </a:p>
          <a:p>
            <a:pPr eaLnBrk="1" hangingPunct="1"/>
            <a:r>
              <a:rPr lang="zh-CN" altLang="en-US" sz="2000" dirty="0"/>
              <a:t>乐谱、食谱、棋谱；</a:t>
            </a:r>
          </a:p>
          <a:p>
            <a:pPr eaLnBrk="1" hangingPunct="1"/>
            <a:r>
              <a:rPr lang="zh-CN" altLang="en-US" sz="2000" dirty="0"/>
              <a:t>锻炼身体的方法；</a:t>
            </a:r>
          </a:p>
          <a:p>
            <a:pPr eaLnBrk="1" hangingPunct="1"/>
            <a:r>
              <a:rPr lang="zh-CN" altLang="en-US" sz="2000" dirty="0"/>
              <a:t>疾病普查的方法和人口统计的方法；</a:t>
            </a:r>
          </a:p>
          <a:p>
            <a:pPr eaLnBrk="1" hangingPunct="1"/>
            <a:r>
              <a:rPr lang="zh-CN" altLang="en-US" sz="2000" dirty="0"/>
              <a:t>信息表述方法；</a:t>
            </a:r>
          </a:p>
          <a:p>
            <a:pPr eaLnBrk="1" hangingPunct="1"/>
            <a:r>
              <a:rPr lang="zh-CN" altLang="en-US" sz="2000" dirty="0"/>
              <a:t>计算机程序本身。</a:t>
            </a:r>
          </a:p>
          <a:p>
            <a:pPr eaLnBrk="1" hangingPunct="1">
              <a:lnSpc>
                <a:spcPct val="80000"/>
              </a:lnSpc>
            </a:pPr>
            <a:endParaRPr lang="zh-CN" altLang="en-US" sz="2000" dirty="0"/>
          </a:p>
        </p:txBody>
      </p:sp>
      <p:sp>
        <p:nvSpPr>
          <p:cNvPr id="28676"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t>53</a:t>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2"/>
          <p:cNvSpPr>
            <a:spLocks noGrp="1"/>
          </p:cNvSpPr>
          <p:nvPr>
            <p:ph idx="4294967295"/>
          </p:nvPr>
        </p:nvSpPr>
        <p:spPr/>
        <p:txBody>
          <a:bodyPr vert="horz" wrap="square" lIns="91440" tIns="45720" rIns="91440" bIns="45720" anchor="t"/>
          <a:lstStyle/>
          <a:p>
            <a:pPr eaLnBrk="1" hangingPunct="1"/>
            <a:r>
              <a:rPr lang="en-US" altLang="zh-CN" b="1" dirty="0"/>
              <a:t>2017</a:t>
            </a:r>
            <a:r>
              <a:rPr lang="zh-CN" altLang="zh-CN" b="1" dirty="0"/>
              <a:t>年</a:t>
            </a:r>
            <a:r>
              <a:rPr lang="en-US" altLang="zh-CN" b="1" dirty="0"/>
              <a:t>4</a:t>
            </a:r>
            <a:r>
              <a:rPr lang="zh-CN" altLang="en-US" b="1" dirty="0"/>
              <a:t>月</a:t>
            </a:r>
            <a:r>
              <a:rPr lang="en-US" altLang="zh-CN" b="1" dirty="0"/>
              <a:t>1</a:t>
            </a:r>
            <a:r>
              <a:rPr lang="zh-CN" altLang="en-US" b="1" dirty="0"/>
              <a:t>日实施的</a:t>
            </a:r>
            <a:r>
              <a:rPr lang="zh-CN" altLang="zh-CN" b="1" dirty="0"/>
              <a:t>《</a:t>
            </a:r>
            <a:r>
              <a:rPr lang="zh-CN" altLang="en-US" b="1" dirty="0"/>
              <a:t>专利审查指南</a:t>
            </a:r>
            <a:r>
              <a:rPr lang="zh-CN" altLang="zh-CN" b="1" dirty="0"/>
              <a:t>》</a:t>
            </a:r>
            <a:r>
              <a:rPr lang="zh-CN" altLang="en-US" b="1" dirty="0"/>
              <a:t>明确规定：涉及商业模式的权利要求，如果既包含商业规则和方法的内容，又包含技术特征，则不应当依据专利法第二十五条排除其获得专利权的可能性。</a:t>
            </a:r>
          </a:p>
        </p:txBody>
      </p:sp>
      <p:pic>
        <p:nvPicPr>
          <p:cNvPr id="29699" name="标题 1"/>
          <p:cNvPicPr>
            <a:picLocks noGrp="1"/>
          </p:cNvPicPr>
          <p:nvPr>
            <p:ph type="title" idx="4294967295"/>
          </p:nvPr>
        </p:nvPicPr>
        <p:blipFill>
          <a:blip r:embed="rId2"/>
          <a:srcRect/>
          <a:stretch>
            <a:fillRect/>
          </a:stretch>
        </p:blipFill>
        <p:spPr>
          <a:xfrm>
            <a:off x="1719263" y="268288"/>
            <a:ext cx="8497887" cy="1158875"/>
          </a:xfrm>
        </p:spPr>
      </p:pic>
      <p:sp>
        <p:nvSpPr>
          <p:cNvPr id="29700" name="灯片编号占位符 3"/>
          <p:cNvSpPr txBox="1">
            <a:spLocks noGrp="1"/>
          </p:cNvSpPr>
          <p:nvPr/>
        </p:nvSpPr>
        <p:spPr>
          <a:xfrm>
            <a:off x="10171113" y="6408738"/>
            <a:ext cx="366712" cy="365125"/>
          </a:xfrm>
          <a:prstGeom prst="rect">
            <a:avLst/>
          </a:prstGeom>
          <a:noFill/>
          <a:ln w="9525">
            <a:noFill/>
          </a:ln>
        </p:spPr>
        <p:txBody>
          <a:bodyPr anchor="b"/>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9A0DB2DC-4C9A-4742-B13C-FB6460FD3503}" type="slidenum">
              <a:rPr kumimoji="0" lang="en-US" altLang="zh-CN" sz="10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cs typeface="+mn-cs"/>
              </a:rPr>
              <a:t>54</a:t>
            </a:fld>
            <a:endParaRPr kumimoji="0" lang="en-US" altLang="zh-CN" sz="1000" b="0" i="0" u="none" strike="noStrike" kern="1200" cap="none" spc="0" normalizeH="0" baseline="0" noProof="0" dirty="0">
              <a:ln>
                <a:noFill/>
              </a:ln>
              <a:solidFill>
                <a:srgbClr val="000000"/>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a:xfrm>
            <a:off x="1847850" y="188913"/>
            <a:ext cx="8229600" cy="615950"/>
          </a:xfrm>
        </p:spPr>
        <p:txBody>
          <a:bodyPr vert="horz" wrap="square" lIns="91440" tIns="45720" rIns="91440" bIns="45720" numCol="1" anchor="b"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7</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、疾病的诊断和治疗方法</a:t>
            </a:r>
          </a:p>
        </p:txBody>
      </p:sp>
      <p:sp>
        <p:nvSpPr>
          <p:cNvPr id="25603" name="Rectangle 3"/>
          <p:cNvSpPr>
            <a:spLocks noGrp="1"/>
          </p:cNvSpPr>
          <p:nvPr>
            <p:ph idx="1"/>
          </p:nvPr>
        </p:nvSpPr>
        <p:spPr>
          <a:xfrm>
            <a:off x="378691" y="1428750"/>
            <a:ext cx="10289309" cy="5143500"/>
          </a:xfrm>
        </p:spPr>
        <p:txBody>
          <a:bodyPr vert="horz" wrap="square" lIns="91440" tIns="45720" rIns="91440" bIns="45720" anchor="t"/>
          <a:lstStyle/>
          <a:p>
            <a:pPr eaLnBrk="1" hangingPunct="1">
              <a:lnSpc>
                <a:spcPct val="80000"/>
              </a:lnSpc>
            </a:pPr>
            <a:r>
              <a:rPr lang="zh-CN" altLang="en-US" dirty="0"/>
              <a:t>疾病的诊断：符合下述在两个条件：以有生命的人体或动物体为对象；以获得疾病诊断结果或健康状况为直接目的。</a:t>
            </a:r>
          </a:p>
          <a:p>
            <a:pPr eaLnBrk="1" hangingPunct="1">
              <a:lnSpc>
                <a:spcPct val="80000"/>
              </a:lnSpc>
            </a:pPr>
            <a:r>
              <a:rPr lang="zh-CN" altLang="en-US" dirty="0"/>
              <a:t>疾病的治疗：指为使有生命的人体或动物体获得或恢复健康或减少痛苦，进行阻断、缓解或消除病因或病灶的过程</a:t>
            </a:r>
            <a:r>
              <a:rPr lang="zh-CN" altLang="en-US" sz="2400" dirty="0"/>
              <a:t>。</a:t>
            </a:r>
            <a:endParaRPr lang="en-US" altLang="zh-CN" sz="2400" dirty="0"/>
          </a:p>
          <a:p>
            <a:pPr eaLnBrk="1" hangingPunct="1">
              <a:lnSpc>
                <a:spcPct val="80000"/>
              </a:lnSpc>
            </a:pPr>
            <a:endParaRPr lang="zh-CN" altLang="en-US" sz="2400" dirty="0"/>
          </a:p>
          <a:p>
            <a:pPr eaLnBrk="1" hangingPunct="1">
              <a:lnSpc>
                <a:spcPct val="80000"/>
              </a:lnSpc>
            </a:pPr>
            <a:r>
              <a:rPr lang="zh-CN" altLang="en-US" dirty="0"/>
              <a:t>问题：甲发现了</a:t>
            </a:r>
            <a:r>
              <a:rPr lang="en-US" altLang="zh-CN" dirty="0"/>
              <a:t>X</a:t>
            </a:r>
            <a:r>
              <a:rPr lang="zh-CN" altLang="en-US" dirty="0"/>
              <a:t>光，乙发现</a:t>
            </a:r>
            <a:r>
              <a:rPr lang="en-US" altLang="zh-CN" dirty="0"/>
              <a:t>X</a:t>
            </a:r>
            <a:r>
              <a:rPr lang="zh-CN" altLang="en-US" dirty="0"/>
              <a:t>光对人体具有透视性，丙发现了利用</a:t>
            </a:r>
            <a:r>
              <a:rPr lang="en-US" altLang="zh-CN" dirty="0"/>
              <a:t>X</a:t>
            </a:r>
            <a:r>
              <a:rPr lang="zh-CN" altLang="en-US" dirty="0"/>
              <a:t>光诊断疾病的方法，丁制造了</a:t>
            </a:r>
            <a:r>
              <a:rPr lang="en-US" altLang="zh-CN" dirty="0"/>
              <a:t>X</a:t>
            </a:r>
            <a:r>
              <a:rPr lang="zh-CN" altLang="en-US" dirty="0"/>
              <a:t>光机，四人哪个有可能获得专利？ </a:t>
            </a:r>
          </a:p>
          <a:p>
            <a:pPr eaLnBrk="1" hangingPunct="1">
              <a:lnSpc>
                <a:spcPct val="80000"/>
              </a:lnSpc>
            </a:pPr>
            <a:r>
              <a:rPr lang="zh-CN" altLang="en-US" dirty="0"/>
              <a:t>甲和乙所作出的是发现，不能授予专利；丙提出的是疾病的诊断方法，也不能授予专利；丁做的</a:t>
            </a:r>
            <a:r>
              <a:rPr lang="en-US" altLang="zh-CN" dirty="0"/>
              <a:t>X</a:t>
            </a:r>
            <a:r>
              <a:rPr lang="zh-CN" altLang="en-US" dirty="0"/>
              <a:t>光机是产品发明，可以授予专利。</a:t>
            </a:r>
          </a:p>
        </p:txBody>
      </p:sp>
      <p:sp>
        <p:nvSpPr>
          <p:cNvPr id="30724"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t>55</a:t>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 calcmode="lin" valueType="num">
                                      <p:cBhvr additive="base">
                                        <p:cTn id="7" dur="500" fill="hold"/>
                                        <p:tgtEl>
                                          <p:spTgt spid="256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603">
                                            <p:txEl>
                                              <p:pRg st="1" end="1"/>
                                            </p:txEl>
                                          </p:spTgt>
                                        </p:tgtEl>
                                        <p:attrNameLst>
                                          <p:attrName>style.visibility</p:attrName>
                                        </p:attrNameLst>
                                      </p:cBhvr>
                                      <p:to>
                                        <p:strVal val="visible"/>
                                      </p:to>
                                    </p:set>
                                    <p:anim calcmode="lin" valueType="num">
                                      <p:cBhvr additive="base">
                                        <p:cTn id="13" dur="500" fill="hold"/>
                                        <p:tgtEl>
                                          <p:spTgt spid="256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603">
                                            <p:txEl>
                                              <p:pRg st="3" end="3"/>
                                            </p:txEl>
                                          </p:spTgt>
                                        </p:tgtEl>
                                        <p:attrNameLst>
                                          <p:attrName>style.visibility</p:attrName>
                                        </p:attrNameLst>
                                      </p:cBhvr>
                                      <p:to>
                                        <p:strVal val="visible"/>
                                      </p:to>
                                    </p:set>
                                    <p:anim calcmode="lin" valueType="num">
                                      <p:cBhvr additive="base">
                                        <p:cTn id="19" dur="500" fill="hold"/>
                                        <p:tgtEl>
                                          <p:spTgt spid="2560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6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603">
                                            <p:txEl>
                                              <p:pRg st="4" end="4"/>
                                            </p:txEl>
                                          </p:spTgt>
                                        </p:tgtEl>
                                        <p:attrNameLst>
                                          <p:attrName>style.visibility</p:attrName>
                                        </p:attrNameLst>
                                      </p:cBhvr>
                                      <p:to>
                                        <p:strVal val="visible"/>
                                      </p:to>
                                    </p:set>
                                    <p:anim calcmode="lin" valueType="num">
                                      <p:cBhvr additive="base">
                                        <p:cTn id="25" dur="500" fill="hold"/>
                                        <p:tgtEl>
                                          <p:spTgt spid="2560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60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8</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、动物和植物的新品种 </a:t>
            </a:r>
          </a:p>
        </p:txBody>
      </p:sp>
      <p:sp>
        <p:nvSpPr>
          <p:cNvPr id="31747"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sz="4000" dirty="0"/>
              <a:t>植物可以通过</a:t>
            </a:r>
            <a:r>
              <a:rPr lang="en-US" altLang="zh-CN" sz="4000" dirty="0"/>
              <a:t>《</a:t>
            </a:r>
            <a:r>
              <a:rPr lang="zh-CN" altLang="en-US" sz="4000" dirty="0"/>
              <a:t>植物新品种条例</a:t>
            </a:r>
            <a:r>
              <a:rPr lang="en-US" altLang="zh-CN" sz="4000" dirty="0"/>
              <a:t>》</a:t>
            </a:r>
            <a:r>
              <a:rPr lang="zh-CN" altLang="en-US" sz="4000" dirty="0"/>
              <a:t>进行保护，我国不保护动物品种。</a:t>
            </a:r>
            <a:endParaRPr lang="en-US" altLang="zh-CN" sz="4000" dirty="0"/>
          </a:p>
          <a:p>
            <a:pPr eaLnBrk="1" hangingPunct="1"/>
            <a:endParaRPr lang="zh-CN" altLang="en-US" sz="4000" dirty="0"/>
          </a:p>
          <a:p>
            <a:pPr eaLnBrk="1" hangingPunct="1"/>
            <a:r>
              <a:rPr lang="zh-CN" altLang="en-US" sz="4000" dirty="0"/>
              <a:t>对动物和植物品种的生产方法，可以授予专利权。 </a:t>
            </a:r>
          </a:p>
        </p:txBody>
      </p:sp>
      <p:sp>
        <p:nvSpPr>
          <p:cNvPr id="31748" name="Rectangle 4"/>
          <p:cNvSpPr/>
          <p:nvPr/>
        </p:nvSpPr>
        <p:spPr>
          <a:xfrm>
            <a:off x="3800475" y="3246438"/>
            <a:ext cx="184150" cy="366712"/>
          </a:xfrm>
          <a:prstGeom prst="rect">
            <a:avLst/>
          </a:prstGeom>
          <a:noFill/>
          <a:ln w="9525">
            <a:noFill/>
          </a:ln>
        </p:spPr>
        <p:txBody>
          <a:bodyPr wrap="none" anchor="ct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31749" name="灯片编号占位符 4"/>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t>56</a:t>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a:xfrm>
            <a:off x="997527" y="188913"/>
            <a:ext cx="10039928" cy="666750"/>
          </a:xfrm>
        </p:spPr>
        <p:txBody>
          <a:bodyPr vert="horz" wrap="square" lIns="91440" tIns="45720" rIns="91440" bIns="45720" numCol="1" anchor="b" anchorCtr="0" compatLnSpc="1">
            <a:noAutofit/>
          </a:bodyPr>
          <a:lstStyle/>
          <a:p>
            <a:pPr lvl="0" eaLnBrk="1" fontAlgn="auto" hangingPunct="1">
              <a:spcAft>
                <a:spcPts val="0"/>
              </a:spcAft>
              <a:defRPr/>
            </a:pPr>
            <a:r>
              <a:rPr kumimoji="0" lang="en-US" altLang="zh-CN" sz="3200" b="1" i="0" u="none" strike="noStrike" kern="1200" cap="none" spc="0" normalizeH="0" baseline="0" noProof="0" dirty="0">
                <a:ln>
                  <a:noFill/>
                </a:ln>
                <a:solidFill>
                  <a:schemeClr val="accent1">
                    <a:satMod val="150000"/>
                  </a:schemeClr>
                </a:solidFill>
                <a:effectLst/>
                <a:uLnTx/>
                <a:uFillTx/>
              </a:rPr>
              <a:t>9</a:t>
            </a:r>
            <a:r>
              <a:rPr kumimoji="0" lang="zh-CN" altLang="en-US" sz="3200" b="1" i="0" u="none" strike="noStrike" kern="1200" cap="none" spc="0" normalizeH="0" baseline="0" noProof="0" dirty="0">
                <a:ln>
                  <a:noFill/>
                </a:ln>
                <a:solidFill>
                  <a:schemeClr val="accent1">
                    <a:satMod val="150000"/>
                  </a:schemeClr>
                </a:solidFill>
                <a:effectLst/>
                <a:uLnTx/>
                <a:uFillTx/>
              </a:rPr>
              <a:t>、</a:t>
            </a:r>
            <a:r>
              <a:rPr lang="zh-CN" altLang="en-US" sz="3200" dirty="0">
                <a:solidFill>
                  <a:schemeClr val="accent1">
                    <a:satMod val="150000"/>
                  </a:schemeClr>
                </a:solidFill>
              </a:rPr>
              <a:t>原子核变换方法以及用原子核变换方法获得的物质</a:t>
            </a:r>
          </a:p>
        </p:txBody>
      </p:sp>
      <p:sp>
        <p:nvSpPr>
          <p:cNvPr id="32771"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dirty="0"/>
              <a:t>原子核变换的方法，是指使一个或几个原子核分裂或者聚合，形成一个或几个新原子核的过程。</a:t>
            </a:r>
            <a:endParaRPr lang="en-US" altLang="zh-CN" dirty="0"/>
          </a:p>
          <a:p>
            <a:pPr eaLnBrk="1" hangingPunct="1"/>
            <a:r>
              <a:rPr lang="zh-CN" altLang="en-US" dirty="0"/>
              <a:t>用该方法所获得的物质，指的是利用这些方法所得到的放射性同位素。</a:t>
            </a:r>
            <a:endParaRPr lang="en-US" altLang="zh-CN" dirty="0"/>
          </a:p>
          <a:p>
            <a:pPr eaLnBrk="1" hangingPunct="1"/>
            <a:r>
              <a:rPr lang="zh-CN" altLang="en-US" dirty="0"/>
              <a:t>为实现原子核的变换所使用的仪器、设备可以授予专利权。 </a:t>
            </a:r>
          </a:p>
        </p:txBody>
      </p:sp>
      <p:sp>
        <p:nvSpPr>
          <p:cNvPr id="32772"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t>57</a:t>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a:xfrm>
            <a:off x="814388" y="0"/>
            <a:ext cx="10539413" cy="1020763"/>
          </a:xfrm>
        </p:spPr>
        <p:txBody>
          <a:bodyPr vert="horz" wrap="square" lIns="91440" tIns="45720" rIns="91440" bIns="45720" numCol="1" anchor="b"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100" b="1" i="0" u="none" strike="noStrike" kern="1200" cap="none" spc="0" normalizeH="0" baseline="0" noProof="0" dirty="0">
                <a:ln>
                  <a:noFill/>
                </a:ln>
                <a:solidFill>
                  <a:schemeClr val="accent1">
                    <a:satMod val="150000"/>
                  </a:schemeClr>
                </a:solidFill>
                <a:effectLst/>
                <a:uLnTx/>
                <a:uFillTx/>
                <a:latin typeface="+mj-lt"/>
                <a:ea typeface="+mj-ea"/>
                <a:cs typeface="+mj-cs"/>
              </a:rPr>
              <a:t>10</a:t>
            </a:r>
            <a:r>
              <a:rPr kumimoji="0" lang="zh-CN" altLang="en-US" sz="3100" b="1" i="0" u="none" strike="noStrike" kern="1200" cap="none" spc="0" normalizeH="0" baseline="0" noProof="0" dirty="0">
                <a:ln>
                  <a:noFill/>
                </a:ln>
                <a:solidFill>
                  <a:schemeClr val="accent1">
                    <a:satMod val="150000"/>
                  </a:schemeClr>
                </a:solidFill>
                <a:effectLst/>
                <a:uLnTx/>
                <a:uFillTx/>
                <a:latin typeface="+mj-lt"/>
                <a:ea typeface="+mj-ea"/>
                <a:cs typeface="+mj-cs"/>
              </a:rPr>
              <a:t>、对平面印刷品的图案、色彩或者二者的结合作出的主要起标识作用的设计</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33795"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dirty="0"/>
              <a:t>“平面印刷品”主要指平面包装袋、瓶贴、标贴等用于装入被销售的商品或者用于附着于其他产品之上、不单独向消费者出售的二维印刷品；</a:t>
            </a:r>
            <a:endParaRPr lang="en-US" altLang="zh-CN" dirty="0"/>
          </a:p>
          <a:p>
            <a:pPr eaLnBrk="1" hangingPunct="1"/>
            <a:r>
              <a:rPr lang="zh-CN" altLang="en-US" dirty="0"/>
              <a:t>“主要起标识作用”是指二维印刷品的图案、色彩或者二者的结合主要是用于让消费者识别被装入的商品或者被附着的产品的来源或者生产者，而不是用于使被装入的商品外观或者被附着的产品外观本身“富有美感”而吸引消费者。 </a:t>
            </a:r>
          </a:p>
        </p:txBody>
      </p:sp>
      <p:sp>
        <p:nvSpPr>
          <p:cNvPr id="33796" name="灯片编号占位符 3"/>
          <p:cNvSpPr txBox="1">
            <a:spLocks noGrp="1"/>
          </p:cNvSpPr>
          <p:nvPr>
            <p:ph type="sldNum" sz="quarter" idx="4"/>
          </p:nvPr>
        </p:nvSpPr>
        <p:spPr>
          <a:noFill/>
          <a:ln>
            <a:noFill/>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rPr>
              <a:t>58</a:t>
            </a:fld>
            <a:endParaRPr kumimoji="0" lang="en-US" altLang="zh-CN" sz="1200" b="1" i="0" u="none" strike="noStrike" kern="1200" cap="none" spc="0" normalizeH="0" baseline="0" noProof="0" dirty="0">
              <a:ln>
                <a:noFill/>
              </a:ln>
              <a:solidFill>
                <a:srgbClr val="3F3F3F"/>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sz="3200" b="1" noProof="0" dirty="0">
                <a:ln>
                  <a:noFill/>
                </a:ln>
                <a:solidFill>
                  <a:schemeClr val="accent1">
                    <a:satMod val="150000"/>
                  </a:schemeClr>
                </a:solidFill>
                <a:effectLst/>
                <a:uLnTx/>
                <a:uFillTx/>
                <a:sym typeface="+mn-ea"/>
              </a:rPr>
              <a:t>2008</a:t>
            </a:r>
            <a:r>
              <a:rPr lang="zh-CN" altLang="en-US" sz="3200" b="1" noProof="0" dirty="0">
                <a:ln>
                  <a:noFill/>
                </a:ln>
                <a:solidFill>
                  <a:schemeClr val="accent1">
                    <a:satMod val="150000"/>
                  </a:schemeClr>
                </a:solidFill>
                <a:effectLst/>
                <a:uLnTx/>
                <a:uFillTx/>
                <a:sym typeface="+mn-ea"/>
              </a:rPr>
              <a:t>年专利法修改时增加了</a:t>
            </a:r>
            <a:r>
              <a:rPr lang="en-US" altLang="zh-CN" sz="3200" b="1" noProof="0" dirty="0">
                <a:ln>
                  <a:noFill/>
                </a:ln>
                <a:solidFill>
                  <a:schemeClr val="accent1">
                    <a:satMod val="150000"/>
                  </a:schemeClr>
                </a:solidFill>
                <a:effectLst/>
                <a:uLnTx/>
                <a:uFillTx/>
                <a:sym typeface="+mn-ea"/>
              </a:rPr>
              <a:t>“</a:t>
            </a:r>
            <a:r>
              <a:rPr lang="zh-CN" altLang="en-US" sz="3200" b="1" noProof="0" dirty="0">
                <a:ln>
                  <a:noFill/>
                </a:ln>
                <a:solidFill>
                  <a:schemeClr val="accent1">
                    <a:satMod val="150000"/>
                  </a:schemeClr>
                </a:solidFill>
                <a:effectLst/>
                <a:uLnTx/>
                <a:uFillTx/>
                <a:sym typeface="+mn-ea"/>
              </a:rPr>
              <a:t>对平面印刷品的图案、色彩或者二者的结合作出的主要起标识作用的设计</a:t>
            </a:r>
            <a:r>
              <a:rPr lang="en-US" altLang="zh-CN" sz="3200" b="1" noProof="0" dirty="0">
                <a:ln>
                  <a:noFill/>
                </a:ln>
                <a:solidFill>
                  <a:schemeClr val="accent1">
                    <a:satMod val="150000"/>
                  </a:schemeClr>
                </a:solidFill>
                <a:effectLst/>
                <a:uLnTx/>
                <a:uFillTx/>
                <a:sym typeface="+mn-ea"/>
              </a:rPr>
              <a:t>”</a:t>
            </a:r>
            <a:r>
              <a:rPr lang="zh-CN" altLang="en-US" sz="3200" b="1" noProof="0" dirty="0">
                <a:ln>
                  <a:noFill/>
                </a:ln>
                <a:solidFill>
                  <a:schemeClr val="accent1">
                    <a:satMod val="150000"/>
                  </a:schemeClr>
                </a:solidFill>
                <a:effectLst/>
                <a:uLnTx/>
                <a:uFillTx/>
                <a:sym typeface="+mn-ea"/>
              </a:rPr>
              <a:t>不授予专利权的规定</a:t>
            </a:r>
            <a:endParaRPr lang="zh-CN" altLang="en-US"/>
          </a:p>
        </p:txBody>
      </p:sp>
      <p:sp>
        <p:nvSpPr>
          <p:cNvPr id="6" name="内容占位符 5"/>
          <p:cNvSpPr>
            <a:spLocks noGrp="1"/>
          </p:cNvSpPr>
          <p:nvPr>
            <p:ph sz="half"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r>
              <a:rPr lang="en-US" altLang="zh-CN"/>
              <a:t>2013</a:t>
            </a:r>
            <a:r>
              <a:rPr lang="zh-CN" altLang="en-US"/>
              <a:t>年的外观设计申请，未获得授权</a:t>
            </a:r>
          </a:p>
        </p:txBody>
      </p:sp>
      <p:sp>
        <p:nvSpPr>
          <p:cNvPr id="7" name="内容占位符 6"/>
          <p:cNvSpPr>
            <a:spLocks noGrp="1"/>
          </p:cNvSpPr>
          <p:nvPr>
            <p:ph sz="half" idx="2"/>
          </p:nvPr>
        </p:nvSpPr>
        <p:spPr/>
        <p:txBody>
          <a:bodyPr/>
          <a:lstStyle/>
          <a:p>
            <a:endParaRPr lang="zh-CN" altLang="en-US"/>
          </a:p>
          <a:p>
            <a:endParaRPr lang="zh-CN" altLang="en-US"/>
          </a:p>
          <a:p>
            <a:endParaRPr lang="zh-CN" altLang="en-US"/>
          </a:p>
          <a:p>
            <a:endParaRPr lang="zh-CN" altLang="en-US"/>
          </a:p>
          <a:p>
            <a:endParaRPr lang="zh-CN" altLang="en-US"/>
          </a:p>
          <a:p>
            <a:endParaRPr lang="zh-CN" altLang="en-US"/>
          </a:p>
          <a:p>
            <a:r>
              <a:rPr lang="en-US" altLang="zh-CN"/>
              <a:t>1996</a:t>
            </a:r>
            <a:r>
              <a:rPr lang="zh-CN" altLang="en-US"/>
              <a:t>年的外观设计申请，获得了授权</a:t>
            </a:r>
          </a:p>
        </p:txBody>
      </p:sp>
      <p:pic>
        <p:nvPicPr>
          <p:cNvPr id="2" name="图片 -2147482618"/>
          <p:cNvPicPr>
            <a:picLocks noChangeAspect="1"/>
          </p:cNvPicPr>
          <p:nvPr/>
        </p:nvPicPr>
        <p:blipFill>
          <a:blip r:embed="rId2"/>
          <a:stretch>
            <a:fillRect/>
          </a:stretch>
        </p:blipFill>
        <p:spPr>
          <a:xfrm>
            <a:off x="6596380" y="1513523"/>
            <a:ext cx="5270500" cy="3150235"/>
          </a:xfrm>
          <a:prstGeom prst="rect">
            <a:avLst/>
          </a:prstGeom>
          <a:noFill/>
          <a:ln w="9525">
            <a:noFill/>
          </a:ln>
        </p:spPr>
      </p:pic>
      <p:pic>
        <p:nvPicPr>
          <p:cNvPr id="8" name="内容占位符 -2147482619" descr="1503391469490425"/>
          <p:cNvPicPr>
            <a:picLocks noChangeAspect="1"/>
          </p:cNvPicPr>
          <p:nvPr/>
        </p:nvPicPr>
        <p:blipFill>
          <a:blip r:embed="rId3"/>
          <a:stretch>
            <a:fillRect/>
          </a:stretch>
        </p:blipFill>
        <p:spPr>
          <a:xfrm>
            <a:off x="990600" y="1835785"/>
            <a:ext cx="5181600" cy="270065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Rectangle 2"/>
          <p:cNvSpPr>
            <a:spLocks noGrp="1" noChangeArrowheads="1"/>
          </p:cNvSpPr>
          <p:nvPr>
            <p:ph type="title"/>
          </p:nvPr>
        </p:nvSpPr>
        <p:spPr/>
        <p:txBody>
          <a:bodyPr>
            <a:normAutofit/>
          </a:bodyPr>
          <a:lstStyle/>
          <a:p>
            <a:pPr eaLnBrk="1" hangingPunct="1"/>
            <a:r>
              <a:rPr lang="zh-CN" altLang="en-US"/>
              <a:t>一、知识产权与知识产权法</a:t>
            </a:r>
          </a:p>
        </p:txBody>
      </p:sp>
      <p:sp>
        <p:nvSpPr>
          <p:cNvPr id="1036" name="Rectangle 3"/>
          <p:cNvSpPr>
            <a:spLocks noGrp="1" noChangeArrowheads="1"/>
          </p:cNvSpPr>
          <p:nvPr>
            <p:ph type="body" idx="4294967295"/>
          </p:nvPr>
        </p:nvSpPr>
        <p:spPr>
          <a:xfrm>
            <a:off x="1524000" y="1600203"/>
            <a:ext cx="8229600" cy="4530725"/>
          </a:xfrm>
        </p:spPr>
        <p:txBody>
          <a:bodyPr/>
          <a:lstStyle/>
          <a:p>
            <a:pPr eaLnBrk="1" hangingPunct="1"/>
            <a:r>
              <a:rPr lang="zh-CN" altLang="en-US" dirty="0"/>
              <a:t>（一）知识产权与财产法体系</a:t>
            </a:r>
          </a:p>
          <a:p>
            <a:pPr eaLnBrk="1" hangingPunct="1"/>
            <a:r>
              <a:rPr lang="zh-CN" altLang="en-US" dirty="0"/>
              <a:t>                                </a:t>
            </a:r>
          </a:p>
          <a:p>
            <a:pPr eaLnBrk="1" hangingPunct="1">
              <a:buFont typeface="Wingdings" panose="05000000000000000000" pitchFamily="2" charset="2"/>
              <a:buNone/>
            </a:pPr>
            <a:endParaRPr lang="en-US" altLang="zh-CN" dirty="0"/>
          </a:p>
        </p:txBody>
      </p:sp>
      <p:graphicFrame>
        <p:nvGraphicFramePr>
          <p:cNvPr id="2" name="图示 1"/>
          <p:cNvGraphicFramePr/>
          <p:nvPr/>
        </p:nvGraphicFramePr>
        <p:xfrm>
          <a:off x="1237673" y="2253672"/>
          <a:ext cx="10160000" cy="38550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087563"/>
            <a:ext cx="12192000" cy="255905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panose="020B0604020202020204"/>
              <a:ea typeface="微软雅黑" panose="020B0503020204020204" pitchFamily="34" charset="-122"/>
              <a:cs typeface="+mn-cs"/>
            </a:endParaRPr>
          </a:p>
        </p:txBody>
      </p:sp>
      <p:sp>
        <p:nvSpPr>
          <p:cNvPr id="5123" name="标题 1"/>
          <p:cNvSpPr>
            <a:spLocks noGrp="1"/>
          </p:cNvSpPr>
          <p:nvPr>
            <p:ph type="ctrTitle"/>
          </p:nvPr>
        </p:nvSpPr>
        <p:spPr>
          <a:xfrm>
            <a:off x="1524000" y="1933575"/>
            <a:ext cx="9144000" cy="1992313"/>
          </a:xfrm>
        </p:spPr>
        <p:txBody>
          <a:bodyPr vert="horz" wrap="square" lIns="91440" tIns="45720" rIns="91440" bIns="45720" anchor="b"/>
          <a:lstStyle/>
          <a:p>
            <a:pPr eaLnBrk="1" hangingPunct="1">
              <a:buClrTx/>
              <a:buSzTx/>
              <a:buFontTx/>
            </a:pPr>
            <a:r>
              <a:rPr lang="zh-CN" altLang="en-US" sz="5400" b="1" kern="1200" dirty="0">
                <a:latin typeface="+mj-lt"/>
                <a:ea typeface="+mj-ea"/>
                <a:cs typeface="+mj-cs"/>
              </a:rPr>
              <a:t>第二讲    专利（二）</a:t>
            </a:r>
            <a:br>
              <a:rPr lang="zh-CN" altLang="en-US" sz="5400" b="1" kern="1200" dirty="0">
                <a:latin typeface="+mj-lt"/>
                <a:ea typeface="+mj-ea"/>
                <a:cs typeface="+mj-cs"/>
              </a:rPr>
            </a:br>
            <a:endParaRPr lang="zh-CN" altLang="zh-CN" b="1" kern="1200" dirty="0">
              <a:latin typeface="+mj-lt"/>
              <a:ea typeface="+mj-ea"/>
              <a:cs typeface="+mj-cs"/>
            </a:endParaRPr>
          </a:p>
        </p:txBody>
      </p:sp>
      <p:sp>
        <p:nvSpPr>
          <p:cNvPr id="5124" name="副标题 2"/>
          <p:cNvSpPr>
            <a:spLocks noGrp="1"/>
          </p:cNvSpPr>
          <p:nvPr>
            <p:ph type="subTitle" idx="1"/>
          </p:nvPr>
        </p:nvSpPr>
        <p:spPr>
          <a:xfrm>
            <a:off x="1524000" y="4005263"/>
            <a:ext cx="9144000" cy="1971675"/>
          </a:xfrm>
        </p:spPr>
        <p:txBody>
          <a:bodyPr vert="horz" wrap="square" lIns="91440" tIns="45720" rIns="91440" bIns="45720" anchor="t"/>
          <a:lstStyle/>
          <a:p>
            <a:pPr eaLnBrk="1" hangingPunct="1">
              <a:buClrTx/>
              <a:buSzTx/>
            </a:pPr>
            <a:endParaRPr lang="zh-CN" altLang="en-US" sz="2800" kern="1200" dirty="0">
              <a:latin typeface="+mn-lt"/>
              <a:ea typeface="+mn-ea"/>
              <a:cs typeface="+mn-cs"/>
            </a:endParaRPr>
          </a:p>
        </p:txBody>
      </p:sp>
      <p:pic>
        <p:nvPicPr>
          <p:cNvPr id="5125" name="图片 5" descr="横版组合——透明.png"/>
          <p:cNvPicPr>
            <a:picLocks noChangeAspect="1"/>
          </p:cNvPicPr>
          <p:nvPr/>
        </p:nvPicPr>
        <p:blipFill>
          <a:blip r:embed="rId3"/>
          <a:stretch>
            <a:fillRect/>
          </a:stretch>
        </p:blipFill>
        <p:spPr>
          <a:xfrm>
            <a:off x="3524250" y="698500"/>
            <a:ext cx="5143500" cy="1079500"/>
          </a:xfrm>
          <a:prstGeom prst="rect">
            <a:avLst/>
          </a:prstGeom>
          <a:noFill/>
          <a:ln w="9525">
            <a:noFill/>
          </a:ln>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61</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33795"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t>二、 专利权属</a:t>
            </a:r>
            <a:r>
              <a:rPr kumimoji="0" lang="zh-CN" altLang="en-US" sz="4000" b="1" i="0" u="none" strike="noStrike" kern="1200" cap="none" spc="0" normalizeH="0" baseline="0" noProof="0">
                <a:ln>
                  <a:noFill/>
                </a:ln>
                <a:solidFill>
                  <a:schemeClr val="accent1">
                    <a:satMod val="150000"/>
                  </a:schemeClr>
                </a:solidFill>
                <a:effectLst/>
                <a:uLnTx/>
                <a:uFillTx/>
                <a:latin typeface="Arial" panose="020B0604020202020204" pitchFamily="34" charset="0"/>
                <a:ea typeface="+mj-ea"/>
                <a:cs typeface="+mj-cs"/>
              </a:rPr>
              <a:t>以及发明人和设计人</a:t>
            </a:r>
          </a:p>
        </p:txBody>
      </p:sp>
      <p:sp>
        <p:nvSpPr>
          <p:cNvPr id="34820" name="Rectangle 3"/>
          <p:cNvSpPr>
            <a:spLocks noGrp="1"/>
          </p:cNvSpPr>
          <p:nvPr>
            <p:ph idx="1"/>
          </p:nvPr>
        </p:nvSpPr>
        <p:spPr>
          <a:xfrm>
            <a:off x="838200" y="1341438"/>
            <a:ext cx="10515600" cy="5060950"/>
          </a:xfrm>
        </p:spPr>
        <p:txBody>
          <a:bodyPr vert="horz" wrap="square" lIns="91440" tIns="45720" rIns="91440" bIns="45720" anchor="t"/>
          <a:lstStyle/>
          <a:p>
            <a:pPr marL="1168400" lvl="1" indent="-711200" eaLnBrk="1" hangingPunct="1">
              <a:buNone/>
            </a:pPr>
            <a:r>
              <a:rPr lang="zh-CN" altLang="en-US" sz="3600" dirty="0"/>
              <a:t>（一）专利权属的含义</a:t>
            </a:r>
          </a:p>
          <a:p>
            <a:pPr marL="1168400" lvl="1" indent="-711200" eaLnBrk="1" hangingPunct="1">
              <a:buNone/>
            </a:pPr>
            <a:r>
              <a:rPr lang="zh-CN" altLang="en-US" sz="3600" dirty="0"/>
              <a:t>专利权属，包括</a:t>
            </a:r>
            <a:r>
              <a:rPr lang="zh-CN" altLang="en-US" sz="3600" dirty="0">
                <a:solidFill>
                  <a:schemeClr val="accent3"/>
                </a:solidFill>
              </a:rPr>
              <a:t>专利权</a:t>
            </a:r>
            <a:r>
              <a:rPr lang="zh-CN" altLang="en-US" sz="3600" dirty="0"/>
              <a:t>权属，也包括</a:t>
            </a:r>
            <a:r>
              <a:rPr lang="zh-CN" altLang="en-US" sz="3600" dirty="0">
                <a:solidFill>
                  <a:schemeClr val="accent3"/>
                </a:solidFill>
              </a:rPr>
              <a:t>专利申请权</a:t>
            </a:r>
            <a:r>
              <a:rPr lang="zh-CN" altLang="en-US" sz="3600" dirty="0"/>
              <a:t>权属。</a:t>
            </a:r>
          </a:p>
          <a:p>
            <a:pPr marL="1168400" lvl="1" indent="-711200" eaLnBrk="1" hangingPunct="1">
              <a:buNone/>
            </a:pPr>
            <a:r>
              <a:rPr lang="zh-CN" altLang="en-US" sz="3200" dirty="0"/>
              <a:t>专利权属就是指专利权或专利申请权的归属，也就是说，谁是真正的专利权人或对专利申请拥有权利的人。</a:t>
            </a:r>
          </a:p>
          <a:p>
            <a:pPr marL="1168400" lvl="1" indent="-711200" eaLnBrk="1" hangingPunct="1">
              <a:buNone/>
            </a:pPr>
            <a:r>
              <a:rPr lang="zh-CN" altLang="en-US" sz="3200" dirty="0"/>
              <a:t>专利权属的意义：直接决定专利权的归属。</a:t>
            </a:r>
            <a:endParaRPr lang="zh-CN" altLang="en-US" dirty="0"/>
          </a:p>
          <a:p>
            <a:pPr marL="1168400" lvl="1" indent="-711200" eaLnBrk="1" hangingPunct="1">
              <a:buNone/>
            </a:pPr>
            <a:endParaRPr lang="en-US" altLang="zh-CN" sz="3200" dirty="0"/>
          </a:p>
        </p:txBody>
      </p:sp>
      <p:sp>
        <p:nvSpPr>
          <p:cNvPr id="34821" name="灯片编号占位符 5"/>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61</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800" b="1" i="0" u="none" strike="noStrike" kern="1200" cap="none" spc="0" normalizeH="0" baseline="0" noProof="0" dirty="0">
                <a:ln>
                  <a:noFill/>
                </a:ln>
                <a:solidFill>
                  <a:schemeClr val="accent1">
                    <a:satMod val="150000"/>
                  </a:schemeClr>
                </a:solidFill>
                <a:effectLst/>
                <a:uLnTx/>
                <a:uFillTx/>
                <a:latin typeface="+mj-lt"/>
                <a:ea typeface="+mj-ea"/>
                <a:cs typeface="+mj-cs"/>
              </a:rPr>
              <a:t>（二）专利权属引起的纠纷</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35843" name="内容占位符 2"/>
          <p:cNvSpPr>
            <a:spLocks noGrp="1"/>
          </p:cNvSpPr>
          <p:nvPr>
            <p:ph idx="1"/>
          </p:nvPr>
        </p:nvSpPr>
        <p:spPr>
          <a:xfrm>
            <a:off x="1524000" y="1500188"/>
            <a:ext cx="9144000" cy="4900612"/>
          </a:xfrm>
        </p:spPr>
        <p:txBody>
          <a:bodyPr vert="horz" wrap="square" lIns="91440" tIns="45720" rIns="91440" bIns="45720" anchor="t"/>
          <a:lstStyle/>
          <a:p>
            <a:pPr eaLnBrk="1" hangingPunct="1"/>
            <a:r>
              <a:rPr lang="en-US" altLang="zh-CN" dirty="0"/>
              <a:t>1</a:t>
            </a:r>
            <a:r>
              <a:rPr lang="zh-CN" altLang="en-US" dirty="0"/>
              <a:t>、个人申请专利后，个人所在的单位认为该专利归单位所有；</a:t>
            </a:r>
          </a:p>
          <a:p>
            <a:pPr eaLnBrk="1" hangingPunct="1"/>
            <a:r>
              <a:rPr lang="en-US" altLang="zh-CN" dirty="0"/>
              <a:t>2</a:t>
            </a:r>
            <a:r>
              <a:rPr lang="zh-CN" altLang="en-US" dirty="0"/>
              <a:t>、单位获得专利后，完成的个人认为该专利归个人所有；</a:t>
            </a:r>
          </a:p>
          <a:p>
            <a:pPr eaLnBrk="1" hangingPunct="1"/>
            <a:r>
              <a:rPr lang="en-US" altLang="zh-CN" dirty="0"/>
              <a:t>3</a:t>
            </a:r>
            <a:r>
              <a:rPr lang="zh-CN" altLang="en-US" dirty="0"/>
              <a:t>、一个单位（个人）申请专利后，另一没有合同关系的单位（个人）认为应归其所有。</a:t>
            </a:r>
          </a:p>
          <a:p>
            <a:pPr eaLnBrk="1" hangingPunct="1"/>
            <a:r>
              <a:rPr lang="zh-CN" altLang="en-US" dirty="0"/>
              <a:t> </a:t>
            </a:r>
            <a:r>
              <a:rPr lang="en-US" altLang="zh-CN" dirty="0"/>
              <a:t>4</a:t>
            </a:r>
            <a:r>
              <a:rPr lang="zh-CN" altLang="en-US" dirty="0"/>
              <a:t>、两个单位（个人）在履行合同中完成，由一方申请专利后，另一个认为应归其所有或共有；</a:t>
            </a:r>
          </a:p>
          <a:p>
            <a:pPr eaLnBrk="1" hangingPunct="1"/>
            <a:endParaRPr lang="zh-CN" altLang="en-US" dirty="0"/>
          </a:p>
        </p:txBody>
      </p:sp>
      <p:sp>
        <p:nvSpPr>
          <p:cNvPr id="35844"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62</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63</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35843"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400" b="1" i="0" u="none" strike="noStrike" kern="1200" cap="none" spc="0" normalizeH="0" baseline="0" noProof="0" dirty="0">
                <a:ln>
                  <a:noFill/>
                </a:ln>
                <a:solidFill>
                  <a:schemeClr val="accent1">
                    <a:satMod val="150000"/>
                  </a:schemeClr>
                </a:solidFill>
                <a:effectLst/>
                <a:uLnTx/>
                <a:uFillTx/>
                <a:latin typeface="+mj-lt"/>
                <a:ea typeface="+mj-ea"/>
                <a:cs typeface="+mj-cs"/>
              </a:rPr>
              <a:t>（三）</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职务发明与非职务发明：个人与单位之间的专利权属问题</a:t>
            </a:r>
          </a:p>
        </p:txBody>
      </p:sp>
      <p:sp>
        <p:nvSpPr>
          <p:cNvPr id="36868" name="Rectangle 3"/>
          <p:cNvSpPr>
            <a:spLocks noGrp="1"/>
          </p:cNvSpPr>
          <p:nvPr>
            <p:ph idx="1"/>
          </p:nvPr>
        </p:nvSpPr>
        <p:spPr>
          <a:xfrm>
            <a:off x="838200" y="1341438"/>
            <a:ext cx="10515600" cy="5060950"/>
          </a:xfrm>
        </p:spPr>
        <p:txBody>
          <a:bodyPr vert="horz" wrap="square" lIns="91440" tIns="45720" rIns="91440" bIns="45720" anchor="t"/>
          <a:lstStyle/>
          <a:p>
            <a:pPr marL="0" lvl="1" eaLnBrk="1" hangingPunct="1"/>
            <a:r>
              <a:rPr lang="zh-CN" altLang="en-US" dirty="0"/>
              <a:t>专利法第六条：</a:t>
            </a:r>
            <a:r>
              <a:rPr lang="zh-CN" altLang="en-US" sz="2800" dirty="0"/>
              <a:t> </a:t>
            </a:r>
            <a:r>
              <a:rPr lang="zh-CN" altLang="en-US" sz="2800" dirty="0">
                <a:ea typeface="华文新魏" panose="02010800040101010101" pitchFamily="2" charset="-122"/>
              </a:rPr>
              <a:t>执行本单位的任务或者主要是利用本单位的物质技术条件所完成的发明创造为职务发明创造。职务发明创造申请专利的权利属于该单位；申请被批准后，该单位为专利权人。</a:t>
            </a:r>
            <a:r>
              <a:rPr lang="zh-CN" altLang="en-US" sz="2800" dirty="0">
                <a:solidFill>
                  <a:schemeClr val="accent3"/>
                </a:solidFill>
                <a:ea typeface="华文新魏" panose="02010800040101010101" pitchFamily="2" charset="-122"/>
                <a:sym typeface="+mn-ea"/>
              </a:rPr>
              <a:t>该单位可以依法处置其职务发明创造申请专利的权利和专利权，促进相关发明创造的实施和运用。</a:t>
            </a:r>
            <a:br>
              <a:rPr lang="zh-CN" altLang="en-US" sz="2800" dirty="0">
                <a:solidFill>
                  <a:schemeClr val="accent3"/>
                </a:solidFill>
                <a:ea typeface="华文新魏" panose="02010800040101010101" pitchFamily="2" charset="-122"/>
              </a:rPr>
            </a:br>
            <a:r>
              <a:rPr lang="zh-CN" altLang="en-US" sz="2800" dirty="0">
                <a:ea typeface="华文新魏" panose="02010800040101010101" pitchFamily="2" charset="-122"/>
              </a:rPr>
              <a:t>    非职务发明创造，申请专利的权利属于发明人或者设计人；申请被批准后，该发明人或者设计人为专利权人。</a:t>
            </a:r>
            <a:br>
              <a:rPr lang="zh-CN" altLang="en-US" sz="2800" dirty="0">
                <a:ea typeface="华文新魏" panose="02010800040101010101" pitchFamily="2" charset="-122"/>
              </a:rPr>
            </a:br>
            <a:r>
              <a:rPr lang="zh-CN" altLang="en-US" sz="2800" dirty="0">
                <a:ea typeface="华文新魏" panose="02010800040101010101" pitchFamily="2" charset="-122"/>
              </a:rPr>
              <a:t>    利用本单位的物质技术条件所完成的发明创造，单位与发明人或者设计人订有合同，对申请专利的权利和专利权的归属作出约定的，从其约定</a:t>
            </a:r>
            <a:r>
              <a:rPr lang="zh-CN" altLang="en-US" sz="2800" dirty="0"/>
              <a:t>。 </a:t>
            </a:r>
          </a:p>
        </p:txBody>
      </p:sp>
      <p:sp>
        <p:nvSpPr>
          <p:cNvPr id="36869" name="灯片编号占位符 5"/>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63</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64</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36867"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职务发明与非职务发明的法律规定</a:t>
            </a:r>
          </a:p>
        </p:txBody>
      </p:sp>
      <p:sp>
        <p:nvSpPr>
          <p:cNvPr id="37892" name="Rectangle 3"/>
          <p:cNvSpPr>
            <a:spLocks noGrp="1"/>
          </p:cNvSpPr>
          <p:nvPr>
            <p:ph idx="1"/>
          </p:nvPr>
        </p:nvSpPr>
        <p:spPr>
          <a:xfrm>
            <a:off x="1524000" y="1500188"/>
            <a:ext cx="9144000" cy="4900612"/>
          </a:xfrm>
        </p:spPr>
        <p:txBody>
          <a:bodyPr vert="horz" wrap="square" lIns="91440" tIns="45720" rIns="91440" bIns="45720" anchor="t"/>
          <a:lstStyle/>
          <a:p>
            <a:pPr eaLnBrk="1" hangingPunct="1"/>
            <a:r>
              <a:rPr lang="en-US" altLang="zh-CN" dirty="0"/>
              <a:t>《</a:t>
            </a:r>
            <a:r>
              <a:rPr lang="zh-CN" altLang="en-US" dirty="0"/>
              <a:t>专利法实施细则</a:t>
            </a:r>
            <a:r>
              <a:rPr lang="en-US" altLang="zh-CN" dirty="0"/>
              <a:t>》</a:t>
            </a:r>
            <a:r>
              <a:rPr lang="zh-CN" altLang="en-US" dirty="0"/>
              <a:t>第十二条</a:t>
            </a:r>
          </a:p>
          <a:p>
            <a:pPr eaLnBrk="1" hangingPunct="1"/>
            <a:r>
              <a:rPr lang="zh-CN" altLang="en-US" dirty="0"/>
              <a:t>     “专利法第六条所称执行本单位的任务所完成的职务发明创造，是指：（一）在本职工作中作出的发明创造；（二）履行本单位交付的本职工作之外的任务所作出的发明创造；（三）退休、调离原单位后或者劳动、人事关系终止后</a:t>
            </a:r>
            <a:r>
              <a:rPr lang="en-US" altLang="zh-CN" dirty="0"/>
              <a:t>1</a:t>
            </a:r>
            <a:r>
              <a:rPr lang="zh-CN" altLang="en-US" dirty="0"/>
              <a:t>年内作出的，与其在原单位承担的本职工作或者原单位分配的任务有关的发明创造。 </a:t>
            </a:r>
          </a:p>
          <a:p>
            <a:pPr eaLnBrk="1" hangingPunct="1"/>
            <a:r>
              <a:rPr lang="zh-CN" altLang="en-US" dirty="0"/>
              <a:t>　　专利法第六条所称本单位，包括临时工作单位；专利法第六条所称本单位的物质技术条件，是指本单位的资金、设备、零部件、原材料或者不对外公开的技术资料等。</a:t>
            </a:r>
            <a:r>
              <a:rPr lang="zh-CN" altLang="en-US" dirty="0">
                <a:ea typeface="楷体_GB2312"/>
              </a:rPr>
              <a:t>”</a:t>
            </a:r>
          </a:p>
        </p:txBody>
      </p:sp>
      <p:sp>
        <p:nvSpPr>
          <p:cNvPr id="37893" name="灯片编号占位符 5"/>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64</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636363"/>
                </a:solidFill>
                <a:latin typeface="Tahoma" panose="020B0604030504040204" pitchFamily="34" charset="0"/>
                <a:ea typeface="宋体" panose="02010600030101010101" pitchFamily="2" charset="-122"/>
              </a:rPr>
              <a:t>65</a:t>
            </a:fld>
            <a:endParaRPr lang="en-US" altLang="zh-CN" sz="1100" dirty="0">
              <a:solidFill>
                <a:srgbClr val="636363"/>
              </a:solidFill>
              <a:latin typeface="Tahoma" panose="020B0604030504040204" pitchFamily="34" charset="0"/>
              <a:ea typeface="宋体" panose="02010600030101010101" pitchFamily="2" charset="-122"/>
            </a:endParaRPr>
          </a:p>
        </p:txBody>
      </p:sp>
      <p:sp>
        <p:nvSpPr>
          <p:cNvPr id="38915" name="Rectangle 2"/>
          <p:cNvSpPr>
            <a:spLocks noGrp="1"/>
          </p:cNvSpPr>
          <p:nvPr>
            <p:ph type="title" idx="4294967295"/>
          </p:nvPr>
        </p:nvSpPr>
        <p:spPr/>
        <p:txBody>
          <a:bodyPr vert="horz" wrap="square" lIns="91440" tIns="45720" rIns="91440" bIns="45720" anchor="ctr"/>
          <a:lstStyle/>
          <a:p>
            <a:r>
              <a:rPr lang="zh-CN" altLang="en-US" sz="3200" dirty="0"/>
              <a:t>职务发明与非职务发明：</a:t>
            </a:r>
            <a:br>
              <a:rPr lang="zh-CN" altLang="en-US" sz="3200" dirty="0"/>
            </a:br>
            <a:r>
              <a:rPr lang="zh-CN" altLang="en-US" sz="3200" dirty="0"/>
              <a:t>个人与单位之间的专利权属问题 </a:t>
            </a:r>
          </a:p>
        </p:txBody>
      </p:sp>
      <p:sp>
        <p:nvSpPr>
          <p:cNvPr id="38916" name="Rectangle 3"/>
          <p:cNvSpPr>
            <a:spLocks noGrp="1"/>
          </p:cNvSpPr>
          <p:nvPr>
            <p:ph type="body" idx="4294967295"/>
          </p:nvPr>
        </p:nvSpPr>
        <p:spPr/>
        <p:txBody>
          <a:bodyPr vert="horz" wrap="square" lIns="91440" tIns="45720" rIns="91440" bIns="45720" anchor="t"/>
          <a:lstStyle/>
          <a:p>
            <a:endParaRPr lang="en-US" altLang="zh-CN" dirty="0"/>
          </a:p>
        </p:txBody>
      </p:sp>
      <p:pic>
        <p:nvPicPr>
          <p:cNvPr id="2" name="图片 1"/>
          <p:cNvPicPr>
            <a:picLocks noChangeAspect="1"/>
          </p:cNvPicPr>
          <p:nvPr>
            <p:custDataLst>
              <p:tags r:id="rId1"/>
            </p:custDataLst>
          </p:nvPr>
        </p:nvPicPr>
        <p:blipFill>
          <a:blip r:embed="rId3"/>
          <a:stretch>
            <a:fillRect/>
          </a:stretch>
        </p:blipFill>
        <p:spPr>
          <a:xfrm>
            <a:off x="653415" y="1496060"/>
            <a:ext cx="10179685" cy="5265420"/>
          </a:xfrm>
          <a:prstGeom prst="rect">
            <a:avLst/>
          </a:prstGeom>
        </p:spPr>
      </p:pic>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chemeClr val="accent1">
                    <a:satMod val="150000"/>
                  </a:schemeClr>
                </a:solidFill>
                <a:effectLst/>
                <a:uLnTx/>
                <a:uFillTx/>
                <a:latin typeface="+mj-lt"/>
                <a:ea typeface="+mj-ea"/>
                <a:cs typeface="+mj-cs"/>
              </a:rPr>
              <a:t>案例：陈鸿奇、汕头市欧格包装机械有限公司（欧格公司）与汕头市光华机械实业有限公司（光华公司）专利权属纠纷案。</a:t>
            </a:r>
          </a:p>
        </p:txBody>
      </p:sp>
      <p:sp>
        <p:nvSpPr>
          <p:cNvPr id="39939" name="Rectangle 3"/>
          <p:cNvSpPr>
            <a:spLocks noGrp="1"/>
          </p:cNvSpPr>
          <p:nvPr>
            <p:ph idx="1"/>
          </p:nvPr>
        </p:nvSpPr>
        <p:spPr>
          <a:xfrm>
            <a:off x="886460" y="1500505"/>
            <a:ext cx="10302240" cy="4785995"/>
          </a:xfrm>
        </p:spPr>
        <p:txBody>
          <a:bodyPr vert="horz" wrap="square" lIns="91440" tIns="45720" rIns="91440" bIns="45720" anchor="t"/>
          <a:lstStyle/>
          <a:p>
            <a:pPr eaLnBrk="1" latinLnBrk="0" hangingPunct="1">
              <a:lnSpc>
                <a:spcPct val="120000"/>
              </a:lnSpc>
            </a:pPr>
            <a:r>
              <a:rPr lang="zh-CN" altLang="en-US" sz="2400" dirty="0"/>
              <a:t>案情：</a:t>
            </a:r>
            <a:r>
              <a:rPr sz="2400" dirty="0"/>
              <a:t>宋军礼于2018年4月23日与郑州新材公司签订劳动合同，约定主要工作岗位为设备维护与管理，郑州某公司可以根据能力素质表现及业绩评定，结合企业生产和工作需要调整宋军礼的工作岗位。</a:t>
            </a:r>
          </a:p>
          <a:p>
            <a:pPr eaLnBrk="1" latinLnBrk="0" hangingPunct="1">
              <a:lnSpc>
                <a:spcPct val="120000"/>
              </a:lnSpc>
            </a:pPr>
            <a:r>
              <a:rPr sz="2400" dirty="0"/>
              <a:t>宋军礼于2018年11月14日申请了名称为“一种圆环形高温微波膨化炉”实用新型专利，并于2019年8月20日获得授权。</a:t>
            </a:r>
          </a:p>
          <a:p>
            <a:pPr eaLnBrk="1" latinLnBrk="0" hangingPunct="1">
              <a:lnSpc>
                <a:spcPct val="120000"/>
              </a:lnSpc>
            </a:pPr>
            <a:r>
              <a:rPr sz="2400" dirty="0"/>
              <a:t> 郑州新材公司于2020年向郑州市中级人民法院起诉，主张涉案专利属职务发明，应归属郑州新材公司所有。</a:t>
            </a:r>
            <a:r>
              <a:rPr lang="zh-CN" altLang="en-US" sz="2400" dirty="0"/>
              <a:t> </a:t>
            </a:r>
          </a:p>
        </p:txBody>
      </p:sp>
      <p:sp>
        <p:nvSpPr>
          <p:cNvPr id="39940" name="灯片编号占位符 5"/>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66</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1"/>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kern="1200" dirty="0">
                <a:latin typeface="仿宋" panose="02010609060101010101" pitchFamily="49" charset="-122"/>
                <a:ea typeface="仿宋" panose="02010609060101010101" pitchFamily="49" charset="-122"/>
                <a:cs typeface="+mn-cs"/>
              </a:rPr>
              <a:t>依据宋军礼与新材公司的劳动合同，宋军礼的主要工作岗位为设备维护与管理。新材公司提交的会议纪要、宋军礼个人绩效评估和工作总结及日常工作情况汇报等记录显示，宋军礼的工作内容主要包括：招标及采购、设备的安装调试和日常维护保养、传送带测试及与厂家交流、用采购的高温毡对输送带进行改造、厂区安全卫生保洁等。据此可知，宋军礼的工作内容比较繁杂而事务化、且未在相关劳动合同、职务身份等方面体现研发要求，故原审认定宋军礼的本职工作不包括石墨烯生产设备研发正确。</a:t>
            </a:r>
          </a:p>
        </p:txBody>
      </p:sp>
      <p:sp>
        <p:nvSpPr>
          <p:cNvPr id="18435" name="标题 2"/>
          <p:cNvSpPr>
            <a:spLocks noGrp="1"/>
          </p:cNvSpPr>
          <p:nvPr>
            <p:ph type="title"/>
          </p:nvPr>
        </p:nvSpPr>
        <p:spPr>
          <a:xfrm>
            <a:off x="814388" y="0"/>
            <a:ext cx="10539412" cy="1020763"/>
          </a:xfrm>
        </p:spPr>
        <p:txBody>
          <a:bodyPr vert="horz" wrap="square" lIns="91440" tIns="45720" rIns="91440" bIns="45720" anchor="b"/>
          <a:lstStyle/>
          <a:p>
            <a:pPr eaLnBrk="1" hangingPunct="1">
              <a:buNone/>
            </a:pPr>
            <a:r>
              <a:rPr lang="zh-CN" altLang="en-US" sz="3200" kern="1200" dirty="0">
                <a:latin typeface="+mj-lt"/>
                <a:ea typeface="+mj-ea"/>
                <a:cs typeface="+mj-cs"/>
              </a:rPr>
              <a:t>是否属于本职工作？（（2020）最高法知民终1848号）</a:t>
            </a:r>
          </a:p>
        </p:txBody>
      </p:sp>
      <p:sp>
        <p:nvSpPr>
          <p:cNvPr id="2" name="页脚占位符 1"/>
          <p:cNvSpPr>
            <a:spLocks noGrp="1"/>
          </p:cNvSpPr>
          <p:nvPr>
            <p:ph type="ftr" sz="quarter" idx="3"/>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3" name="灯片编号占位符 2"/>
          <p:cNvSpPr>
            <a:spLocks noGrp="1"/>
          </p:cNvSpPr>
          <p:nvPr>
            <p:ph type="sldNum" sz="quarter" idx="4"/>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240F756D-492E-44BC-A84B-97281CF9C5AF}"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pitchFamily="2" charset="-122"/>
                <a:cs typeface="+mn-cs"/>
              </a:rPr>
              <a:t>67</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新材公司应提供有效证据，证明其明确将工作任务交付给宋军礼，要求其提出新的技术方案以解决石墨烯微波膨化炉的输送带寿命问题。新材公司未能尽到该举证责任。</a:t>
            </a:r>
          </a:p>
          <a:p>
            <a:r>
              <a:rPr lang="zh-CN" altLang="en-US"/>
              <a:t>在案证据不足以推定宋军礼承担研发任务。宋军礼自2018年4月入职，至2018年11月申请专利仅相隔半年。故新材公司将研发任务交付宋军礼亦不合常理。</a:t>
            </a:r>
          </a:p>
          <a:p>
            <a:r>
              <a:rPr lang="zh-CN" altLang="en-US"/>
              <a:t>宋军礼并无承接研发任务的认识。宋军礼在日常工作汇报中也未向新材公司报告研发进度或寻求公司帮助解决相关技术问题</a:t>
            </a:r>
          </a:p>
        </p:txBody>
      </p:sp>
      <p:sp>
        <p:nvSpPr>
          <p:cNvPr id="3" name="标题 2"/>
          <p:cNvSpPr>
            <a:spLocks noGrp="1"/>
          </p:cNvSpPr>
          <p:nvPr>
            <p:ph type="title"/>
          </p:nvPr>
        </p:nvSpPr>
        <p:spPr/>
        <p:txBody>
          <a:bodyPr>
            <a:normAutofit/>
          </a:bodyPr>
          <a:lstStyle/>
          <a:p>
            <a:r>
              <a:rPr lang="zh-CN" altLang="en-US"/>
              <a:t>是否属于本单位交付的工作任务？</a:t>
            </a:r>
          </a:p>
        </p:txBody>
      </p:sp>
      <p:sp>
        <p:nvSpPr>
          <p:cNvPr id="4" name="页脚占位符 3"/>
          <p:cNvSpPr>
            <a:spLocks noGrp="1"/>
          </p:cNvSpPr>
          <p:nvPr>
            <p:ph type="ftr" sz="quarter" idx="3"/>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5" name="灯片编号占位符 4"/>
          <p:cNvSpPr>
            <a:spLocks noGrp="1"/>
          </p:cNvSpPr>
          <p:nvPr>
            <p:ph type="sldNum" sz="quarter" idx="4"/>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240F756D-492E-44BC-A84B-97281CF9C5AF}"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t>68</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02945" y="1166495"/>
            <a:ext cx="10650855" cy="5235575"/>
          </a:xfrm>
        </p:spPr>
        <p:txBody>
          <a:bodyPr/>
          <a:lstStyle/>
          <a:p>
            <a:r>
              <a:rPr lang="zh-CN" altLang="en-US"/>
              <a:t>就本案物质条件来看，新材公司并无用于涉案专利研发的专门资金投入，其石墨烯微波膨化炉的生产、调试、传送带用高温毡的采购和替换等物质条件的提供和消耗，一则并非因为宋军礼的意志而进行，而是在新材公司组织的生产测试过程中被消耗，新材公司并无为宋军礼的科研活动提供物质条件的意思表示；二则相关物质条件的消耗过程并未指向宋军礼的科研活动。</a:t>
            </a:r>
          </a:p>
          <a:p>
            <a:r>
              <a:rPr lang="zh-CN" altLang="en-US"/>
              <a:t>就本案技术条件来看，新材公司提出宋军礼系接触到新材公司石墨烯微波膨化炉设备才产生发明创意、涉案专利的技术方案的部分内容与该设备相同。新材公司所使用的石墨烯微波膨化炉系自微朗公司购入，新材公司并未有效证明该设备系新材公司提供技术方案、且技术方案未对外公开的事实，亦未证明宋军礼的发明创造使用了新材公司的设备改造方案和设备实验数据，故不足以认定新材公司为涉案专利的研发提供了主要技术条件。</a:t>
            </a:r>
          </a:p>
          <a:p>
            <a:endParaRPr lang="zh-CN" altLang="en-US"/>
          </a:p>
        </p:txBody>
      </p:sp>
      <p:sp>
        <p:nvSpPr>
          <p:cNvPr id="3" name="标题 2"/>
          <p:cNvSpPr>
            <a:spLocks noGrp="1"/>
          </p:cNvSpPr>
          <p:nvPr>
            <p:ph type="title"/>
          </p:nvPr>
        </p:nvSpPr>
        <p:spPr/>
        <p:txBody>
          <a:bodyPr>
            <a:normAutofit/>
          </a:bodyPr>
          <a:lstStyle/>
          <a:p>
            <a:r>
              <a:rPr lang="zh-CN" altLang="en-US"/>
              <a:t>是否主要利用物质技术条件？</a:t>
            </a:r>
          </a:p>
        </p:txBody>
      </p:sp>
      <p:sp>
        <p:nvSpPr>
          <p:cNvPr id="4" name="页脚占位符 3"/>
          <p:cNvSpPr>
            <a:spLocks noGrp="1"/>
          </p:cNvSpPr>
          <p:nvPr>
            <p:ph type="ftr" sz="quarter" idx="3"/>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
        <p:nvSpPr>
          <p:cNvPr id="5" name="灯片编号占位符 4"/>
          <p:cNvSpPr>
            <a:spLocks noGrp="1"/>
          </p:cNvSpPr>
          <p:nvPr>
            <p:ph type="sldNum" sz="quarter" idx="4"/>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240F756D-492E-44BC-A84B-97281CF9C5AF}"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rPr>
              <a:t>69</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pitchFamily="2" charset="-122"/>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pPr eaLnBrk="1" hangingPunct="1"/>
            <a:r>
              <a:rPr lang="zh-CN" altLang="en-US"/>
              <a:t>一、知识产权与知识产权法</a:t>
            </a:r>
          </a:p>
        </p:txBody>
      </p:sp>
      <p:sp>
        <p:nvSpPr>
          <p:cNvPr id="7171" name="Rectangle 3"/>
          <p:cNvSpPr>
            <a:spLocks noGrp="1" noChangeArrowheads="1"/>
          </p:cNvSpPr>
          <p:nvPr>
            <p:ph idx="1"/>
          </p:nvPr>
        </p:nvSpPr>
        <p:spPr>
          <a:xfrm>
            <a:off x="815009" y="1340767"/>
            <a:ext cx="10711973" cy="5180105"/>
          </a:xfrm>
        </p:spPr>
        <p:txBody>
          <a:bodyPr rtlCol="0">
            <a:normAutofit fontScale="92500" lnSpcReduction="10000"/>
          </a:bodyPr>
          <a:lstStyle/>
          <a:p>
            <a:pPr>
              <a:defRPr/>
            </a:pPr>
            <a:r>
              <a:rPr lang="zh-CN" altLang="en-US" sz="4200" dirty="0"/>
              <a:t>（二）知识产权的概念</a:t>
            </a:r>
            <a:endParaRPr lang="en-US" altLang="zh-CN" sz="4200" dirty="0"/>
          </a:p>
          <a:p>
            <a:pPr>
              <a:defRPr/>
            </a:pPr>
            <a:r>
              <a:rPr lang="zh-CN" altLang="en-US" sz="3500" dirty="0"/>
              <a:t>知识产权（</a:t>
            </a:r>
            <a:r>
              <a:rPr lang="en-US" altLang="zh-CN" sz="3500" dirty="0"/>
              <a:t>intellectual property)</a:t>
            </a:r>
            <a:r>
              <a:rPr lang="zh-CN" altLang="en-US" sz="3500" dirty="0"/>
              <a:t>的由来</a:t>
            </a:r>
          </a:p>
          <a:p>
            <a:pPr>
              <a:buNone/>
              <a:defRPr/>
            </a:pPr>
            <a:r>
              <a:rPr lang="zh-CN" altLang="en-US" sz="3500" dirty="0"/>
              <a:t>  </a:t>
            </a:r>
            <a:r>
              <a:rPr lang="en-US" altLang="zh-CN" sz="3500" dirty="0"/>
              <a:t>1967</a:t>
            </a:r>
            <a:r>
              <a:rPr lang="zh-CN" altLang="en-US" sz="3500" dirty="0"/>
              <a:t>年的</a:t>
            </a:r>
            <a:r>
              <a:rPr lang="en-US" altLang="zh-CN" sz="3500" dirty="0"/>
              <a:t>《</a:t>
            </a:r>
            <a:r>
              <a:rPr lang="zh-CN" altLang="en-US" sz="3500" dirty="0"/>
              <a:t>成立世界知识产权组织公约</a:t>
            </a:r>
            <a:r>
              <a:rPr lang="en-US" altLang="zh-CN" sz="3500" dirty="0"/>
              <a:t>》</a:t>
            </a:r>
            <a:r>
              <a:rPr lang="zh-CN" altLang="en-US" sz="3500" dirty="0"/>
              <a:t>正式使用</a:t>
            </a:r>
            <a:r>
              <a:rPr lang="en-US" altLang="zh-CN" sz="3500" dirty="0"/>
              <a:t>intellectual property</a:t>
            </a:r>
          </a:p>
          <a:p>
            <a:pPr>
              <a:defRPr/>
            </a:pPr>
            <a:r>
              <a:rPr lang="zh-CN" altLang="en-US" sz="3500" dirty="0"/>
              <a:t>我国</a:t>
            </a:r>
            <a:r>
              <a:rPr lang="en-US" altLang="zh-CN" sz="3500" dirty="0"/>
              <a:t>1986</a:t>
            </a:r>
            <a:r>
              <a:rPr lang="zh-CN" altLang="en-US" sz="3500" dirty="0"/>
              <a:t>年的</a:t>
            </a:r>
            <a:r>
              <a:rPr lang="en-US" altLang="zh-CN" sz="3500" dirty="0"/>
              <a:t>《</a:t>
            </a:r>
            <a:r>
              <a:rPr lang="zh-CN" altLang="en-US" sz="3500" dirty="0"/>
              <a:t>中华人民共和国民法通则</a:t>
            </a:r>
            <a:r>
              <a:rPr lang="en-US" altLang="zh-CN" sz="3500" dirty="0"/>
              <a:t>》</a:t>
            </a:r>
            <a:r>
              <a:rPr lang="zh-CN" altLang="en-US" sz="3500" dirty="0"/>
              <a:t>正式使用</a:t>
            </a:r>
            <a:r>
              <a:rPr lang="zh-CN" altLang="en-US" sz="3500" dirty="0">
                <a:latin typeface="宋体" panose="02010600030101010101" pitchFamily="2" charset="-122"/>
                <a:ea typeface="宋体" panose="02010600030101010101" pitchFamily="2" charset="-122"/>
              </a:rPr>
              <a:t>“</a:t>
            </a:r>
            <a:r>
              <a:rPr lang="zh-CN" altLang="en-US" sz="3500" dirty="0">
                <a:latin typeface="+mn-ea"/>
              </a:rPr>
              <a:t>知识产权</a:t>
            </a:r>
            <a:r>
              <a:rPr lang="zh-CN" altLang="en-US" sz="3500" dirty="0">
                <a:latin typeface="宋体" panose="02010600030101010101" pitchFamily="2" charset="-122"/>
                <a:ea typeface="宋体" panose="02010600030101010101" pitchFamily="2" charset="-122"/>
              </a:rPr>
              <a:t>”。</a:t>
            </a:r>
            <a:endParaRPr lang="en-US" altLang="zh-CN" sz="3500" dirty="0">
              <a:latin typeface="宋体" panose="02010600030101010101" pitchFamily="2" charset="-122"/>
              <a:ea typeface="宋体" panose="02010600030101010101" pitchFamily="2" charset="-122"/>
            </a:endParaRPr>
          </a:p>
          <a:p>
            <a:pPr eaLnBrk="1" hangingPunct="1">
              <a:defRPr/>
            </a:pPr>
            <a:r>
              <a:rPr lang="zh-CN" altLang="zh-CN" sz="3600" dirty="0"/>
              <a:t>知识产权是民事主体对智力活动创造的成果和经营管理活动中的标记、信誉依法享有的专有、排他性权利</a:t>
            </a:r>
            <a:r>
              <a:rPr lang="zh-CN" altLang="en-US" sz="3600" dirty="0"/>
              <a:t>。</a:t>
            </a:r>
            <a:endParaRPr lang="en-US" altLang="zh-CN" dirty="0"/>
          </a:p>
          <a:p>
            <a:pPr>
              <a:buNone/>
              <a:defRPr/>
            </a:pPr>
            <a:endParaRPr lang="en-US" altLang="zh-CN" dirty="0"/>
          </a:p>
          <a:p>
            <a:pPr>
              <a:buNone/>
              <a:defRPr/>
            </a:pPr>
            <a:r>
              <a:rPr lang="en-US" altLang="zh-CN" dirty="0"/>
              <a:t>   </a:t>
            </a:r>
            <a:endParaRPr lang="en-US" altLang="zh-CN" dirty="0">
              <a:latin typeface="Arial" panose="020B0604020202020204" pitchFamily="34" charset="0"/>
            </a:endParaRPr>
          </a:p>
          <a:p>
            <a:pPr>
              <a:buNone/>
              <a:defRPr/>
            </a:pPr>
            <a:endParaRPr lang="zh-CN" altLang="en-US" dirty="0"/>
          </a:p>
          <a:p>
            <a:pPr>
              <a:buNone/>
              <a:defRPr/>
            </a:pPr>
            <a:endParaRPr lang="en-US" altLang="zh-CN"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atinLnBrk="0">
              <a:lnSpc>
                <a:spcPct val="140000"/>
              </a:lnSpc>
            </a:pPr>
            <a:r>
              <a:rPr lang="zh-CN" altLang="en-US"/>
              <a:t>涉案专利的发明创造并非因新材公司向宋军礼交付工作任务而肇始，在研发过程中新材公司亦未向宋军礼提供专利法意义上的主要物质技术条件。涉案专利属于宋军礼在本职工作和单位交付的任务之外所完成的发明创造，新材公司对于涉案专利研发未投入人力物力、未储备相关技术资料、亦未预料其产生，发明人自身的智力劳动对于发明创造起到了决定作用。故应当认定涉案专利归属发明人宋军礼所有。</a:t>
            </a:r>
          </a:p>
        </p:txBody>
      </p:sp>
      <p:sp>
        <p:nvSpPr>
          <p:cNvPr id="3" name="标题 2"/>
          <p:cNvSpPr>
            <a:spLocks noGrp="1"/>
          </p:cNvSpPr>
          <p:nvPr>
            <p:ph type="title"/>
          </p:nvPr>
        </p:nvSpPr>
        <p:spPr/>
        <p:txBody>
          <a:bodyPr/>
          <a:lstStyle/>
          <a:p>
            <a:r>
              <a:rPr lang="zh-CN" altLang="en-US">
                <a:sym typeface="+mn-ea"/>
              </a:rPr>
              <a:t>（2020）最高法知民终1848号</a:t>
            </a:r>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636363"/>
                </a:solidFill>
                <a:latin typeface="Tahoma" panose="020B0604030504040204" pitchFamily="34" charset="0"/>
                <a:ea typeface="宋体" panose="02010600030101010101" pitchFamily="2" charset="-122"/>
              </a:rPr>
              <a:t>71</a:t>
            </a:fld>
            <a:endParaRPr lang="en-US" altLang="zh-CN" sz="1100" dirty="0">
              <a:solidFill>
                <a:srgbClr val="636363"/>
              </a:solidFill>
              <a:latin typeface="Tahoma" panose="020B0604030504040204" pitchFamily="34" charset="0"/>
              <a:ea typeface="宋体" panose="02010600030101010101" pitchFamily="2" charset="-122"/>
            </a:endParaRPr>
          </a:p>
        </p:txBody>
      </p:sp>
      <p:sp>
        <p:nvSpPr>
          <p:cNvPr id="45059" name="Rectangle 2"/>
          <p:cNvSpPr>
            <a:spLocks noGrp="1"/>
          </p:cNvSpPr>
          <p:nvPr>
            <p:ph type="title" idx="4294967295"/>
          </p:nvPr>
        </p:nvSpPr>
        <p:spPr/>
        <p:txBody>
          <a:bodyPr vert="horz" wrap="square" lIns="91440" tIns="45720" rIns="91440" bIns="45720" anchor="ctr"/>
          <a:lstStyle/>
          <a:p>
            <a:r>
              <a:rPr lang="zh-CN" altLang="en-US" sz="2800" dirty="0">
                <a:solidFill>
                  <a:srgbClr val="00B050"/>
                </a:solidFill>
              </a:rPr>
              <a:t>案例二：中国科学院工程热物理研究所与北京时代桃源环境科技有限公司专利申请权属案 </a:t>
            </a:r>
            <a:br>
              <a:rPr lang="zh-CN" altLang="en-US" sz="2800" dirty="0">
                <a:solidFill>
                  <a:srgbClr val="00B050"/>
                </a:solidFill>
              </a:rPr>
            </a:br>
            <a:endParaRPr lang="zh-CN" altLang="en-US" sz="2800" dirty="0">
              <a:solidFill>
                <a:srgbClr val="00B050"/>
              </a:solidFill>
            </a:endParaRPr>
          </a:p>
        </p:txBody>
      </p:sp>
      <p:sp>
        <p:nvSpPr>
          <p:cNvPr id="45060" name="Rectangle 3"/>
          <p:cNvSpPr>
            <a:spLocks noGrp="1"/>
          </p:cNvSpPr>
          <p:nvPr>
            <p:ph type="body" idx="4294967295"/>
          </p:nvPr>
        </p:nvSpPr>
        <p:spPr>
          <a:xfrm>
            <a:off x="332509" y="1825625"/>
            <a:ext cx="11397673" cy="4351338"/>
          </a:xfrm>
        </p:spPr>
        <p:txBody>
          <a:bodyPr vert="horz" wrap="square" lIns="91440" tIns="45720" rIns="91440" bIns="45720" anchor="t"/>
          <a:lstStyle/>
          <a:p>
            <a:r>
              <a:rPr lang="zh-CN" altLang="en-US" sz="2400" dirty="0">
                <a:solidFill>
                  <a:srgbClr val="002060"/>
                </a:solidFill>
              </a:rPr>
              <a:t>案情：时代桃源公司于</a:t>
            </a:r>
            <a:r>
              <a:rPr lang="en-US" altLang="zh-CN" sz="2400" dirty="0">
                <a:solidFill>
                  <a:srgbClr val="002060"/>
                </a:solidFill>
              </a:rPr>
              <a:t>2004</a:t>
            </a:r>
            <a:r>
              <a:rPr lang="zh-CN" altLang="en-US" sz="2400" dirty="0">
                <a:solidFill>
                  <a:srgbClr val="002060"/>
                </a:solidFill>
              </a:rPr>
              <a:t>年</a:t>
            </a:r>
            <a:r>
              <a:rPr lang="en-US" altLang="zh-CN" sz="2400" dirty="0">
                <a:solidFill>
                  <a:srgbClr val="002060"/>
                </a:solidFill>
              </a:rPr>
              <a:t>12</a:t>
            </a:r>
            <a:r>
              <a:rPr lang="zh-CN" altLang="en-US" sz="2400" dirty="0">
                <a:solidFill>
                  <a:srgbClr val="002060"/>
                </a:solidFill>
              </a:rPr>
              <a:t>月</a:t>
            </a:r>
            <a:r>
              <a:rPr lang="en-US" altLang="zh-CN" sz="2400" dirty="0">
                <a:solidFill>
                  <a:srgbClr val="002060"/>
                </a:solidFill>
              </a:rPr>
              <a:t>6</a:t>
            </a:r>
            <a:r>
              <a:rPr lang="zh-CN" altLang="en-US" sz="2400" dirty="0">
                <a:solidFill>
                  <a:srgbClr val="002060"/>
                </a:solidFill>
              </a:rPr>
              <a:t>日向国家知识产权局申请的名称为“低压头组合式填埋气焚烧火炬”发明专利申请（下称本申请），本申请发明人为杨军华、宁显峰、关磊。</a:t>
            </a:r>
          </a:p>
          <a:p>
            <a:r>
              <a:rPr lang="zh-CN" altLang="en-US" dirty="0">
                <a:solidFill>
                  <a:srgbClr val="002060"/>
                </a:solidFill>
              </a:rPr>
              <a:t>工程热物理研究所向法院提起诉讼，称</a:t>
            </a:r>
            <a:r>
              <a:rPr lang="en-US" altLang="zh-CN" dirty="0">
                <a:solidFill>
                  <a:srgbClr val="002060"/>
                </a:solidFill>
              </a:rPr>
              <a:t>2000</a:t>
            </a:r>
            <a:r>
              <a:rPr lang="zh-CN" altLang="en-US" dirty="0">
                <a:solidFill>
                  <a:srgbClr val="002060"/>
                </a:solidFill>
              </a:rPr>
              <a:t>年马人熊研究员承担了国家重大环保设备国产化项目</a:t>
            </a:r>
            <a:r>
              <a:rPr lang="en-US" altLang="zh-CN" dirty="0">
                <a:solidFill>
                  <a:srgbClr val="002060"/>
                </a:solidFill>
              </a:rPr>
              <a:t>《</a:t>
            </a:r>
            <a:r>
              <a:rPr lang="zh-CN" altLang="en-US" dirty="0">
                <a:solidFill>
                  <a:srgbClr val="002060"/>
                </a:solidFill>
              </a:rPr>
              <a:t>玉龙坑填埋场封场工程填埋气体发电成套设备研制方案及成套设备</a:t>
            </a:r>
            <a:r>
              <a:rPr lang="en-US" altLang="zh-CN" dirty="0">
                <a:solidFill>
                  <a:srgbClr val="002060"/>
                </a:solidFill>
              </a:rPr>
              <a:t>》</a:t>
            </a:r>
            <a:r>
              <a:rPr lang="zh-CN" altLang="en-US" dirty="0">
                <a:solidFill>
                  <a:srgbClr val="002060"/>
                </a:solidFill>
              </a:rPr>
              <a:t>的研制，而被告的主要股乐宋燕民在</a:t>
            </a:r>
            <a:r>
              <a:rPr lang="en-US" altLang="zh-CN" dirty="0">
                <a:solidFill>
                  <a:srgbClr val="002060"/>
                </a:solidFill>
              </a:rPr>
              <a:t>1999</a:t>
            </a:r>
            <a:r>
              <a:rPr lang="zh-CN" altLang="en-US" dirty="0">
                <a:solidFill>
                  <a:srgbClr val="002060"/>
                </a:solidFill>
              </a:rPr>
              <a:t>年</a:t>
            </a:r>
            <a:r>
              <a:rPr lang="en-US" altLang="zh-CN" dirty="0">
                <a:solidFill>
                  <a:srgbClr val="002060"/>
                </a:solidFill>
              </a:rPr>
              <a:t>9</a:t>
            </a:r>
            <a:r>
              <a:rPr lang="zh-CN" altLang="en-US" dirty="0">
                <a:solidFill>
                  <a:srgbClr val="002060"/>
                </a:solidFill>
              </a:rPr>
              <a:t>月～</a:t>
            </a:r>
            <a:r>
              <a:rPr lang="en-US" altLang="zh-CN" dirty="0">
                <a:solidFill>
                  <a:srgbClr val="002060"/>
                </a:solidFill>
              </a:rPr>
              <a:t>2002</a:t>
            </a:r>
            <a:r>
              <a:rPr lang="zh-CN" altLang="en-US" dirty="0">
                <a:solidFill>
                  <a:srgbClr val="002060"/>
                </a:solidFill>
              </a:rPr>
              <a:t>年</a:t>
            </a:r>
            <a:r>
              <a:rPr lang="en-US" altLang="zh-CN" dirty="0">
                <a:solidFill>
                  <a:srgbClr val="002060"/>
                </a:solidFill>
              </a:rPr>
              <a:t>8</a:t>
            </a:r>
            <a:r>
              <a:rPr lang="zh-CN" altLang="en-US" dirty="0">
                <a:solidFill>
                  <a:srgbClr val="002060"/>
                </a:solidFill>
              </a:rPr>
              <a:t>月期间以及在</a:t>
            </a:r>
            <a:r>
              <a:rPr lang="en-US" altLang="zh-CN" dirty="0">
                <a:solidFill>
                  <a:srgbClr val="002060"/>
                </a:solidFill>
              </a:rPr>
              <a:t>2003</a:t>
            </a:r>
            <a:r>
              <a:rPr lang="zh-CN" altLang="en-US" dirty="0">
                <a:solidFill>
                  <a:srgbClr val="002060"/>
                </a:solidFill>
              </a:rPr>
              <a:t>年</a:t>
            </a:r>
            <a:r>
              <a:rPr lang="en-US" altLang="zh-CN" dirty="0">
                <a:solidFill>
                  <a:srgbClr val="002060"/>
                </a:solidFill>
              </a:rPr>
              <a:t>8</a:t>
            </a:r>
            <a:r>
              <a:rPr lang="zh-CN" altLang="en-US" dirty="0">
                <a:solidFill>
                  <a:srgbClr val="002060"/>
                </a:solidFill>
              </a:rPr>
              <a:t>月～</a:t>
            </a:r>
            <a:r>
              <a:rPr lang="en-US" altLang="zh-CN" dirty="0">
                <a:solidFill>
                  <a:srgbClr val="002060"/>
                </a:solidFill>
              </a:rPr>
              <a:t>2005</a:t>
            </a:r>
            <a:r>
              <a:rPr lang="zh-CN" altLang="en-US" dirty="0">
                <a:solidFill>
                  <a:srgbClr val="002060"/>
                </a:solidFill>
              </a:rPr>
              <a:t>年</a:t>
            </a:r>
            <a:r>
              <a:rPr lang="en-US" altLang="zh-CN" dirty="0">
                <a:solidFill>
                  <a:srgbClr val="002060"/>
                </a:solidFill>
              </a:rPr>
              <a:t>1</a:t>
            </a:r>
            <a:r>
              <a:rPr lang="zh-CN" altLang="en-US" dirty="0">
                <a:solidFill>
                  <a:srgbClr val="002060"/>
                </a:solidFill>
              </a:rPr>
              <a:t>月期间在原告的火炬项目课题组学习和工作并按月领取工资报酬，参与了课题组的工作。在离开研究所后，宋与他人成立了被告公司，并且将研究所的成果申请了专利。请求人民法院依法确认涉案专利的申请人为工程热物理研究所。</a:t>
            </a:r>
            <a:r>
              <a:rPr lang="zh-CN" altLang="en-US" dirty="0"/>
              <a:t> </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636363"/>
                </a:solidFill>
                <a:latin typeface="Tahoma" panose="020B0604030504040204" pitchFamily="34" charset="0"/>
                <a:ea typeface="宋体" panose="02010600030101010101" pitchFamily="2" charset="-122"/>
              </a:rPr>
              <a:t>72</a:t>
            </a:fld>
            <a:endParaRPr lang="en-US" altLang="zh-CN" sz="1100" dirty="0">
              <a:solidFill>
                <a:srgbClr val="636363"/>
              </a:solidFill>
              <a:latin typeface="Tahoma" panose="020B0604030504040204" pitchFamily="34" charset="0"/>
              <a:ea typeface="宋体" panose="02010600030101010101" pitchFamily="2" charset="-122"/>
            </a:endParaRPr>
          </a:p>
        </p:txBody>
      </p:sp>
      <p:sp>
        <p:nvSpPr>
          <p:cNvPr id="46083" name="Rectangle 2"/>
          <p:cNvSpPr>
            <a:spLocks noGrp="1"/>
          </p:cNvSpPr>
          <p:nvPr>
            <p:ph type="title" idx="4294967295"/>
          </p:nvPr>
        </p:nvSpPr>
        <p:spPr/>
        <p:txBody>
          <a:bodyPr vert="horz" wrap="square" lIns="91440" tIns="45720" rIns="91440" bIns="45720" anchor="ctr"/>
          <a:lstStyle/>
          <a:p>
            <a:endParaRPr lang="zh-CN" altLang="en-US" dirty="0"/>
          </a:p>
        </p:txBody>
      </p:sp>
      <p:sp>
        <p:nvSpPr>
          <p:cNvPr id="46084" name="Rectangle 3"/>
          <p:cNvSpPr>
            <a:spLocks noGrp="1"/>
          </p:cNvSpPr>
          <p:nvPr>
            <p:ph type="body" idx="4294967295"/>
          </p:nvPr>
        </p:nvSpPr>
        <p:spPr>
          <a:xfrm>
            <a:off x="572656" y="189230"/>
            <a:ext cx="10861962" cy="6408420"/>
          </a:xfrm>
        </p:spPr>
        <p:txBody>
          <a:bodyPr vert="horz" wrap="square" lIns="91440" tIns="45720" rIns="91440" bIns="45720" anchor="t"/>
          <a:lstStyle/>
          <a:p>
            <a:pPr>
              <a:lnSpc>
                <a:spcPct val="100000"/>
              </a:lnSpc>
            </a:pPr>
            <a:r>
              <a:rPr lang="zh-CN" altLang="en-US" sz="2400" dirty="0">
                <a:solidFill>
                  <a:srgbClr val="002060"/>
                </a:solidFill>
              </a:rPr>
              <a:t>法院认为，自</a:t>
            </a:r>
            <a:r>
              <a:rPr lang="en-US" altLang="zh-CN" sz="2400" dirty="0">
                <a:solidFill>
                  <a:srgbClr val="002060"/>
                </a:solidFill>
              </a:rPr>
              <a:t>2000</a:t>
            </a:r>
            <a:r>
              <a:rPr lang="zh-CN" altLang="en-US" sz="2400" dirty="0">
                <a:solidFill>
                  <a:srgbClr val="002060"/>
                </a:solidFill>
              </a:rPr>
              <a:t>年</a:t>
            </a:r>
            <a:r>
              <a:rPr lang="en-US" altLang="zh-CN" sz="2400" dirty="0">
                <a:solidFill>
                  <a:srgbClr val="002060"/>
                </a:solidFill>
              </a:rPr>
              <a:t>5</a:t>
            </a:r>
            <a:r>
              <a:rPr lang="zh-CN" altLang="en-US" sz="2400" dirty="0">
                <a:solidFill>
                  <a:srgbClr val="002060"/>
                </a:solidFill>
              </a:rPr>
              <a:t>月至</a:t>
            </a:r>
            <a:r>
              <a:rPr lang="en-US" altLang="zh-CN" sz="2400" dirty="0">
                <a:solidFill>
                  <a:srgbClr val="002060"/>
                </a:solidFill>
              </a:rPr>
              <a:t>2002</a:t>
            </a:r>
            <a:r>
              <a:rPr lang="zh-CN" altLang="en-US" sz="2400" dirty="0">
                <a:solidFill>
                  <a:srgbClr val="002060"/>
                </a:solidFill>
              </a:rPr>
              <a:t>年</a:t>
            </a:r>
            <a:r>
              <a:rPr lang="en-US" altLang="zh-CN" sz="2400" dirty="0">
                <a:solidFill>
                  <a:srgbClr val="002060"/>
                </a:solidFill>
              </a:rPr>
              <a:t>8</a:t>
            </a:r>
            <a:r>
              <a:rPr lang="zh-CN" altLang="en-US" sz="2400" dirty="0">
                <a:solidFill>
                  <a:srgbClr val="002060"/>
                </a:solidFill>
              </a:rPr>
              <a:t>月，宋燕民一直在原告处学习，其按月领取的劳务费单据上都有其本人以及导师马人熊的签字（</a:t>
            </a:r>
            <a:r>
              <a:rPr lang="en-US" altLang="zh-CN" sz="2400" dirty="0">
                <a:solidFill>
                  <a:srgbClr val="002060"/>
                </a:solidFill>
              </a:rPr>
              <a:t>2001</a:t>
            </a:r>
            <a:r>
              <a:rPr lang="zh-CN" altLang="en-US" sz="2400" dirty="0">
                <a:solidFill>
                  <a:srgbClr val="002060"/>
                </a:solidFill>
              </a:rPr>
              <a:t>年</a:t>
            </a:r>
            <a:r>
              <a:rPr lang="en-US" altLang="zh-CN" sz="2400" dirty="0">
                <a:solidFill>
                  <a:srgbClr val="002060"/>
                </a:solidFill>
              </a:rPr>
              <a:t>3</a:t>
            </a:r>
            <a:r>
              <a:rPr lang="zh-CN" altLang="en-US" sz="2400" dirty="0">
                <a:solidFill>
                  <a:srgbClr val="002060"/>
                </a:solidFill>
              </a:rPr>
              <a:t>月以及</a:t>
            </a:r>
            <a:r>
              <a:rPr lang="en-US" altLang="zh-CN" sz="2400" dirty="0">
                <a:solidFill>
                  <a:srgbClr val="002060"/>
                </a:solidFill>
              </a:rPr>
              <a:t>2002</a:t>
            </a:r>
            <a:r>
              <a:rPr lang="zh-CN" altLang="en-US" sz="2400" dirty="0">
                <a:solidFill>
                  <a:srgbClr val="002060"/>
                </a:solidFill>
              </a:rPr>
              <a:t>年</a:t>
            </a:r>
            <a:r>
              <a:rPr lang="en-US" altLang="zh-CN" sz="2400" dirty="0">
                <a:solidFill>
                  <a:srgbClr val="002060"/>
                </a:solidFill>
              </a:rPr>
              <a:t>1</a:t>
            </a:r>
            <a:r>
              <a:rPr lang="zh-CN" altLang="en-US" sz="2400" dirty="0">
                <a:solidFill>
                  <a:srgbClr val="002060"/>
                </a:solidFill>
              </a:rPr>
              <a:t>月两次寒假期除外），上述劳务费由马人熊负责的火炬项目课题组提供；在</a:t>
            </a:r>
            <a:r>
              <a:rPr lang="en-US" altLang="zh-CN" sz="2400" dirty="0">
                <a:solidFill>
                  <a:srgbClr val="002060"/>
                </a:solidFill>
              </a:rPr>
              <a:t>2003</a:t>
            </a:r>
            <a:r>
              <a:rPr lang="zh-CN" altLang="en-US" sz="2400" dirty="0">
                <a:solidFill>
                  <a:srgbClr val="002060"/>
                </a:solidFill>
              </a:rPr>
              <a:t>年</a:t>
            </a:r>
            <a:r>
              <a:rPr lang="en-US" altLang="zh-CN" sz="2400" dirty="0">
                <a:solidFill>
                  <a:srgbClr val="002060"/>
                </a:solidFill>
              </a:rPr>
              <a:t>8</a:t>
            </a:r>
            <a:r>
              <a:rPr lang="zh-CN" altLang="en-US" sz="2400" dirty="0">
                <a:solidFill>
                  <a:srgbClr val="002060"/>
                </a:solidFill>
              </a:rPr>
              <a:t>月至</a:t>
            </a:r>
            <a:r>
              <a:rPr lang="en-US" altLang="zh-CN" sz="2400" dirty="0">
                <a:solidFill>
                  <a:srgbClr val="002060"/>
                </a:solidFill>
              </a:rPr>
              <a:t>2005</a:t>
            </a:r>
            <a:r>
              <a:rPr lang="zh-CN" altLang="en-US" sz="2400" dirty="0">
                <a:solidFill>
                  <a:srgbClr val="002060"/>
                </a:solidFill>
              </a:rPr>
              <a:t>年</a:t>
            </a:r>
            <a:r>
              <a:rPr lang="en-US" altLang="zh-CN" sz="2400" dirty="0">
                <a:solidFill>
                  <a:srgbClr val="002060"/>
                </a:solidFill>
              </a:rPr>
              <a:t>1</a:t>
            </a:r>
            <a:r>
              <a:rPr lang="zh-CN" altLang="en-US" sz="2400" dirty="0">
                <a:solidFill>
                  <a:srgbClr val="002060"/>
                </a:solidFill>
              </a:rPr>
              <a:t>月期间，即宋燕民毕业一年后又以流动科研人员身份参与原告火炬项目课题组的研发工作，仍然按月从原告处领取了劳务费，劳务费单据上同样都有其本人以及火炬项目课题组负责人马人熊的签字，本申请的申请日之前原告已经完成与本申请有关的焚烧火炬以及单元燃烧器的研发和设计工作火炬以及单元燃烧器相关设计图纸上都有设计人宋燕民本人以及审核人马人熊本人的签字，日期均为</a:t>
            </a:r>
            <a:r>
              <a:rPr lang="en-US" altLang="zh-CN" sz="2400" dirty="0">
                <a:solidFill>
                  <a:srgbClr val="002060"/>
                </a:solidFill>
              </a:rPr>
              <a:t>2001</a:t>
            </a:r>
            <a:r>
              <a:rPr lang="zh-CN" altLang="en-US" sz="2400" dirty="0">
                <a:solidFill>
                  <a:srgbClr val="002060"/>
                </a:solidFill>
              </a:rPr>
              <a:t>年</a:t>
            </a:r>
            <a:r>
              <a:rPr lang="en-US" altLang="zh-CN" sz="2400" dirty="0">
                <a:solidFill>
                  <a:srgbClr val="002060"/>
                </a:solidFill>
              </a:rPr>
              <a:t>7</a:t>
            </a:r>
            <a:r>
              <a:rPr lang="zh-CN" altLang="en-US" sz="2400" dirty="0">
                <a:solidFill>
                  <a:srgbClr val="002060"/>
                </a:solidFill>
              </a:rPr>
              <a:t>月</a:t>
            </a:r>
            <a:r>
              <a:rPr lang="en-US" altLang="zh-CN" sz="2400" dirty="0">
                <a:solidFill>
                  <a:srgbClr val="002060"/>
                </a:solidFill>
              </a:rPr>
              <a:t>20</a:t>
            </a:r>
            <a:r>
              <a:rPr lang="zh-CN" altLang="en-US" sz="2400" dirty="0">
                <a:solidFill>
                  <a:srgbClr val="002060"/>
                </a:solidFill>
              </a:rPr>
              <a:t>日。宋燕民本人确实参与了原告的火炬项目的研发设计工作，接触并获取了原告的火炬与单元燃烧器技术。</a:t>
            </a:r>
          </a:p>
          <a:p>
            <a:pPr>
              <a:lnSpc>
                <a:spcPct val="100000"/>
              </a:lnSpc>
            </a:pPr>
            <a:r>
              <a:rPr lang="zh-CN" altLang="en-US" sz="2400" dirty="0">
                <a:solidFill>
                  <a:srgbClr val="002060"/>
                </a:solidFill>
              </a:rPr>
              <a:t>原告为填埋气焚烧火炬项目（即本申请）的立项、研发提供了物质条件并下达了任务。</a:t>
            </a:r>
          </a:p>
          <a:p>
            <a:pPr>
              <a:lnSpc>
                <a:spcPct val="100000"/>
              </a:lnSpc>
            </a:pPr>
            <a:r>
              <a:rPr lang="zh-CN" altLang="en-US" sz="2400" dirty="0">
                <a:solidFill>
                  <a:srgbClr val="002060"/>
                </a:solidFill>
              </a:rPr>
              <a:t>被告不能证明其自主研发并完成本申请的技术方案 。</a:t>
            </a:r>
          </a:p>
          <a:p>
            <a:pPr>
              <a:lnSpc>
                <a:spcPct val="100000"/>
              </a:lnSpc>
              <a:buFont typeface="Wingdings" panose="05000000000000000000" pitchFamily="2" charset="2"/>
              <a:buNone/>
            </a:pPr>
            <a:r>
              <a:rPr lang="zh-CN" altLang="en-US" sz="2400" dirty="0">
                <a:solidFill>
                  <a:srgbClr val="002060"/>
                </a:solidFill>
              </a:rPr>
              <a:t>  </a:t>
            </a: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2"/>
          <p:cNvSpPr>
            <a:spLocks noGrp="1"/>
          </p:cNvSpPr>
          <p:nvPr>
            <p:ph type="title"/>
          </p:nvPr>
        </p:nvSpPr>
        <p:spPr>
          <a:xfrm>
            <a:off x="814388" y="0"/>
            <a:ext cx="10515600" cy="1020763"/>
          </a:xfrm>
        </p:spPr>
        <p:txBody>
          <a:bodyPr vert="horz" wrap="square" lIns="91440" tIns="45720" rIns="91440" bIns="45720" anchor="b"/>
          <a:lstStyle/>
          <a:p>
            <a:endParaRPr lang="zh-CN" altLang="en-US" kern="1200" dirty="0">
              <a:latin typeface="+mj-lt"/>
              <a:ea typeface="+mj-ea"/>
              <a:cs typeface="+mj-cs"/>
            </a:endParaRPr>
          </a:p>
        </p:txBody>
      </p:sp>
      <p:sp>
        <p:nvSpPr>
          <p:cNvPr id="47107" name="文本框 4"/>
          <p:cNvSpPr txBox="1"/>
          <p:nvPr/>
        </p:nvSpPr>
        <p:spPr>
          <a:xfrm>
            <a:off x="535709" y="1020763"/>
            <a:ext cx="11083636" cy="590931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50000"/>
              </a:lnSpc>
              <a:spcBef>
                <a:spcPct val="0"/>
              </a:spcBef>
              <a:buNone/>
            </a:pPr>
            <a:r>
              <a:rPr lang="zh-CN" altLang="en-US" dirty="0">
                <a:solidFill>
                  <a:srgbClr val="002060"/>
                </a:solidFill>
                <a:latin typeface="Tahoma" panose="020B0604030504040204" pitchFamily="34" charset="0"/>
                <a:ea typeface="宋体" panose="02010600030101010101" pitchFamily="2" charset="-122"/>
              </a:rPr>
              <a:t>法院判决：（北京一中院</a:t>
            </a:r>
            <a:r>
              <a:rPr lang="en-US" altLang="zh-CN" dirty="0">
                <a:solidFill>
                  <a:srgbClr val="002060"/>
                </a:solidFill>
                <a:latin typeface="Tahoma" panose="020B0604030504040204" pitchFamily="34" charset="0"/>
                <a:ea typeface="宋体" panose="02010600030101010101" pitchFamily="2" charset="-122"/>
              </a:rPr>
              <a:t>2007</a:t>
            </a:r>
            <a:r>
              <a:rPr lang="zh-CN" altLang="en-US" dirty="0">
                <a:solidFill>
                  <a:srgbClr val="002060"/>
                </a:solidFill>
                <a:latin typeface="Tahoma" panose="020B0604030504040204" pitchFamily="34" charset="0"/>
                <a:ea typeface="宋体" panose="02010600030101010101" pitchFamily="2" charset="-122"/>
              </a:rPr>
              <a:t>年</a:t>
            </a:r>
            <a:r>
              <a:rPr lang="en-US" altLang="zh-CN" dirty="0">
                <a:solidFill>
                  <a:srgbClr val="002060"/>
                </a:solidFill>
                <a:latin typeface="Tahoma" panose="020B0604030504040204" pitchFamily="34" charset="0"/>
                <a:ea typeface="宋体" panose="02010600030101010101" pitchFamily="2" charset="-122"/>
              </a:rPr>
              <a:t>8</a:t>
            </a:r>
            <a:r>
              <a:rPr lang="zh-CN" altLang="en-US" dirty="0">
                <a:solidFill>
                  <a:srgbClr val="002060"/>
                </a:solidFill>
                <a:latin typeface="Tahoma" panose="020B0604030504040204" pitchFamily="34" charset="0"/>
                <a:ea typeface="宋体" panose="02010600030101010101" pitchFamily="2" charset="-122"/>
              </a:rPr>
              <a:t>月一审判决）：由于原告有足够的证据证明其垃圾填埋气焚烧火炬以及单元燃烧器技术确系为执行本单位的任务，并且主要利用本单位的物质技术条件所完成的发明创造，同时有被告最大出资人、主要股东之一宋燕民本人签字的设计图纸原件，在证明效力上明显优于被告的相关反证，因此原告有关本申请属于原告职务发明创造、申请权属于原告的主张成立，本院予以支持。 </a:t>
            </a:r>
          </a:p>
          <a:p>
            <a:pPr marL="0" lvl="0" indent="0">
              <a:lnSpc>
                <a:spcPct val="150000"/>
              </a:lnSpc>
              <a:spcBef>
                <a:spcPct val="0"/>
              </a:spcBef>
              <a:buNone/>
            </a:pPr>
            <a:r>
              <a:rPr lang="zh-CN" altLang="en-US" dirty="0">
                <a:solidFill>
                  <a:srgbClr val="002060"/>
                </a:solidFill>
                <a:ea typeface="宋体" panose="02010600030101010101" pitchFamily="2" charset="-122"/>
              </a:rPr>
              <a:t>   </a:t>
            </a:r>
            <a:r>
              <a:rPr lang="zh-CN" altLang="en-US" dirty="0">
                <a:solidFill>
                  <a:srgbClr val="002060"/>
                </a:solidFill>
                <a:latin typeface="Tahoma" panose="020B0604030504040204" pitchFamily="34" charset="0"/>
                <a:ea typeface="宋体" panose="02010600030101010101" pitchFamily="2" charset="-122"/>
              </a:rPr>
              <a:t>发明名称为</a:t>
            </a:r>
            <a:r>
              <a:rPr lang="zh-CN" altLang="en-US" dirty="0">
                <a:solidFill>
                  <a:srgbClr val="002060"/>
                </a:solidFill>
                <a:ea typeface="宋体" panose="02010600030101010101" pitchFamily="2" charset="-122"/>
              </a:rPr>
              <a:t>“</a:t>
            </a:r>
            <a:r>
              <a:rPr lang="zh-CN" altLang="en-US" dirty="0">
                <a:solidFill>
                  <a:srgbClr val="002060"/>
                </a:solidFill>
                <a:latin typeface="Tahoma" panose="020B0604030504040204" pitchFamily="34" charset="0"/>
                <a:ea typeface="宋体" panose="02010600030101010101" pitchFamily="2" charset="-122"/>
              </a:rPr>
              <a:t>低压头组合式填埋气焚烧火炬</a:t>
            </a:r>
            <a:r>
              <a:rPr lang="zh-CN" altLang="en-US" dirty="0">
                <a:solidFill>
                  <a:srgbClr val="002060"/>
                </a:solidFill>
                <a:ea typeface="宋体" panose="02010600030101010101" pitchFamily="2" charset="-122"/>
              </a:rPr>
              <a:t>”</a:t>
            </a:r>
            <a:r>
              <a:rPr lang="zh-CN" altLang="en-US" dirty="0">
                <a:solidFill>
                  <a:srgbClr val="002060"/>
                </a:solidFill>
                <a:latin typeface="Tahoma" panose="020B0604030504040204" pitchFamily="34" charset="0"/>
                <a:ea typeface="宋体" panose="02010600030101010101" pitchFamily="2" charset="-122"/>
              </a:rPr>
              <a:t>、申请号为</a:t>
            </a:r>
            <a:r>
              <a:rPr lang="en-US" altLang="zh-CN" dirty="0">
                <a:solidFill>
                  <a:srgbClr val="002060"/>
                </a:solidFill>
                <a:latin typeface="Tahoma" panose="020B0604030504040204" pitchFamily="34" charset="0"/>
                <a:ea typeface="宋体" panose="02010600030101010101" pitchFamily="2" charset="-122"/>
              </a:rPr>
              <a:t>CN200410096759.0</a:t>
            </a:r>
            <a:r>
              <a:rPr lang="zh-CN" altLang="en-US" dirty="0">
                <a:solidFill>
                  <a:srgbClr val="002060"/>
                </a:solidFill>
                <a:latin typeface="Tahoma" panose="020B0604030504040204" pitchFamily="34" charset="0"/>
                <a:ea typeface="宋体" panose="02010600030101010101" pitchFamily="2" charset="-122"/>
              </a:rPr>
              <a:t>的发明专利的申请权属于中国科学院工程热物理研究所。</a:t>
            </a: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74</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43011"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t>（三）因合同而产生的专利权属</a:t>
            </a:r>
          </a:p>
        </p:txBody>
      </p:sp>
      <p:sp>
        <p:nvSpPr>
          <p:cNvPr id="48132" name="Rectangle 3"/>
          <p:cNvSpPr>
            <a:spLocks noGrp="1"/>
          </p:cNvSpPr>
          <p:nvPr>
            <p:ph idx="1"/>
          </p:nvPr>
        </p:nvSpPr>
        <p:spPr>
          <a:xfrm>
            <a:off x="838200" y="1341438"/>
            <a:ext cx="10515600" cy="5060950"/>
          </a:xfrm>
        </p:spPr>
        <p:txBody>
          <a:bodyPr vert="horz" wrap="square" lIns="91440" tIns="45720" rIns="91440" bIns="45720" anchor="t"/>
          <a:lstStyle/>
          <a:p>
            <a:pPr eaLnBrk="1" hangingPunct="1">
              <a:buFont typeface="Wingdings" panose="05000000000000000000" pitchFamily="2" charset="2"/>
              <a:buNone/>
            </a:pPr>
            <a:r>
              <a:rPr lang="zh-CN" altLang="en-US" dirty="0"/>
              <a:t>法律规定</a:t>
            </a:r>
          </a:p>
          <a:p>
            <a:pPr eaLnBrk="1" hangingPunct="1">
              <a:buFont typeface="Wingdings 2" panose="05020102010507070707" pitchFamily="18" charset="2"/>
              <a:buChar char="•"/>
            </a:pPr>
            <a:r>
              <a:rPr lang="zh-CN" altLang="en-US" dirty="0"/>
              <a:t>专利法第八条：</a:t>
            </a:r>
            <a:r>
              <a:rPr lang="zh-CN" altLang="en-US" sz="3600" dirty="0">
                <a:latin typeface="楷体" panose="02010609060101010101" pitchFamily="49" charset="-122"/>
                <a:ea typeface="楷体" panose="02010609060101010101" pitchFamily="49" charset="-122"/>
              </a:rPr>
              <a:t>两个以上单位或者个人合作完成的发明创造、一个单位或者个人接受其他单位或者个人委托所完成的发明创造，除另有协议的以外，申请专利的权利属于完成或者共同完成的单位或者个人；申请被批准后，申请的单位或者个人为专利权人。</a:t>
            </a:r>
          </a:p>
        </p:txBody>
      </p:sp>
      <p:sp>
        <p:nvSpPr>
          <p:cNvPr id="48133" name="灯片编号占位符 5"/>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74</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636363"/>
                </a:solidFill>
                <a:latin typeface="Tahoma" panose="020B0604030504040204" pitchFamily="34" charset="0"/>
                <a:ea typeface="宋体" panose="02010600030101010101" pitchFamily="2" charset="-122"/>
              </a:rPr>
              <a:t>75</a:t>
            </a:fld>
            <a:endParaRPr lang="en-US" altLang="zh-CN" sz="1100" dirty="0">
              <a:solidFill>
                <a:srgbClr val="636363"/>
              </a:solidFill>
              <a:latin typeface="Tahoma" panose="020B0604030504040204" pitchFamily="34" charset="0"/>
              <a:ea typeface="宋体" panose="02010600030101010101" pitchFamily="2" charset="-122"/>
            </a:endParaRPr>
          </a:p>
        </p:txBody>
      </p:sp>
      <p:sp>
        <p:nvSpPr>
          <p:cNvPr id="49155" name="Rectangle 2"/>
          <p:cNvSpPr>
            <a:spLocks noGrp="1"/>
          </p:cNvSpPr>
          <p:nvPr>
            <p:ph type="title" idx="4294967295"/>
          </p:nvPr>
        </p:nvSpPr>
        <p:spPr>
          <a:xfrm>
            <a:off x="2566988" y="0"/>
            <a:ext cx="7793037" cy="1462088"/>
          </a:xfrm>
        </p:spPr>
        <p:txBody>
          <a:bodyPr vert="horz" wrap="square" lIns="91440" tIns="45720" rIns="91440" bIns="45720" anchor="ctr"/>
          <a:lstStyle/>
          <a:p>
            <a:r>
              <a:rPr lang="zh-CN" altLang="en-US" sz="4000" dirty="0"/>
              <a:t>因合同而产生的专利权属</a:t>
            </a:r>
            <a:br>
              <a:rPr lang="zh-CN" altLang="en-US" sz="4000" dirty="0"/>
            </a:br>
            <a:endParaRPr lang="zh-CN" altLang="en-US" sz="4000" dirty="0"/>
          </a:p>
        </p:txBody>
      </p:sp>
      <p:sp>
        <p:nvSpPr>
          <p:cNvPr id="49156" name="Rectangle 3"/>
          <p:cNvSpPr>
            <a:spLocks noGrp="1"/>
          </p:cNvSpPr>
          <p:nvPr>
            <p:ph type="body" idx="4294967295"/>
          </p:nvPr>
        </p:nvSpPr>
        <p:spPr>
          <a:xfrm>
            <a:off x="2495550" y="1989138"/>
            <a:ext cx="7772400" cy="4114800"/>
          </a:xfrm>
        </p:spPr>
        <p:txBody>
          <a:bodyPr vert="horz" wrap="square" lIns="91440" tIns="45720" rIns="91440" bIns="45720" anchor="t"/>
          <a:lstStyle/>
          <a:p>
            <a:endParaRPr lang="en-US" altLang="zh-CN" dirty="0"/>
          </a:p>
          <a:p>
            <a:endParaRPr lang="en-US" altLang="zh-CN" dirty="0"/>
          </a:p>
          <a:p>
            <a:endParaRPr lang="en-US" altLang="zh-CN" dirty="0"/>
          </a:p>
        </p:txBody>
      </p:sp>
      <p:sp>
        <p:nvSpPr>
          <p:cNvPr id="49157" name="Rectangle 4"/>
          <p:cNvSpPr/>
          <p:nvPr/>
        </p:nvSpPr>
        <p:spPr>
          <a:xfrm>
            <a:off x="2133600" y="3048000"/>
            <a:ext cx="762000" cy="16002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dirty="0">
                <a:solidFill>
                  <a:schemeClr val="bg1"/>
                </a:solidFill>
                <a:ea typeface="宋体" panose="02010600030101010101" pitchFamily="2" charset="-122"/>
              </a:rPr>
              <a:t>技术</a:t>
            </a:r>
          </a:p>
          <a:p>
            <a:pPr marL="0" lvl="0" indent="0" algn="ctr">
              <a:lnSpc>
                <a:spcPct val="100000"/>
              </a:lnSpc>
              <a:spcBef>
                <a:spcPct val="0"/>
              </a:spcBef>
              <a:buNone/>
            </a:pPr>
            <a:r>
              <a:rPr lang="zh-CN" altLang="en-US" dirty="0">
                <a:solidFill>
                  <a:schemeClr val="bg1"/>
                </a:solidFill>
                <a:ea typeface="宋体" panose="02010600030101010101" pitchFamily="2" charset="-122"/>
              </a:rPr>
              <a:t>开发</a:t>
            </a:r>
          </a:p>
          <a:p>
            <a:pPr marL="0" lvl="0" indent="0" algn="ctr">
              <a:lnSpc>
                <a:spcPct val="100000"/>
              </a:lnSpc>
              <a:spcBef>
                <a:spcPct val="0"/>
              </a:spcBef>
              <a:buNone/>
            </a:pPr>
            <a:r>
              <a:rPr lang="zh-CN" altLang="en-US" dirty="0">
                <a:solidFill>
                  <a:schemeClr val="bg1"/>
                </a:solidFill>
                <a:ea typeface="宋体" panose="02010600030101010101" pitchFamily="2" charset="-122"/>
              </a:rPr>
              <a:t>合同</a:t>
            </a:r>
          </a:p>
        </p:txBody>
      </p:sp>
      <p:sp>
        <p:nvSpPr>
          <p:cNvPr id="49158" name="Line 5"/>
          <p:cNvSpPr/>
          <p:nvPr/>
        </p:nvSpPr>
        <p:spPr>
          <a:xfrm flipV="1">
            <a:off x="2895600" y="2819400"/>
            <a:ext cx="1524000" cy="1066800"/>
          </a:xfrm>
          <a:prstGeom prst="line">
            <a:avLst/>
          </a:prstGeom>
          <a:ln w="9525" cap="flat" cmpd="sng">
            <a:solidFill>
              <a:schemeClr val="tx1"/>
            </a:solidFill>
            <a:prstDash val="solid"/>
            <a:headEnd type="none" w="med" len="med"/>
            <a:tailEnd type="none" w="med" len="med"/>
          </a:ln>
        </p:spPr>
      </p:sp>
      <p:sp>
        <p:nvSpPr>
          <p:cNvPr id="49159" name="Line 6"/>
          <p:cNvSpPr/>
          <p:nvPr/>
        </p:nvSpPr>
        <p:spPr>
          <a:xfrm>
            <a:off x="2895600" y="3886200"/>
            <a:ext cx="1676400" cy="914400"/>
          </a:xfrm>
          <a:prstGeom prst="line">
            <a:avLst/>
          </a:prstGeom>
          <a:ln w="9525" cap="flat" cmpd="sng">
            <a:solidFill>
              <a:schemeClr val="tx1"/>
            </a:solidFill>
            <a:prstDash val="solid"/>
            <a:headEnd type="none" w="med" len="med"/>
            <a:tailEnd type="none" w="med" len="med"/>
          </a:ln>
        </p:spPr>
      </p:sp>
      <p:sp>
        <p:nvSpPr>
          <p:cNvPr id="49160" name="Line 7"/>
          <p:cNvSpPr/>
          <p:nvPr/>
        </p:nvSpPr>
        <p:spPr>
          <a:xfrm>
            <a:off x="3505200" y="3048000"/>
            <a:ext cx="0" cy="76200"/>
          </a:xfrm>
          <a:prstGeom prst="line">
            <a:avLst/>
          </a:prstGeom>
          <a:ln w="9525" cap="flat" cmpd="sng">
            <a:solidFill>
              <a:schemeClr val="tx1"/>
            </a:solidFill>
            <a:prstDash val="solid"/>
            <a:headEnd type="none" w="med" len="med"/>
            <a:tailEnd type="none" w="med" len="med"/>
          </a:ln>
        </p:spPr>
      </p:sp>
      <p:sp>
        <p:nvSpPr>
          <p:cNvPr id="49161" name="Rectangle 8"/>
          <p:cNvSpPr/>
          <p:nvPr/>
        </p:nvSpPr>
        <p:spPr>
          <a:xfrm>
            <a:off x="4419600" y="2133600"/>
            <a:ext cx="1905000" cy="16002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2400" dirty="0">
                <a:solidFill>
                  <a:schemeClr val="bg1"/>
                </a:solidFill>
                <a:ea typeface="宋体" panose="02010600030101010101" pitchFamily="2" charset="-122"/>
              </a:rPr>
              <a:t>合作开发合同</a:t>
            </a:r>
          </a:p>
        </p:txBody>
      </p:sp>
      <p:sp>
        <p:nvSpPr>
          <p:cNvPr id="49162" name="Rectangle 9"/>
          <p:cNvSpPr/>
          <p:nvPr/>
        </p:nvSpPr>
        <p:spPr>
          <a:xfrm>
            <a:off x="4495800" y="4114800"/>
            <a:ext cx="1828800" cy="16002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2400" dirty="0">
                <a:solidFill>
                  <a:schemeClr val="bg1"/>
                </a:solidFill>
                <a:ea typeface="宋体" panose="02010600030101010101" pitchFamily="2" charset="-122"/>
              </a:rPr>
              <a:t>委托开发合同</a:t>
            </a:r>
          </a:p>
        </p:txBody>
      </p:sp>
      <p:sp>
        <p:nvSpPr>
          <p:cNvPr id="49163" name="Line 10"/>
          <p:cNvSpPr/>
          <p:nvPr/>
        </p:nvSpPr>
        <p:spPr>
          <a:xfrm>
            <a:off x="6324600" y="2514600"/>
            <a:ext cx="1600200" cy="0"/>
          </a:xfrm>
          <a:prstGeom prst="line">
            <a:avLst/>
          </a:prstGeom>
          <a:ln w="9525" cap="flat" cmpd="sng">
            <a:solidFill>
              <a:schemeClr val="tx1"/>
            </a:solidFill>
            <a:prstDash val="solid"/>
            <a:headEnd type="none" w="med" len="med"/>
            <a:tailEnd type="none" w="med" len="med"/>
          </a:ln>
        </p:spPr>
      </p:sp>
      <p:sp>
        <p:nvSpPr>
          <p:cNvPr id="49164" name="Line 11"/>
          <p:cNvSpPr/>
          <p:nvPr/>
        </p:nvSpPr>
        <p:spPr>
          <a:xfrm>
            <a:off x="6324600" y="3276600"/>
            <a:ext cx="1676400" cy="0"/>
          </a:xfrm>
          <a:prstGeom prst="line">
            <a:avLst/>
          </a:prstGeom>
          <a:ln w="9525" cap="flat" cmpd="sng">
            <a:solidFill>
              <a:schemeClr val="tx1"/>
            </a:solidFill>
            <a:prstDash val="solid"/>
            <a:headEnd type="none" w="med" len="med"/>
            <a:tailEnd type="none" w="med" len="med"/>
          </a:ln>
        </p:spPr>
      </p:sp>
      <p:sp>
        <p:nvSpPr>
          <p:cNvPr id="49165" name="Rectangle 12"/>
          <p:cNvSpPr/>
          <p:nvPr/>
        </p:nvSpPr>
        <p:spPr>
          <a:xfrm>
            <a:off x="7848600" y="2209800"/>
            <a:ext cx="2362200" cy="609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2400" dirty="0">
                <a:solidFill>
                  <a:schemeClr val="bg1"/>
                </a:solidFill>
                <a:ea typeface="宋体" panose="02010600030101010101" pitchFamily="2" charset="-122"/>
              </a:rPr>
              <a:t>按合同约定</a:t>
            </a:r>
          </a:p>
        </p:txBody>
      </p:sp>
      <p:sp>
        <p:nvSpPr>
          <p:cNvPr id="49166" name="Line 13"/>
          <p:cNvSpPr/>
          <p:nvPr/>
        </p:nvSpPr>
        <p:spPr>
          <a:xfrm>
            <a:off x="6324600" y="4495800"/>
            <a:ext cx="1524000" cy="0"/>
          </a:xfrm>
          <a:prstGeom prst="line">
            <a:avLst/>
          </a:prstGeom>
          <a:ln w="9525" cap="flat" cmpd="sng">
            <a:solidFill>
              <a:schemeClr val="tx1"/>
            </a:solidFill>
            <a:prstDash val="solid"/>
            <a:headEnd type="none" w="med" len="med"/>
            <a:tailEnd type="none" w="med" len="med"/>
          </a:ln>
        </p:spPr>
      </p:sp>
      <p:sp>
        <p:nvSpPr>
          <p:cNvPr id="49167" name="Line 14"/>
          <p:cNvSpPr/>
          <p:nvPr/>
        </p:nvSpPr>
        <p:spPr>
          <a:xfrm>
            <a:off x="6324600" y="5181600"/>
            <a:ext cx="1524000" cy="0"/>
          </a:xfrm>
          <a:prstGeom prst="line">
            <a:avLst/>
          </a:prstGeom>
          <a:ln w="9525" cap="flat" cmpd="sng">
            <a:solidFill>
              <a:schemeClr val="tx1"/>
            </a:solidFill>
            <a:prstDash val="solid"/>
            <a:headEnd type="none" w="med" len="med"/>
            <a:tailEnd type="none" w="med" len="med"/>
          </a:ln>
        </p:spPr>
      </p:sp>
      <p:sp>
        <p:nvSpPr>
          <p:cNvPr id="49168" name="Rectangle 15"/>
          <p:cNvSpPr/>
          <p:nvPr/>
        </p:nvSpPr>
        <p:spPr>
          <a:xfrm>
            <a:off x="7848600" y="4114800"/>
            <a:ext cx="2362200" cy="609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2400" dirty="0">
                <a:solidFill>
                  <a:schemeClr val="bg1"/>
                </a:solidFill>
                <a:ea typeface="宋体" panose="02010600030101010101" pitchFamily="2" charset="-122"/>
              </a:rPr>
              <a:t>按合同约定</a:t>
            </a:r>
          </a:p>
        </p:txBody>
      </p:sp>
      <p:sp>
        <p:nvSpPr>
          <p:cNvPr id="49169" name="Rectangle 16"/>
          <p:cNvSpPr/>
          <p:nvPr/>
        </p:nvSpPr>
        <p:spPr>
          <a:xfrm>
            <a:off x="7848600" y="4953000"/>
            <a:ext cx="2362200" cy="609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2400" dirty="0">
                <a:solidFill>
                  <a:schemeClr val="bg1"/>
                </a:solidFill>
                <a:ea typeface="宋体" panose="02010600030101010101" pitchFamily="2" charset="-122"/>
              </a:rPr>
              <a:t>开发方</a:t>
            </a:r>
          </a:p>
        </p:txBody>
      </p:sp>
      <p:sp>
        <p:nvSpPr>
          <p:cNvPr id="49170" name="Rectangle 17"/>
          <p:cNvSpPr/>
          <p:nvPr/>
        </p:nvSpPr>
        <p:spPr>
          <a:xfrm>
            <a:off x="7848600" y="3048000"/>
            <a:ext cx="2362200" cy="609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2400" dirty="0">
                <a:solidFill>
                  <a:schemeClr val="bg1"/>
                </a:solidFill>
                <a:ea typeface="宋体" panose="02010600030101010101" pitchFamily="2" charset="-122"/>
              </a:rPr>
              <a:t>实际完成方</a:t>
            </a:r>
          </a:p>
        </p:txBody>
      </p:sp>
      <p:sp>
        <p:nvSpPr>
          <p:cNvPr id="49171" name="Rectangle 18"/>
          <p:cNvSpPr/>
          <p:nvPr/>
        </p:nvSpPr>
        <p:spPr>
          <a:xfrm>
            <a:off x="6477000" y="2362200"/>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2400" dirty="0">
                <a:solidFill>
                  <a:schemeClr val="bg1"/>
                </a:solidFill>
                <a:ea typeface="宋体" panose="02010600030101010101" pitchFamily="2" charset="-122"/>
              </a:rPr>
              <a:t>有约定</a:t>
            </a:r>
          </a:p>
        </p:txBody>
      </p:sp>
      <p:sp>
        <p:nvSpPr>
          <p:cNvPr id="49172" name="Rectangle 19"/>
          <p:cNvSpPr/>
          <p:nvPr/>
        </p:nvSpPr>
        <p:spPr>
          <a:xfrm>
            <a:off x="6477000" y="3124200"/>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2400" dirty="0">
                <a:solidFill>
                  <a:schemeClr val="bg1"/>
                </a:solidFill>
                <a:ea typeface="宋体" panose="02010600030101010101" pitchFamily="2" charset="-122"/>
              </a:rPr>
              <a:t>没有约定</a:t>
            </a:r>
          </a:p>
        </p:txBody>
      </p:sp>
      <p:sp>
        <p:nvSpPr>
          <p:cNvPr id="49173" name="Rectangle 20"/>
          <p:cNvSpPr/>
          <p:nvPr/>
        </p:nvSpPr>
        <p:spPr>
          <a:xfrm>
            <a:off x="6553200" y="4343400"/>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2400" dirty="0">
                <a:solidFill>
                  <a:schemeClr val="bg1"/>
                </a:solidFill>
                <a:ea typeface="宋体" panose="02010600030101010101" pitchFamily="2" charset="-122"/>
              </a:rPr>
              <a:t>有约定</a:t>
            </a:r>
          </a:p>
        </p:txBody>
      </p:sp>
      <p:sp>
        <p:nvSpPr>
          <p:cNvPr id="49174" name="Rectangle 21"/>
          <p:cNvSpPr/>
          <p:nvPr/>
        </p:nvSpPr>
        <p:spPr>
          <a:xfrm>
            <a:off x="6477000" y="5029200"/>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2400" dirty="0">
                <a:solidFill>
                  <a:schemeClr val="bg1"/>
                </a:solidFill>
                <a:ea typeface="宋体" panose="02010600030101010101" pitchFamily="2" charset="-122"/>
              </a:rPr>
              <a:t>没有约定</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1981200" y="155575"/>
            <a:ext cx="8229600" cy="931863"/>
          </a:xfrm>
        </p:spPr>
        <p:txBody>
          <a:bodyPr vert="horz" wrap="square" lIns="91440" tIns="45720" rIns="91440" bIns="45720" anchor="b"/>
          <a:lstStyle/>
          <a:p>
            <a:endParaRPr lang="zh-CN" altLang="en-US" kern="1200" dirty="0">
              <a:latin typeface="+mj-lt"/>
              <a:ea typeface="+mj-ea"/>
              <a:cs typeface="+mj-cs"/>
            </a:endParaRPr>
          </a:p>
        </p:txBody>
      </p:sp>
      <p:sp>
        <p:nvSpPr>
          <p:cNvPr id="50179" name="内容占位符 2"/>
          <p:cNvSpPr>
            <a:spLocks noGrp="1"/>
          </p:cNvSpPr>
          <p:nvPr>
            <p:ph idx="1"/>
          </p:nvPr>
        </p:nvSpPr>
        <p:spPr>
          <a:xfrm>
            <a:off x="434109" y="1163783"/>
            <a:ext cx="11083636" cy="5237018"/>
          </a:xfrm>
        </p:spPr>
        <p:txBody>
          <a:bodyPr vert="horz" wrap="square" lIns="91440" tIns="45720" rIns="91440" bIns="45720" anchor="t"/>
          <a:lstStyle/>
          <a:p>
            <a:pPr>
              <a:lnSpc>
                <a:spcPct val="150000"/>
              </a:lnSpc>
            </a:pPr>
            <a:r>
              <a:rPr lang="zh-CN" altLang="en-US" dirty="0"/>
              <a:t>王增禄与恒泰公司签订合同，王增禄受委托独立完成染料木素制备工艺的研究工作并提供相关的新药申报资料，完成国家新药审批所要求达到临床准入条件，获得批件，准备染料木素的实验研究资料等；由恒泰公司提供小型设备、大型实验场地及条件；王增禄是本项技术研究成果的惟一合作者，恒泰公司在项目完成后付王增禄技术劳务费</a:t>
            </a:r>
            <a:r>
              <a:rPr lang="en-US" altLang="zh-CN" dirty="0"/>
              <a:t>200</a:t>
            </a:r>
            <a:r>
              <a:rPr lang="zh-CN" altLang="en-US" dirty="0"/>
              <a:t>万元。该协议对技术成果归属未作出约定。</a:t>
            </a:r>
            <a:br>
              <a:rPr lang="zh-CN" altLang="en-US" dirty="0"/>
            </a:br>
            <a:r>
              <a:rPr lang="zh-CN" altLang="en-US" dirty="0"/>
              <a:t>本案中，双方并未对专利权的归属作出明确约定，因此，争讼之专利权归属于王增禄。 </a:t>
            </a:r>
          </a:p>
          <a:p>
            <a:endParaRPr lang="zh-CN" altLang="en-US" dirty="0"/>
          </a:p>
        </p:txBody>
      </p:sp>
      <p:sp>
        <p:nvSpPr>
          <p:cNvPr id="50180"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76</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t>（四）发明人、设计人资格</a:t>
            </a:r>
          </a:p>
        </p:txBody>
      </p:sp>
      <p:sp>
        <p:nvSpPr>
          <p:cNvPr id="51203"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en-US" altLang="zh-CN" dirty="0"/>
              <a:t>1</a:t>
            </a:r>
            <a:r>
              <a:rPr lang="zh-CN" altLang="en-US" dirty="0"/>
              <a:t>、含义和意义</a:t>
            </a:r>
          </a:p>
          <a:p>
            <a:pPr eaLnBrk="1" hangingPunct="1"/>
            <a:r>
              <a:rPr lang="zh-CN" altLang="en-US" sz="2400" dirty="0"/>
              <a:t>含义：是指对发明创造的实质性特点作出创造性贡献的人 ，即发明创造的完成人。</a:t>
            </a:r>
            <a:r>
              <a:rPr lang="zh-CN" altLang="en-US" dirty="0"/>
              <a:t>   </a:t>
            </a:r>
            <a:endParaRPr lang="zh-CN" altLang="en-US" dirty="0">
              <a:latin typeface="楷体_GB2312"/>
              <a:ea typeface="楷体_GB2312"/>
            </a:endParaRPr>
          </a:p>
          <a:p>
            <a:pPr eaLnBrk="1" hangingPunct="1"/>
            <a:r>
              <a:rPr lang="zh-CN" altLang="en-US" dirty="0"/>
              <a:t>意义</a:t>
            </a:r>
          </a:p>
          <a:p>
            <a:pPr eaLnBrk="1" hangingPunct="1">
              <a:buFont typeface="Wingdings" panose="05000000000000000000" pitchFamily="2" charset="2"/>
              <a:buNone/>
            </a:pPr>
            <a:r>
              <a:rPr lang="zh-CN" altLang="en-US" dirty="0"/>
              <a:t>    </a:t>
            </a:r>
            <a:r>
              <a:rPr lang="zh-CN" altLang="en-US" sz="2400" dirty="0"/>
              <a:t>（</a:t>
            </a:r>
            <a:r>
              <a:rPr lang="en-US" altLang="zh-CN" sz="2400" dirty="0"/>
              <a:t>1</a:t>
            </a:r>
            <a:r>
              <a:rPr lang="zh-CN" altLang="en-US" sz="2400" dirty="0"/>
              <a:t>）发明人和设计人是一种名誉或荣誉。</a:t>
            </a:r>
          </a:p>
          <a:p>
            <a:pPr eaLnBrk="1" hangingPunct="1">
              <a:buFont typeface="Wingdings" panose="05000000000000000000" pitchFamily="2" charset="2"/>
              <a:buNone/>
            </a:pPr>
            <a:r>
              <a:rPr lang="zh-CN" altLang="en-US" sz="2400" dirty="0"/>
              <a:t>专利法</a:t>
            </a:r>
            <a:r>
              <a:rPr lang="zh-CN" altLang="en-US" dirty="0"/>
              <a:t> </a:t>
            </a:r>
            <a:r>
              <a:rPr lang="zh-CN" altLang="en-US" sz="2400" dirty="0"/>
              <a:t>第十六条</a:t>
            </a:r>
            <a:r>
              <a:rPr lang="zh-CN" altLang="en-US" sz="2400" dirty="0">
                <a:solidFill>
                  <a:srgbClr val="FF0000"/>
                </a:solidFill>
                <a:latin typeface="华文楷体" panose="02010600040101010101" pitchFamily="2" charset="-122"/>
                <a:ea typeface="华文楷体" panose="02010600040101010101" pitchFamily="2" charset="-122"/>
              </a:rPr>
              <a:t> 发明人或者设计人有权在专利文件中写明自己是发明人或者设计人。</a:t>
            </a:r>
            <a:endParaRPr lang="zh-CN" altLang="en-US" dirty="0"/>
          </a:p>
          <a:p>
            <a:pPr eaLnBrk="1" hangingPunct="1">
              <a:buFont typeface="Wingdings" panose="05000000000000000000" pitchFamily="2" charset="2"/>
              <a:buNone/>
            </a:pPr>
            <a:r>
              <a:rPr lang="zh-CN" altLang="en-US" sz="2400" dirty="0"/>
              <a:t>    （</a:t>
            </a:r>
            <a:r>
              <a:rPr lang="en-US" altLang="zh-CN" sz="2400" dirty="0"/>
              <a:t>2</a:t>
            </a:r>
            <a:r>
              <a:rPr lang="zh-CN" altLang="en-US" sz="2400" dirty="0"/>
              <a:t>）发明人和设计人可以得到奖励和报酬。</a:t>
            </a:r>
          </a:p>
          <a:p>
            <a:pPr eaLnBrk="1" hangingPunct="1">
              <a:buFont typeface="Wingdings" panose="05000000000000000000" pitchFamily="2" charset="2"/>
              <a:buNone/>
            </a:pPr>
            <a:r>
              <a:rPr lang="zh-CN" altLang="en-US" sz="2400" dirty="0"/>
              <a:t>    （</a:t>
            </a:r>
            <a:r>
              <a:rPr lang="en-US" altLang="zh-CN" sz="2400" dirty="0"/>
              <a:t>3</a:t>
            </a:r>
            <a:r>
              <a:rPr lang="zh-CN" altLang="en-US" sz="2400" dirty="0"/>
              <a:t>）有时发明人和设计人与专利权属直接相关 。</a:t>
            </a:r>
          </a:p>
        </p:txBody>
      </p:sp>
      <p:sp>
        <p:nvSpPr>
          <p:cNvPr id="51204"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77</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51205" name="灯片编号占位符 5"/>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77</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a:ln>
                  <a:noFill/>
                </a:ln>
                <a:solidFill>
                  <a:schemeClr val="accent1">
                    <a:satMod val="150000"/>
                  </a:schemeClr>
                </a:solidFill>
                <a:effectLst/>
                <a:uLnTx/>
                <a:uFillTx/>
                <a:latin typeface="+mj-lt"/>
                <a:ea typeface="+mj-ea"/>
                <a:cs typeface="+mj-cs"/>
              </a:rPr>
              <a:t>2</a:t>
            </a:r>
            <a: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t>、发明人、设计人资格的判断</a:t>
            </a:r>
          </a:p>
        </p:txBody>
      </p:sp>
      <p:sp>
        <p:nvSpPr>
          <p:cNvPr id="52227"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dirty="0"/>
              <a:t>《专利法实施细则》第十三条的规定，</a:t>
            </a:r>
            <a:endParaRPr lang="en-US" altLang="zh-CN" dirty="0"/>
          </a:p>
          <a:p>
            <a:pPr eaLnBrk="1" hangingPunct="1"/>
            <a:r>
              <a:rPr lang="zh-CN" altLang="en-US" b="1" dirty="0">
                <a:latin typeface="楷体_GB2312"/>
                <a:ea typeface="楷体_GB2312"/>
              </a:rPr>
              <a:t>专利法所称发明人或者设计人，是指对发明创造的实质性特点作出创造性贡献的人。在完成发明创造过程中，只负责组织工作的人、为物质技术条件的利用提供方便的人或者从事其他辅助工作的人，不是发明人或者设计人。 </a:t>
            </a:r>
          </a:p>
        </p:txBody>
      </p:sp>
      <p:sp>
        <p:nvSpPr>
          <p:cNvPr id="52228"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78</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52229" name="灯片编号占位符 5"/>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78</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t>三、发明人、设计人资格的判断</a:t>
            </a:r>
            <a:b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br>
            <a:endPar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endParaRPr>
          </a:p>
        </p:txBody>
      </p:sp>
      <p:sp>
        <p:nvSpPr>
          <p:cNvPr id="53251" name="Rectangle 3"/>
          <p:cNvSpPr>
            <a:spLocks noGrp="1"/>
          </p:cNvSpPr>
          <p:nvPr>
            <p:ph idx="1"/>
          </p:nvPr>
        </p:nvSpPr>
        <p:spPr>
          <a:xfrm>
            <a:off x="838200" y="1341438"/>
            <a:ext cx="10515600" cy="5060950"/>
          </a:xfrm>
        </p:spPr>
        <p:txBody>
          <a:bodyPr vert="horz" wrap="square" lIns="91440" tIns="45720" rIns="91440" bIns="45720" anchor="t"/>
          <a:lstStyle/>
          <a:p>
            <a:pPr eaLnBrk="1" hangingPunct="1"/>
            <a:endParaRPr lang="zh-CN" altLang="zh-CN" dirty="0"/>
          </a:p>
        </p:txBody>
      </p:sp>
      <p:sp>
        <p:nvSpPr>
          <p:cNvPr id="53252"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79</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53253" name="Rectangle 4"/>
          <p:cNvSpPr/>
          <p:nvPr/>
        </p:nvSpPr>
        <p:spPr>
          <a:xfrm>
            <a:off x="1828800" y="1828800"/>
            <a:ext cx="914400" cy="1981200"/>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1800" dirty="0">
                <a:ea typeface="宋体" panose="02010600030101010101" pitchFamily="2" charset="-122"/>
              </a:rPr>
              <a:t>发明人、</a:t>
            </a:r>
          </a:p>
          <a:p>
            <a:pPr marL="0" lvl="0" indent="0" algn="ctr">
              <a:lnSpc>
                <a:spcPct val="100000"/>
              </a:lnSpc>
              <a:spcBef>
                <a:spcPct val="0"/>
              </a:spcBef>
              <a:buNone/>
            </a:pPr>
            <a:r>
              <a:rPr lang="zh-CN" altLang="en-US" sz="1800" dirty="0">
                <a:ea typeface="宋体" panose="02010600030101010101" pitchFamily="2" charset="-122"/>
              </a:rPr>
              <a:t>设计人</a:t>
            </a:r>
          </a:p>
        </p:txBody>
      </p:sp>
      <p:sp>
        <p:nvSpPr>
          <p:cNvPr id="53254" name="Freeform 5"/>
          <p:cNvSpPr/>
          <p:nvPr/>
        </p:nvSpPr>
        <p:spPr>
          <a:xfrm>
            <a:off x="2614613" y="2819400"/>
            <a:ext cx="989012" cy="47625"/>
          </a:xfrm>
          <a:custGeom>
            <a:avLst/>
            <a:gdLst/>
            <a:ahLst/>
            <a:cxnLst>
              <a:cxn ang="0">
                <a:pos x="965218562" y="73085325"/>
              </a:cxn>
              <a:cxn ang="0">
                <a:pos x="0" y="65524063"/>
              </a:cxn>
              <a:cxn ang="0">
                <a:pos x="340220128" y="68045013"/>
              </a:cxn>
              <a:cxn ang="0">
                <a:pos x="83164320" y="0"/>
              </a:cxn>
              <a:cxn ang="0">
                <a:pos x="609877504" y="20161250"/>
              </a:cxn>
              <a:cxn ang="0">
                <a:pos x="1348282118" y="45362813"/>
              </a:cxn>
              <a:cxn ang="0">
                <a:pos x="1570055756" y="75604688"/>
              </a:cxn>
            </a:cxnLst>
            <a:rect l="0" t="0" r="0" b="0"/>
            <a:pathLst>
              <a:path w="623" h="30">
                <a:moveTo>
                  <a:pt x="383" y="29"/>
                </a:moveTo>
                <a:lnTo>
                  <a:pt x="0" y="26"/>
                </a:lnTo>
                <a:lnTo>
                  <a:pt x="135" y="27"/>
                </a:lnTo>
                <a:lnTo>
                  <a:pt x="33" y="0"/>
                </a:lnTo>
                <a:lnTo>
                  <a:pt x="242" y="8"/>
                </a:lnTo>
                <a:lnTo>
                  <a:pt x="535" y="18"/>
                </a:lnTo>
                <a:lnTo>
                  <a:pt x="623" y="3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3255" name="Rectangle 6"/>
          <p:cNvSpPr/>
          <p:nvPr/>
        </p:nvSpPr>
        <p:spPr>
          <a:xfrm>
            <a:off x="3352800" y="1828800"/>
            <a:ext cx="1828800" cy="1981200"/>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1800" dirty="0">
                <a:ea typeface="宋体" panose="02010600030101010101" pitchFamily="2" charset="-122"/>
              </a:rPr>
              <a:t>对发明创造</a:t>
            </a:r>
          </a:p>
          <a:p>
            <a:pPr marL="0" lvl="0" indent="0" algn="ctr">
              <a:lnSpc>
                <a:spcPct val="100000"/>
              </a:lnSpc>
              <a:spcBef>
                <a:spcPct val="0"/>
              </a:spcBef>
              <a:buNone/>
            </a:pPr>
            <a:r>
              <a:rPr lang="zh-CN" altLang="en-US" sz="1800" dirty="0">
                <a:ea typeface="宋体" panose="02010600030101010101" pitchFamily="2" charset="-122"/>
              </a:rPr>
              <a:t>的实质性特点</a:t>
            </a:r>
          </a:p>
          <a:p>
            <a:pPr marL="0" lvl="0" indent="0" algn="ctr">
              <a:lnSpc>
                <a:spcPct val="100000"/>
              </a:lnSpc>
              <a:spcBef>
                <a:spcPct val="0"/>
              </a:spcBef>
              <a:buNone/>
            </a:pPr>
            <a:r>
              <a:rPr lang="zh-CN" altLang="en-US" sz="1800" dirty="0">
                <a:ea typeface="宋体" panose="02010600030101010101" pitchFamily="2" charset="-122"/>
              </a:rPr>
              <a:t>作出创造性贡献</a:t>
            </a:r>
          </a:p>
          <a:p>
            <a:pPr marL="0" lvl="0" indent="0" algn="ctr">
              <a:lnSpc>
                <a:spcPct val="100000"/>
              </a:lnSpc>
              <a:spcBef>
                <a:spcPct val="0"/>
              </a:spcBef>
              <a:buNone/>
            </a:pPr>
            <a:r>
              <a:rPr lang="zh-CN" altLang="en-US" sz="1800" dirty="0">
                <a:ea typeface="宋体" panose="02010600030101010101" pitchFamily="2" charset="-122"/>
              </a:rPr>
              <a:t>的人 </a:t>
            </a:r>
          </a:p>
        </p:txBody>
      </p:sp>
      <p:sp>
        <p:nvSpPr>
          <p:cNvPr id="53256" name="Line 7"/>
          <p:cNvSpPr/>
          <p:nvPr/>
        </p:nvSpPr>
        <p:spPr>
          <a:xfrm>
            <a:off x="5181600" y="2133600"/>
            <a:ext cx="1600200" cy="0"/>
          </a:xfrm>
          <a:prstGeom prst="line">
            <a:avLst/>
          </a:prstGeom>
          <a:ln w="9525" cap="flat" cmpd="sng">
            <a:solidFill>
              <a:schemeClr val="tx1"/>
            </a:solidFill>
            <a:prstDash val="solid"/>
            <a:headEnd type="none" w="med" len="med"/>
            <a:tailEnd type="none" w="med" len="med"/>
          </a:ln>
        </p:spPr>
      </p:sp>
      <p:sp>
        <p:nvSpPr>
          <p:cNvPr id="53257" name="Line 8"/>
          <p:cNvSpPr/>
          <p:nvPr/>
        </p:nvSpPr>
        <p:spPr>
          <a:xfrm>
            <a:off x="5105400" y="2743200"/>
            <a:ext cx="1828800" cy="0"/>
          </a:xfrm>
          <a:prstGeom prst="line">
            <a:avLst/>
          </a:prstGeom>
          <a:ln w="9525" cap="flat" cmpd="sng">
            <a:solidFill>
              <a:schemeClr val="tx1"/>
            </a:solidFill>
            <a:prstDash val="solid"/>
            <a:headEnd type="none" w="med" len="med"/>
            <a:tailEnd type="none" w="med" len="med"/>
          </a:ln>
        </p:spPr>
      </p:sp>
      <p:sp>
        <p:nvSpPr>
          <p:cNvPr id="53258" name="Line 9"/>
          <p:cNvSpPr/>
          <p:nvPr/>
        </p:nvSpPr>
        <p:spPr>
          <a:xfrm>
            <a:off x="5181600" y="3505200"/>
            <a:ext cx="1524000" cy="0"/>
          </a:xfrm>
          <a:prstGeom prst="line">
            <a:avLst/>
          </a:prstGeom>
          <a:ln w="9525" cap="flat" cmpd="sng">
            <a:solidFill>
              <a:schemeClr val="tx1"/>
            </a:solidFill>
            <a:prstDash val="solid"/>
            <a:headEnd type="none" w="med" len="med"/>
            <a:tailEnd type="none" w="med" len="med"/>
          </a:ln>
        </p:spPr>
      </p:sp>
      <p:sp>
        <p:nvSpPr>
          <p:cNvPr id="53259" name="Rectangle 10"/>
          <p:cNvSpPr/>
          <p:nvPr/>
        </p:nvSpPr>
        <p:spPr>
          <a:xfrm>
            <a:off x="6781800" y="1905000"/>
            <a:ext cx="2438400" cy="457200"/>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1800" dirty="0">
                <a:ea typeface="宋体" panose="02010600030101010101" pitchFamily="2" charset="-122"/>
              </a:rPr>
              <a:t>总体构思者</a:t>
            </a:r>
          </a:p>
        </p:txBody>
      </p:sp>
      <p:sp>
        <p:nvSpPr>
          <p:cNvPr id="53260" name="Rectangle 11"/>
          <p:cNvSpPr/>
          <p:nvPr/>
        </p:nvSpPr>
        <p:spPr>
          <a:xfrm>
            <a:off x="6781800" y="2590800"/>
            <a:ext cx="2438400" cy="457200"/>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1800" dirty="0">
                <a:ea typeface="宋体" panose="02010600030101010101" pitchFamily="2" charset="-122"/>
              </a:rPr>
              <a:t>具体指导者</a:t>
            </a:r>
          </a:p>
        </p:txBody>
      </p:sp>
      <p:sp>
        <p:nvSpPr>
          <p:cNvPr id="53261" name="Rectangle 12"/>
          <p:cNvSpPr/>
          <p:nvPr/>
        </p:nvSpPr>
        <p:spPr>
          <a:xfrm>
            <a:off x="6781800" y="3276600"/>
            <a:ext cx="2438400" cy="457200"/>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1800" dirty="0">
                <a:ea typeface="宋体" panose="02010600030101010101" pitchFamily="2" charset="-122"/>
              </a:rPr>
              <a:t>具体实施者</a:t>
            </a:r>
          </a:p>
        </p:txBody>
      </p:sp>
      <p:sp>
        <p:nvSpPr>
          <p:cNvPr id="53262" name="Rectangle 13"/>
          <p:cNvSpPr/>
          <p:nvPr/>
        </p:nvSpPr>
        <p:spPr>
          <a:xfrm>
            <a:off x="1752600" y="4114800"/>
            <a:ext cx="914400" cy="1981200"/>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1800" dirty="0">
                <a:ea typeface="宋体" panose="02010600030101010101" pitchFamily="2" charset="-122"/>
              </a:rPr>
              <a:t>非</a:t>
            </a:r>
          </a:p>
          <a:p>
            <a:pPr marL="0" lvl="0" indent="0" algn="ctr">
              <a:lnSpc>
                <a:spcPct val="100000"/>
              </a:lnSpc>
              <a:spcBef>
                <a:spcPct val="0"/>
              </a:spcBef>
              <a:buNone/>
            </a:pPr>
            <a:r>
              <a:rPr lang="zh-CN" altLang="en-US" sz="1800" dirty="0">
                <a:ea typeface="宋体" panose="02010600030101010101" pitchFamily="2" charset="-122"/>
              </a:rPr>
              <a:t>发明人、</a:t>
            </a:r>
          </a:p>
          <a:p>
            <a:pPr marL="0" lvl="0" indent="0" algn="ctr">
              <a:lnSpc>
                <a:spcPct val="100000"/>
              </a:lnSpc>
              <a:spcBef>
                <a:spcPct val="0"/>
              </a:spcBef>
              <a:buNone/>
            </a:pPr>
            <a:r>
              <a:rPr lang="zh-CN" altLang="en-US" sz="1800" dirty="0">
                <a:ea typeface="宋体" panose="02010600030101010101" pitchFamily="2" charset="-122"/>
              </a:rPr>
              <a:t>设计人</a:t>
            </a:r>
          </a:p>
        </p:txBody>
      </p:sp>
      <p:sp>
        <p:nvSpPr>
          <p:cNvPr id="53263" name="Freeform 14"/>
          <p:cNvSpPr/>
          <p:nvPr/>
        </p:nvSpPr>
        <p:spPr>
          <a:xfrm>
            <a:off x="3441700" y="2820988"/>
            <a:ext cx="63500" cy="25400"/>
          </a:xfrm>
          <a:custGeom>
            <a:avLst/>
            <a:gdLst/>
            <a:ahLst/>
            <a:cxnLst>
              <a:cxn ang="0">
                <a:pos x="0" y="40322500"/>
              </a:cxn>
              <a:cxn ang="0">
                <a:pos x="100806250" y="0"/>
              </a:cxn>
            </a:cxnLst>
            <a:rect l="0" t="0" r="0" b="0"/>
            <a:pathLst>
              <a:path w="40" h="16">
                <a:moveTo>
                  <a:pt x="0" y="16"/>
                </a:moveTo>
                <a:lnTo>
                  <a:pt x="40"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3264" name="Line 15"/>
          <p:cNvSpPr/>
          <p:nvPr/>
        </p:nvSpPr>
        <p:spPr>
          <a:xfrm>
            <a:off x="2667000" y="4953000"/>
            <a:ext cx="838200" cy="0"/>
          </a:xfrm>
          <a:prstGeom prst="line">
            <a:avLst/>
          </a:prstGeom>
          <a:ln w="9525" cap="flat" cmpd="sng">
            <a:solidFill>
              <a:schemeClr val="tx1"/>
            </a:solidFill>
            <a:prstDash val="solid"/>
            <a:headEnd type="none" w="med" len="med"/>
            <a:tailEnd type="none" w="med" len="med"/>
          </a:ln>
        </p:spPr>
      </p:sp>
      <p:sp>
        <p:nvSpPr>
          <p:cNvPr id="53265" name="Rectangle 16"/>
          <p:cNvSpPr/>
          <p:nvPr/>
        </p:nvSpPr>
        <p:spPr>
          <a:xfrm>
            <a:off x="3352800" y="4343400"/>
            <a:ext cx="1828800" cy="1981200"/>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1800" dirty="0">
                <a:ea typeface="宋体" panose="02010600030101010101" pitchFamily="2" charset="-122"/>
              </a:rPr>
              <a:t>没有对发明创造</a:t>
            </a:r>
          </a:p>
          <a:p>
            <a:pPr marL="0" lvl="0" indent="0" algn="ctr">
              <a:lnSpc>
                <a:spcPct val="100000"/>
              </a:lnSpc>
              <a:spcBef>
                <a:spcPct val="0"/>
              </a:spcBef>
              <a:buNone/>
            </a:pPr>
            <a:r>
              <a:rPr lang="zh-CN" altLang="en-US" sz="1800" dirty="0">
                <a:ea typeface="宋体" panose="02010600030101010101" pitchFamily="2" charset="-122"/>
              </a:rPr>
              <a:t>的实质性特点</a:t>
            </a:r>
          </a:p>
          <a:p>
            <a:pPr marL="0" lvl="0" indent="0" algn="ctr">
              <a:lnSpc>
                <a:spcPct val="100000"/>
              </a:lnSpc>
              <a:spcBef>
                <a:spcPct val="0"/>
              </a:spcBef>
              <a:buNone/>
            </a:pPr>
            <a:r>
              <a:rPr lang="zh-CN" altLang="en-US" sz="1800" dirty="0">
                <a:ea typeface="宋体" panose="02010600030101010101" pitchFamily="2" charset="-122"/>
              </a:rPr>
              <a:t>作出创造性贡献</a:t>
            </a:r>
          </a:p>
          <a:p>
            <a:pPr marL="0" lvl="0" indent="0" algn="ctr">
              <a:lnSpc>
                <a:spcPct val="100000"/>
              </a:lnSpc>
              <a:spcBef>
                <a:spcPct val="0"/>
              </a:spcBef>
              <a:buNone/>
            </a:pPr>
            <a:r>
              <a:rPr lang="zh-CN" altLang="en-US" sz="1800" dirty="0">
                <a:ea typeface="宋体" panose="02010600030101010101" pitchFamily="2" charset="-122"/>
              </a:rPr>
              <a:t>的人 </a:t>
            </a:r>
          </a:p>
        </p:txBody>
      </p:sp>
      <p:sp>
        <p:nvSpPr>
          <p:cNvPr id="53266" name="Line 17"/>
          <p:cNvSpPr/>
          <p:nvPr/>
        </p:nvSpPr>
        <p:spPr>
          <a:xfrm>
            <a:off x="5181600" y="4572000"/>
            <a:ext cx="1600200" cy="0"/>
          </a:xfrm>
          <a:prstGeom prst="line">
            <a:avLst/>
          </a:prstGeom>
          <a:ln w="9525" cap="flat" cmpd="sng">
            <a:solidFill>
              <a:schemeClr val="tx1"/>
            </a:solidFill>
            <a:prstDash val="solid"/>
            <a:headEnd type="none" w="med" len="med"/>
            <a:tailEnd type="none" w="med" len="med"/>
          </a:ln>
        </p:spPr>
      </p:sp>
      <p:sp>
        <p:nvSpPr>
          <p:cNvPr id="53267" name="Line 18"/>
          <p:cNvSpPr/>
          <p:nvPr/>
        </p:nvSpPr>
        <p:spPr>
          <a:xfrm>
            <a:off x="5257800" y="5257800"/>
            <a:ext cx="1447800" cy="0"/>
          </a:xfrm>
          <a:prstGeom prst="line">
            <a:avLst/>
          </a:prstGeom>
          <a:ln w="9525" cap="flat" cmpd="sng">
            <a:solidFill>
              <a:schemeClr val="tx1"/>
            </a:solidFill>
            <a:prstDash val="solid"/>
            <a:headEnd type="none" w="med" len="med"/>
            <a:tailEnd type="none" w="med" len="med"/>
          </a:ln>
        </p:spPr>
      </p:sp>
      <p:sp>
        <p:nvSpPr>
          <p:cNvPr id="53268" name="Line 19"/>
          <p:cNvSpPr/>
          <p:nvPr/>
        </p:nvSpPr>
        <p:spPr>
          <a:xfrm>
            <a:off x="5257800" y="5867400"/>
            <a:ext cx="1524000" cy="0"/>
          </a:xfrm>
          <a:prstGeom prst="line">
            <a:avLst/>
          </a:prstGeom>
          <a:ln w="9525" cap="flat" cmpd="sng">
            <a:solidFill>
              <a:schemeClr val="tx1"/>
            </a:solidFill>
            <a:prstDash val="solid"/>
            <a:headEnd type="none" w="med" len="med"/>
            <a:tailEnd type="none" w="med" len="med"/>
          </a:ln>
        </p:spPr>
      </p:sp>
      <p:sp>
        <p:nvSpPr>
          <p:cNvPr id="53269" name="Rectangle 20"/>
          <p:cNvSpPr/>
          <p:nvPr/>
        </p:nvSpPr>
        <p:spPr>
          <a:xfrm>
            <a:off x="6781800" y="5715000"/>
            <a:ext cx="2438400" cy="457200"/>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1800" dirty="0">
                <a:ea typeface="宋体" panose="02010600030101010101" pitchFamily="2" charset="-122"/>
              </a:rPr>
              <a:t>其他辅助人员</a:t>
            </a:r>
          </a:p>
        </p:txBody>
      </p:sp>
      <p:sp>
        <p:nvSpPr>
          <p:cNvPr id="53270" name="Rectangle 21"/>
          <p:cNvSpPr/>
          <p:nvPr/>
        </p:nvSpPr>
        <p:spPr>
          <a:xfrm>
            <a:off x="6781800" y="5105400"/>
            <a:ext cx="2438400" cy="457200"/>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1800" dirty="0">
                <a:ea typeface="宋体" panose="02010600030101010101" pitchFamily="2" charset="-122"/>
              </a:rPr>
              <a:t>为物质技术条件的利用</a:t>
            </a:r>
          </a:p>
          <a:p>
            <a:pPr marL="0" lvl="0" indent="0" algn="ctr">
              <a:lnSpc>
                <a:spcPct val="100000"/>
              </a:lnSpc>
              <a:spcBef>
                <a:spcPct val="0"/>
              </a:spcBef>
              <a:buNone/>
            </a:pPr>
            <a:r>
              <a:rPr lang="zh-CN" altLang="en-US" sz="1800" dirty="0">
                <a:ea typeface="宋体" panose="02010600030101010101" pitchFamily="2" charset="-122"/>
              </a:rPr>
              <a:t>提供方便的人</a:t>
            </a:r>
          </a:p>
        </p:txBody>
      </p:sp>
      <p:sp>
        <p:nvSpPr>
          <p:cNvPr id="53271" name="Rectangle 22"/>
          <p:cNvSpPr/>
          <p:nvPr/>
        </p:nvSpPr>
        <p:spPr>
          <a:xfrm>
            <a:off x="6781800" y="4343400"/>
            <a:ext cx="2438400" cy="457200"/>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1800" dirty="0">
                <a:ea typeface="宋体" panose="02010600030101010101" pitchFamily="2" charset="-122"/>
              </a:rPr>
              <a:t>只负责组织工作的人 </a:t>
            </a:r>
          </a:p>
        </p:txBody>
      </p:sp>
      <p:sp>
        <p:nvSpPr>
          <p:cNvPr id="53272" name="灯片编号占位符 24"/>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79</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pPr eaLnBrk="1" hangingPunct="1"/>
            <a:r>
              <a:rPr lang="zh-CN" altLang="en-US"/>
              <a:t>一、知识产权与知识产权法</a:t>
            </a:r>
          </a:p>
        </p:txBody>
      </p:sp>
      <p:sp>
        <p:nvSpPr>
          <p:cNvPr id="28675" name="Rectangle 3"/>
          <p:cNvSpPr>
            <a:spLocks noGrp="1" noChangeArrowheads="1"/>
          </p:cNvSpPr>
          <p:nvPr>
            <p:ph idx="1"/>
          </p:nvPr>
        </p:nvSpPr>
        <p:spPr/>
        <p:txBody>
          <a:bodyPr/>
          <a:lstStyle/>
          <a:p>
            <a:pPr eaLnBrk="1" hangingPunct="1"/>
            <a:r>
              <a:rPr lang="zh-CN" altLang="en-US" sz="4000" dirty="0"/>
              <a:t>（三）知识产权的产生</a:t>
            </a:r>
          </a:p>
          <a:p>
            <a:pPr eaLnBrk="1" hangingPunct="1"/>
            <a:r>
              <a:rPr lang="zh-CN" altLang="en-US" sz="4000" dirty="0"/>
              <a:t>原始社会后期，有形财产的私有制就出现了。</a:t>
            </a:r>
          </a:p>
          <a:p>
            <a:pPr eaLnBrk="1" hangingPunct="1"/>
            <a:r>
              <a:rPr lang="zh-CN" altLang="en-US" sz="4000" dirty="0"/>
              <a:t>几千年来，智力成果不属于私有的范围。</a:t>
            </a:r>
          </a:p>
          <a:p>
            <a:pPr eaLnBrk="1" hangingPunct="1"/>
            <a:r>
              <a:rPr lang="zh-CN" altLang="en-US" sz="4000" dirty="0"/>
              <a:t>三、四 百年来，公有领域的智力成果开始慢慢归私有所有，被称为</a:t>
            </a:r>
            <a:r>
              <a:rPr lang="zh-CN" altLang="en-US" sz="4000" dirty="0">
                <a:latin typeface="Arial" panose="020B0604020202020204" pitchFamily="34" charset="0"/>
              </a:rPr>
              <a:t>“</a:t>
            </a:r>
            <a:r>
              <a:rPr lang="zh-CN" altLang="en-US" sz="4000" dirty="0"/>
              <a:t>知识产权</a:t>
            </a:r>
            <a:r>
              <a:rPr lang="zh-CN" altLang="en-US" sz="4000" dirty="0">
                <a:latin typeface="Arial" panose="020B0604020202020204" pitchFamily="34" charset="0"/>
              </a:rPr>
              <a:t>”</a:t>
            </a:r>
            <a:r>
              <a:rPr lang="zh-CN" altLang="en-US" sz="4000" dirty="0"/>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iterate type="lt">
                                    <p:tmPct val="10000"/>
                                  </p:iterate>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fade">
                                      <p:cBhvr>
                                        <p:cTn id="7" dur="1000"/>
                                        <p:tgtEl>
                                          <p:spTgt spid="28675">
                                            <p:txEl>
                                              <p:pRg st="0" end="0"/>
                                            </p:txEl>
                                          </p:spTgt>
                                        </p:tgtEl>
                                      </p:cBhvr>
                                    </p:animEffect>
                                    <p:anim calcmode="lin" valueType="num">
                                      <p:cBhvr>
                                        <p:cTn id="8" dur="1000" fill="hold"/>
                                        <p:tgtEl>
                                          <p:spTgt spid="286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86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iterate type="lt">
                                    <p:tmPct val="10000"/>
                                  </p:iterate>
                                  <p:childTnLst>
                                    <p:set>
                                      <p:cBhvr>
                                        <p:cTn id="13" dur="1" fill="hold">
                                          <p:stCondLst>
                                            <p:cond delay="0"/>
                                          </p:stCondLst>
                                        </p:cTn>
                                        <p:tgtEl>
                                          <p:spTgt spid="28675">
                                            <p:txEl>
                                              <p:pRg st="1" end="1"/>
                                            </p:txEl>
                                          </p:spTgt>
                                        </p:tgtEl>
                                        <p:attrNameLst>
                                          <p:attrName>style.visibility</p:attrName>
                                        </p:attrNameLst>
                                      </p:cBhvr>
                                      <p:to>
                                        <p:strVal val="visible"/>
                                      </p:to>
                                    </p:set>
                                    <p:animEffect transition="in" filter="fade">
                                      <p:cBhvr>
                                        <p:cTn id="14" dur="1000"/>
                                        <p:tgtEl>
                                          <p:spTgt spid="28675">
                                            <p:txEl>
                                              <p:pRg st="1" end="1"/>
                                            </p:txEl>
                                          </p:spTgt>
                                        </p:tgtEl>
                                      </p:cBhvr>
                                    </p:animEffect>
                                    <p:anim calcmode="lin" valueType="num">
                                      <p:cBhvr>
                                        <p:cTn id="15" dur="1000" fill="hold"/>
                                        <p:tgtEl>
                                          <p:spTgt spid="286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86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iterate type="lt">
                                    <p:tmPct val="10000"/>
                                  </p:iterate>
                                  <p:childTnLst>
                                    <p:set>
                                      <p:cBhvr>
                                        <p:cTn id="20" dur="1" fill="hold">
                                          <p:stCondLst>
                                            <p:cond delay="0"/>
                                          </p:stCondLst>
                                        </p:cTn>
                                        <p:tgtEl>
                                          <p:spTgt spid="28675">
                                            <p:txEl>
                                              <p:pRg st="2" end="2"/>
                                            </p:txEl>
                                          </p:spTgt>
                                        </p:tgtEl>
                                        <p:attrNameLst>
                                          <p:attrName>style.visibility</p:attrName>
                                        </p:attrNameLst>
                                      </p:cBhvr>
                                      <p:to>
                                        <p:strVal val="visible"/>
                                      </p:to>
                                    </p:set>
                                    <p:animEffect transition="in" filter="fade">
                                      <p:cBhvr>
                                        <p:cTn id="21" dur="1000"/>
                                        <p:tgtEl>
                                          <p:spTgt spid="28675">
                                            <p:txEl>
                                              <p:pRg st="2" end="2"/>
                                            </p:txEl>
                                          </p:spTgt>
                                        </p:tgtEl>
                                      </p:cBhvr>
                                    </p:animEffect>
                                    <p:anim calcmode="lin" valueType="num">
                                      <p:cBhvr>
                                        <p:cTn id="22" dur="1000" fill="hold"/>
                                        <p:tgtEl>
                                          <p:spTgt spid="286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86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iterate type="lt">
                                    <p:tmPct val="10000"/>
                                  </p:iterate>
                                  <p:childTnLst>
                                    <p:set>
                                      <p:cBhvr>
                                        <p:cTn id="27" dur="1" fill="hold">
                                          <p:stCondLst>
                                            <p:cond delay="0"/>
                                          </p:stCondLst>
                                        </p:cTn>
                                        <p:tgtEl>
                                          <p:spTgt spid="28675">
                                            <p:txEl>
                                              <p:pRg st="3" end="3"/>
                                            </p:txEl>
                                          </p:spTgt>
                                        </p:tgtEl>
                                        <p:attrNameLst>
                                          <p:attrName>style.visibility</p:attrName>
                                        </p:attrNameLst>
                                      </p:cBhvr>
                                      <p:to>
                                        <p:strVal val="visible"/>
                                      </p:to>
                                    </p:set>
                                    <p:animEffect transition="in" filter="fade">
                                      <p:cBhvr>
                                        <p:cTn id="28" dur="1000"/>
                                        <p:tgtEl>
                                          <p:spTgt spid="28675">
                                            <p:txEl>
                                              <p:pRg st="3" end="3"/>
                                            </p:txEl>
                                          </p:spTgt>
                                        </p:tgtEl>
                                      </p:cBhvr>
                                    </p:animEffect>
                                    <p:anim calcmode="lin" valueType="num">
                                      <p:cBhvr>
                                        <p:cTn id="29" dur="1000" fill="hold"/>
                                        <p:tgtEl>
                                          <p:spTgt spid="2867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867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a:ln>
                  <a:noFill/>
                </a:ln>
                <a:solidFill>
                  <a:schemeClr val="accent1">
                    <a:satMod val="150000"/>
                  </a:schemeClr>
                </a:solidFill>
                <a:effectLst/>
                <a:uLnTx/>
                <a:uFillTx/>
                <a:latin typeface="+mj-lt"/>
                <a:ea typeface="+mj-ea"/>
                <a:cs typeface="+mj-cs"/>
              </a:rPr>
              <a:t>（五）职务发明发明人、设计人奖励报酬</a:t>
            </a:r>
          </a:p>
        </p:txBody>
      </p:sp>
      <p:sp>
        <p:nvSpPr>
          <p:cNvPr id="54275" name="Rectangle 3"/>
          <p:cNvSpPr>
            <a:spLocks noGrp="1"/>
          </p:cNvSpPr>
          <p:nvPr>
            <p:ph idx="1"/>
          </p:nvPr>
        </p:nvSpPr>
        <p:spPr>
          <a:xfrm>
            <a:off x="838200" y="1341438"/>
            <a:ext cx="10515600" cy="5060950"/>
          </a:xfrm>
        </p:spPr>
        <p:txBody>
          <a:bodyPr vert="horz" wrap="square" lIns="91440" tIns="45720" rIns="91440" bIns="45720" anchor="t"/>
          <a:lstStyle/>
          <a:p>
            <a:pPr eaLnBrk="1" hangingPunct="1">
              <a:lnSpc>
                <a:spcPct val="80000"/>
              </a:lnSpc>
            </a:pPr>
            <a:r>
              <a:rPr lang="en-US" altLang="zh-CN" dirty="0"/>
              <a:t>1</a:t>
            </a:r>
            <a:r>
              <a:rPr lang="zh-CN" altLang="en-US" dirty="0"/>
              <a:t>、法律法规规定</a:t>
            </a:r>
          </a:p>
          <a:p>
            <a:pPr eaLnBrk="1" hangingPunct="1">
              <a:lnSpc>
                <a:spcPct val="100000"/>
              </a:lnSpc>
            </a:pPr>
            <a:r>
              <a:rPr lang="zh-CN" altLang="en-US" dirty="0"/>
              <a:t>专利法第十五条 </a:t>
            </a:r>
            <a:r>
              <a:rPr lang="zh-CN" altLang="en-US" dirty="0">
                <a:latin typeface="楷体" panose="02010609060101010101" pitchFamily="49" charset="-122"/>
                <a:ea typeface="楷体" panose="02010609060101010101" pitchFamily="49" charset="-122"/>
              </a:rPr>
              <a:t>被授予专利权的单位应当对职务发明创造的发明人或者设计人给予奖励；发明创造专利实施后，根据其推广应用的范围和取得的经济效益，对发明人或者设计人给予合理的报酬。</a:t>
            </a:r>
          </a:p>
          <a:p>
            <a:pPr eaLnBrk="1" hangingPunct="1">
              <a:lnSpc>
                <a:spcPct val="100000"/>
              </a:lnSpc>
            </a:pPr>
            <a:r>
              <a:rPr lang="zh-CN" altLang="en-US" dirty="0">
                <a:solidFill>
                  <a:srgbClr val="C00000"/>
                </a:solidFill>
                <a:latin typeface="楷体" panose="02010609060101010101" pitchFamily="49" charset="-122"/>
                <a:ea typeface="楷体" panose="02010609060101010101" pitchFamily="49" charset="-122"/>
              </a:rPr>
              <a:t>国家鼓励被授予专利权的单位实行产权激励，采取股权、期权、分红等方式，使发明人或者设计人合理分享创新收益</a:t>
            </a:r>
            <a:r>
              <a:rPr lang="zh-CN" altLang="en-US" dirty="0">
                <a:latin typeface="楷体" panose="02010609060101010101" pitchFamily="49" charset="-122"/>
                <a:ea typeface="楷体" panose="02010609060101010101" pitchFamily="49" charset="-122"/>
              </a:rPr>
              <a:t>。</a:t>
            </a:r>
            <a:endParaRPr lang="zh-CN" altLang="en-US" dirty="0"/>
          </a:p>
          <a:p>
            <a:pPr eaLnBrk="1" hangingPunct="1">
              <a:lnSpc>
                <a:spcPct val="100000"/>
              </a:lnSpc>
            </a:pPr>
            <a:r>
              <a:rPr lang="en-US" altLang="zh-CN" dirty="0"/>
              <a:t>《</a:t>
            </a:r>
            <a:r>
              <a:rPr lang="zh-CN" altLang="en-US" dirty="0"/>
              <a:t>专利法实施细则</a:t>
            </a:r>
            <a:r>
              <a:rPr lang="en-US" altLang="zh-CN" dirty="0"/>
              <a:t>》</a:t>
            </a:r>
            <a:r>
              <a:rPr lang="zh-CN" altLang="en-US" dirty="0"/>
              <a:t>第</a:t>
            </a:r>
            <a:r>
              <a:rPr lang="en-US" altLang="zh-CN" dirty="0"/>
              <a:t>76</a:t>
            </a:r>
            <a:r>
              <a:rPr lang="zh-CN" altLang="en-US" dirty="0"/>
              <a:t>条：</a:t>
            </a:r>
            <a:r>
              <a:rPr lang="zh-CN" altLang="en-US" dirty="0">
                <a:latin typeface="楷体" panose="02010609060101010101" pitchFamily="49" charset="-122"/>
                <a:ea typeface="楷体" panose="02010609060101010101" pitchFamily="49" charset="-122"/>
              </a:rPr>
              <a:t>授予专利权的单位可以与发明人、设计人约定或者在其依法制定的规章制度中规定专利法第十六条规定的奖励、报酬的方式和数额。</a:t>
            </a:r>
          </a:p>
        </p:txBody>
      </p:sp>
      <p:sp>
        <p:nvSpPr>
          <p:cNvPr id="54276"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80</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54277" name="灯片编号占位符 5"/>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80</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a:xfrm>
            <a:off x="1981200" y="155575"/>
            <a:ext cx="8229600" cy="1252538"/>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endParaRPr>
          </a:p>
        </p:txBody>
      </p:sp>
      <p:sp>
        <p:nvSpPr>
          <p:cNvPr id="55299" name="内容占位符 2"/>
          <p:cNvSpPr>
            <a:spLocks noGrp="1"/>
          </p:cNvSpPr>
          <p:nvPr>
            <p:ph idx="1"/>
          </p:nvPr>
        </p:nvSpPr>
        <p:spPr>
          <a:xfrm>
            <a:off x="838200" y="1341438"/>
            <a:ext cx="10515600" cy="5060950"/>
          </a:xfrm>
        </p:spPr>
        <p:txBody>
          <a:bodyPr vert="horz" wrap="square" lIns="91440" tIns="45720" rIns="91440" bIns="45720" anchor="t"/>
          <a:lstStyle/>
          <a:p>
            <a:pPr marL="438150" indent="-318770" eaLnBrk="1" hangingPunct="1">
              <a:lnSpc>
                <a:spcPct val="150000"/>
              </a:lnSpc>
              <a:spcBef>
                <a:spcPct val="0"/>
              </a:spcBef>
              <a:buFont typeface="Wingdings 2" panose="05020102010507070707" pitchFamily="18" charset="2"/>
              <a:buChar char="ß"/>
            </a:pPr>
            <a:r>
              <a:rPr lang="zh-CN" altLang="en-US" dirty="0"/>
              <a:t>《专利法实施细则》第</a:t>
            </a:r>
            <a:r>
              <a:rPr lang="en-US" altLang="zh-CN" dirty="0"/>
              <a:t>77</a:t>
            </a:r>
            <a:r>
              <a:rPr lang="zh-CN" altLang="en-US" dirty="0"/>
              <a:t>条 　被授予专利权的单位未与发明人、设计人约定也未在其依法制定的规章制度中规定专利法第十六条规定的奖励的方式和数额的，应当自专利权公告之日起</a:t>
            </a:r>
            <a:r>
              <a:rPr lang="en-US" altLang="zh-CN" dirty="0"/>
              <a:t>3</a:t>
            </a:r>
            <a:r>
              <a:rPr lang="zh-CN" altLang="en-US" dirty="0"/>
              <a:t>个月内发给发明人或者设计人奖金。一项发明专利的奖金最低不少于</a:t>
            </a:r>
            <a:r>
              <a:rPr lang="en-US" altLang="zh-CN" dirty="0"/>
              <a:t>3000</a:t>
            </a:r>
            <a:r>
              <a:rPr lang="zh-CN" altLang="en-US" dirty="0"/>
              <a:t>元；一项实用新型专利或者外观设计专利的奖金最低不少于</a:t>
            </a:r>
            <a:r>
              <a:rPr lang="en-US" altLang="zh-CN" dirty="0"/>
              <a:t>1000</a:t>
            </a:r>
            <a:r>
              <a:rPr lang="zh-CN" altLang="en-US" dirty="0"/>
              <a:t>元。 </a:t>
            </a:r>
          </a:p>
          <a:p>
            <a:pPr marL="438150" indent="-318770" eaLnBrk="1" hangingPunct="1">
              <a:lnSpc>
                <a:spcPct val="150000"/>
              </a:lnSpc>
              <a:spcBef>
                <a:spcPct val="0"/>
              </a:spcBef>
              <a:buFont typeface="Wingdings 2" panose="05020102010507070707" pitchFamily="18" charset="2"/>
              <a:buChar char="ß"/>
            </a:pPr>
            <a:r>
              <a:rPr lang="zh-CN" altLang="en-US" dirty="0"/>
              <a:t>　　由于发明人或者设计人的建议被其所属单位采纳而完成的发明创造，被授予专利权的单位应当从优发给奖金。 </a:t>
            </a:r>
          </a:p>
          <a:p>
            <a:pPr marL="438150" indent="-318770" eaLnBrk="1" hangingPunct="1">
              <a:spcBef>
                <a:spcPct val="0"/>
              </a:spcBef>
              <a:buFont typeface="Wingdings 2" panose="05020102010507070707" pitchFamily="18" charset="2"/>
              <a:buChar char="ß"/>
            </a:pPr>
            <a:br>
              <a:rPr lang="zh-CN" altLang="en-US" dirty="0"/>
            </a:br>
            <a:endParaRPr lang="zh-CN" altLang="en-US" dirty="0"/>
          </a:p>
          <a:p>
            <a:pPr marL="438150" indent="-318770" eaLnBrk="1" hangingPunct="1">
              <a:spcBef>
                <a:spcPct val="0"/>
              </a:spcBef>
              <a:buFont typeface="Wingdings 2" panose="05020102010507070707" pitchFamily="18" charset="2"/>
              <a:buChar char="ß"/>
            </a:pPr>
            <a:endParaRPr lang="zh-CN" altLang="en-US" dirty="0"/>
          </a:p>
        </p:txBody>
      </p:sp>
      <p:sp>
        <p:nvSpPr>
          <p:cNvPr id="55300" name="灯片编号占位符 3"/>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81</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55301" name="灯片编号占位符 4"/>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81</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1981200" y="155575"/>
            <a:ext cx="8229600" cy="1252538"/>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endParaRPr>
          </a:p>
        </p:txBody>
      </p:sp>
      <p:sp>
        <p:nvSpPr>
          <p:cNvPr id="56323" name="内容占位符 2"/>
          <p:cNvSpPr>
            <a:spLocks noGrp="1"/>
          </p:cNvSpPr>
          <p:nvPr>
            <p:ph idx="1"/>
          </p:nvPr>
        </p:nvSpPr>
        <p:spPr>
          <a:xfrm>
            <a:off x="838200" y="1341438"/>
            <a:ext cx="10515600" cy="5060950"/>
          </a:xfrm>
        </p:spPr>
        <p:txBody>
          <a:bodyPr vert="horz" wrap="square" lIns="91440" tIns="45720" rIns="91440" bIns="45720" anchor="t"/>
          <a:lstStyle/>
          <a:p>
            <a:pPr marL="438150" indent="-318770" eaLnBrk="1" hangingPunct="1">
              <a:lnSpc>
                <a:spcPct val="100000"/>
              </a:lnSpc>
              <a:spcBef>
                <a:spcPct val="0"/>
              </a:spcBef>
              <a:buFont typeface="Wingdings 2" panose="05020102010507070707" pitchFamily="18" charset="2"/>
              <a:buChar char="ß"/>
            </a:pPr>
            <a:r>
              <a:rPr lang="en-US" altLang="zh-CN" dirty="0"/>
              <a:t>《</a:t>
            </a:r>
            <a:r>
              <a:rPr lang="zh-CN" altLang="en-US" dirty="0"/>
              <a:t>实施细则</a:t>
            </a:r>
            <a:r>
              <a:rPr lang="en-US" altLang="zh-CN" dirty="0"/>
              <a:t>》</a:t>
            </a:r>
            <a:r>
              <a:rPr lang="zh-CN" altLang="en-US" dirty="0"/>
              <a:t>第</a:t>
            </a:r>
            <a:r>
              <a:rPr lang="en-US" altLang="zh-CN" dirty="0"/>
              <a:t>78</a:t>
            </a:r>
            <a:r>
              <a:rPr lang="zh-CN" altLang="en-US" dirty="0"/>
              <a:t>条：</a:t>
            </a:r>
            <a:endParaRPr lang="en-US" altLang="zh-CN" dirty="0"/>
          </a:p>
          <a:p>
            <a:pPr marL="438150" indent="-318770" eaLnBrk="1" hangingPunct="1">
              <a:lnSpc>
                <a:spcPct val="100000"/>
              </a:lnSpc>
              <a:spcBef>
                <a:spcPct val="0"/>
              </a:spcBef>
              <a:buFont typeface="Wingdings 2" panose="05020102010507070707" pitchFamily="18" charset="2"/>
              <a:buChar char="ß"/>
            </a:pPr>
            <a:r>
              <a:rPr lang="zh-CN" altLang="en-US" dirty="0"/>
              <a:t>　</a:t>
            </a:r>
            <a:r>
              <a:rPr lang="zh-CN" altLang="en-US" dirty="0">
                <a:latin typeface="华文楷体" panose="02010600040101010101" pitchFamily="2" charset="-122"/>
              </a:rPr>
              <a:t>被授予专利权的单位未与发明人、设计人约定也未在其依法制定的规章制度中规定专利法第十六条规定的报酬的方式和数额的，在专利权有效期限内，实施发明创造专利后，每年应当从实施该项发明或者实用新型专利的营业利润中提取不低于</a:t>
            </a:r>
            <a:r>
              <a:rPr lang="en-US" altLang="zh-CN" dirty="0">
                <a:latin typeface="华文楷体" panose="02010600040101010101" pitchFamily="2" charset="-122"/>
              </a:rPr>
              <a:t>2%</a:t>
            </a:r>
            <a:r>
              <a:rPr lang="zh-CN" altLang="en-US" dirty="0">
                <a:latin typeface="华文楷体" panose="02010600040101010101" pitchFamily="2" charset="-122"/>
              </a:rPr>
              <a:t>或者从实施该项外观设计专利的营业利润中提取不低于</a:t>
            </a:r>
            <a:r>
              <a:rPr lang="en-US" altLang="zh-CN" dirty="0">
                <a:latin typeface="华文楷体" panose="02010600040101010101" pitchFamily="2" charset="-122"/>
              </a:rPr>
              <a:t>0.2%</a:t>
            </a:r>
            <a:r>
              <a:rPr lang="zh-CN" altLang="en-US" dirty="0">
                <a:latin typeface="华文楷体" panose="02010600040101010101" pitchFamily="2" charset="-122"/>
              </a:rPr>
              <a:t>，作为报酬给予发明人或者设计人，或者参照上述比例，给予发明人或者设计人一次性报酬；被授予专利权的单位许可其他单位或者个人实施其专利的，应当从收取的使用费中提取不低于</a:t>
            </a:r>
            <a:r>
              <a:rPr lang="en-US" altLang="zh-CN" dirty="0">
                <a:latin typeface="华文楷体" panose="02010600040101010101" pitchFamily="2" charset="-122"/>
              </a:rPr>
              <a:t>10%</a:t>
            </a:r>
            <a:r>
              <a:rPr lang="zh-CN" altLang="en-US" dirty="0">
                <a:latin typeface="华文楷体" panose="02010600040101010101" pitchFamily="2" charset="-122"/>
              </a:rPr>
              <a:t>，作为报酬给予发明人或者设计人。 </a:t>
            </a:r>
            <a:br>
              <a:rPr lang="zh-CN" altLang="en-US" dirty="0">
                <a:latin typeface="华文楷体" panose="02010600040101010101" pitchFamily="2" charset="-122"/>
              </a:rPr>
            </a:br>
            <a:endParaRPr lang="zh-CN" altLang="en-US" dirty="0">
              <a:latin typeface="华文楷体" panose="02010600040101010101" pitchFamily="2" charset="-122"/>
            </a:endParaRPr>
          </a:p>
        </p:txBody>
      </p:sp>
      <p:sp>
        <p:nvSpPr>
          <p:cNvPr id="56324" name="灯片编号占位符 3"/>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82</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56325" name="灯片编号占位符 4"/>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82</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t>四、职务发明的发明人 、设计人奖励、报酬</a:t>
            </a:r>
          </a:p>
        </p:txBody>
      </p:sp>
      <p:sp>
        <p:nvSpPr>
          <p:cNvPr id="57347" name="Rectangle 3"/>
          <p:cNvSpPr>
            <a:spLocks noGrp="1"/>
          </p:cNvSpPr>
          <p:nvPr>
            <p:ph idx="1"/>
          </p:nvPr>
        </p:nvSpPr>
        <p:spPr>
          <a:xfrm>
            <a:off x="2706688" y="1773238"/>
            <a:ext cx="7772400" cy="4359275"/>
          </a:xfrm>
        </p:spPr>
        <p:txBody>
          <a:bodyPr vert="horz" wrap="square" lIns="91440" tIns="45720" rIns="91440" bIns="45720" anchor="t"/>
          <a:lstStyle/>
          <a:p>
            <a:pPr eaLnBrk="1" hangingPunct="1"/>
            <a:r>
              <a:rPr lang="zh-CN" altLang="en-US" sz="2000" dirty="0"/>
              <a:t>职务发明人所得</a:t>
            </a:r>
            <a:r>
              <a:rPr lang="en-US" altLang="zh-CN" dirty="0"/>
              <a:t>=</a:t>
            </a:r>
          </a:p>
          <a:p>
            <a:pPr eaLnBrk="1" hangingPunct="1"/>
            <a:endParaRPr lang="en-US" altLang="zh-CN" dirty="0"/>
          </a:p>
        </p:txBody>
      </p:sp>
      <p:sp>
        <p:nvSpPr>
          <p:cNvPr id="57348" name="灯片编号占位符 5"/>
          <p:cNvSpPr txBox="1">
            <a:spLocks noGrp="1"/>
          </p:cNvSpPr>
          <p:nvPr/>
        </p:nvSpPr>
        <p:spPr>
          <a:xfrm>
            <a:off x="5638800" y="6400800"/>
            <a:ext cx="914400" cy="284163"/>
          </a:xfrm>
          <a:prstGeom prst="rect">
            <a:avLst/>
          </a:prstGeom>
          <a:noFill/>
          <a:ln w="9525">
            <a:noFill/>
          </a:ln>
        </p:spPr>
        <p:txBody>
          <a:bodyPr lIns="45720" rIns="4572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fld id="{9A0DB2DC-4C9A-4742-B13C-FB6460FD3503}" type="slidenum">
              <a:rPr lang="en-US" altLang="zh-CN" sz="1100" dirty="0">
                <a:solidFill>
                  <a:srgbClr val="7E889F"/>
                </a:solidFill>
                <a:latin typeface="Tahoma" panose="020B0604030504040204" pitchFamily="34" charset="0"/>
                <a:ea typeface="宋体" panose="02010600030101010101" pitchFamily="2" charset="-122"/>
              </a:rPr>
              <a:t>83</a:t>
            </a:fld>
            <a:endParaRPr lang="en-US" altLang="zh-CN" sz="1100" dirty="0">
              <a:solidFill>
                <a:srgbClr val="7E889F"/>
              </a:solidFill>
              <a:latin typeface="Tahoma" panose="020B0604030504040204" pitchFamily="34" charset="0"/>
              <a:ea typeface="宋体" panose="02010600030101010101" pitchFamily="2" charset="-122"/>
            </a:endParaRPr>
          </a:p>
        </p:txBody>
      </p:sp>
      <p:sp>
        <p:nvSpPr>
          <p:cNvPr id="57349" name="Rectangle 4"/>
          <p:cNvSpPr/>
          <p:nvPr/>
        </p:nvSpPr>
        <p:spPr>
          <a:xfrm>
            <a:off x="4572000" y="2362200"/>
            <a:ext cx="2057400" cy="1066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1800" dirty="0">
                <a:solidFill>
                  <a:srgbClr val="FFFF00"/>
                </a:solidFill>
                <a:ea typeface="宋体" panose="02010600030101010101" pitchFamily="2" charset="-122"/>
              </a:rPr>
              <a:t>奖励</a:t>
            </a:r>
          </a:p>
        </p:txBody>
      </p:sp>
      <p:sp>
        <p:nvSpPr>
          <p:cNvPr id="57350" name="Rectangle 5"/>
          <p:cNvSpPr/>
          <p:nvPr/>
        </p:nvSpPr>
        <p:spPr>
          <a:xfrm>
            <a:off x="7315200" y="2362200"/>
            <a:ext cx="2057400" cy="1066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1800" dirty="0">
                <a:solidFill>
                  <a:srgbClr val="FFFF00"/>
                </a:solidFill>
                <a:ea typeface="宋体" panose="02010600030101010101" pitchFamily="2" charset="-122"/>
              </a:rPr>
              <a:t>报酬</a:t>
            </a:r>
          </a:p>
        </p:txBody>
      </p:sp>
      <p:sp>
        <p:nvSpPr>
          <p:cNvPr id="57351" name="Text Box 6"/>
          <p:cNvSpPr txBox="1"/>
          <p:nvPr/>
        </p:nvSpPr>
        <p:spPr>
          <a:xfrm>
            <a:off x="6705600" y="2438400"/>
            <a:ext cx="533400" cy="762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00000"/>
              </a:lnSpc>
              <a:spcBef>
                <a:spcPct val="50000"/>
              </a:spcBef>
              <a:buNone/>
            </a:pPr>
            <a:r>
              <a:rPr lang="en-US" altLang="zh-CN" sz="4400" dirty="0">
                <a:ea typeface="宋体" panose="02010600030101010101" pitchFamily="2" charset="-122"/>
              </a:rPr>
              <a:t>+</a:t>
            </a:r>
          </a:p>
        </p:txBody>
      </p:sp>
      <p:sp>
        <p:nvSpPr>
          <p:cNvPr id="57352" name="Line 7"/>
          <p:cNvSpPr/>
          <p:nvPr/>
        </p:nvSpPr>
        <p:spPr>
          <a:xfrm flipH="1">
            <a:off x="3886200" y="3200400"/>
            <a:ext cx="1371600" cy="1447800"/>
          </a:xfrm>
          <a:prstGeom prst="line">
            <a:avLst/>
          </a:prstGeom>
          <a:ln w="9525" cap="flat" cmpd="sng">
            <a:solidFill>
              <a:schemeClr val="tx1"/>
            </a:solidFill>
            <a:prstDash val="solid"/>
            <a:headEnd type="none" w="med" len="med"/>
            <a:tailEnd type="none" w="med" len="med"/>
          </a:ln>
        </p:spPr>
      </p:sp>
      <p:sp>
        <p:nvSpPr>
          <p:cNvPr id="57353" name="Rectangle 8"/>
          <p:cNvSpPr/>
          <p:nvPr/>
        </p:nvSpPr>
        <p:spPr>
          <a:xfrm>
            <a:off x="2133600" y="4419600"/>
            <a:ext cx="3505200" cy="762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1800" dirty="0">
                <a:solidFill>
                  <a:srgbClr val="FFFF00"/>
                </a:solidFill>
                <a:ea typeface="宋体" panose="02010600030101010101" pitchFamily="2" charset="-122"/>
              </a:rPr>
              <a:t>发明不少于</a:t>
            </a:r>
            <a:r>
              <a:rPr lang="en-US" altLang="zh-CN" sz="1800" dirty="0">
                <a:solidFill>
                  <a:srgbClr val="FFFF00"/>
                </a:solidFill>
                <a:ea typeface="宋体" panose="02010600030101010101" pitchFamily="2" charset="-122"/>
              </a:rPr>
              <a:t>3000</a:t>
            </a:r>
            <a:r>
              <a:rPr lang="zh-CN" altLang="en-US" sz="1800" dirty="0">
                <a:solidFill>
                  <a:srgbClr val="FFFF00"/>
                </a:solidFill>
                <a:ea typeface="宋体" panose="02010600030101010101" pitchFamily="2" charset="-122"/>
              </a:rPr>
              <a:t>元</a:t>
            </a:r>
          </a:p>
        </p:txBody>
      </p:sp>
      <p:sp>
        <p:nvSpPr>
          <p:cNvPr id="57354" name="Rectangle 9"/>
          <p:cNvSpPr/>
          <p:nvPr/>
        </p:nvSpPr>
        <p:spPr>
          <a:xfrm>
            <a:off x="2133600" y="5791200"/>
            <a:ext cx="3505200" cy="762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1800" dirty="0">
                <a:solidFill>
                  <a:srgbClr val="FFFF00"/>
                </a:solidFill>
                <a:ea typeface="宋体" panose="02010600030101010101" pitchFamily="2" charset="-122"/>
              </a:rPr>
              <a:t>实用新型、外观设计不少于</a:t>
            </a:r>
            <a:r>
              <a:rPr lang="en-US" altLang="zh-CN" sz="1800" dirty="0">
                <a:solidFill>
                  <a:srgbClr val="FFFF00"/>
                </a:solidFill>
                <a:ea typeface="宋体" panose="02010600030101010101" pitchFamily="2" charset="-122"/>
              </a:rPr>
              <a:t>1000</a:t>
            </a:r>
            <a:r>
              <a:rPr lang="zh-CN" altLang="en-US" sz="1800" dirty="0">
                <a:solidFill>
                  <a:srgbClr val="FFFF00"/>
                </a:solidFill>
                <a:ea typeface="宋体" panose="02010600030101010101" pitchFamily="2" charset="-122"/>
              </a:rPr>
              <a:t>元</a:t>
            </a:r>
          </a:p>
        </p:txBody>
      </p:sp>
      <p:sp>
        <p:nvSpPr>
          <p:cNvPr id="57355" name="Text Box 10"/>
          <p:cNvSpPr txBox="1"/>
          <p:nvPr/>
        </p:nvSpPr>
        <p:spPr>
          <a:xfrm>
            <a:off x="2971800" y="5410200"/>
            <a:ext cx="1447800" cy="4572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00000"/>
              </a:lnSpc>
              <a:spcBef>
                <a:spcPct val="50000"/>
              </a:spcBef>
              <a:buNone/>
            </a:pPr>
            <a:r>
              <a:rPr lang="en-US" altLang="zh-CN" sz="1800" dirty="0">
                <a:ea typeface="宋体" panose="02010600030101010101" pitchFamily="2" charset="-122"/>
              </a:rPr>
              <a:t>      </a:t>
            </a:r>
            <a:r>
              <a:rPr lang="zh-CN" altLang="en-US" sz="2400" dirty="0">
                <a:ea typeface="宋体" panose="02010600030101010101" pitchFamily="2" charset="-122"/>
              </a:rPr>
              <a:t>或</a:t>
            </a:r>
          </a:p>
        </p:txBody>
      </p:sp>
      <p:sp>
        <p:nvSpPr>
          <p:cNvPr id="57356" name="Rectangle 11"/>
          <p:cNvSpPr/>
          <p:nvPr/>
        </p:nvSpPr>
        <p:spPr>
          <a:xfrm>
            <a:off x="6629400" y="4343400"/>
            <a:ext cx="3505200" cy="762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1800" dirty="0">
                <a:solidFill>
                  <a:srgbClr val="FFFF00"/>
                </a:solidFill>
                <a:ea typeface="宋体" panose="02010600030101010101" pitchFamily="2" charset="-122"/>
              </a:rPr>
              <a:t>实施发明、实用新型每年税后利润</a:t>
            </a:r>
          </a:p>
          <a:p>
            <a:pPr marL="0" lvl="0" indent="0" algn="ctr">
              <a:lnSpc>
                <a:spcPct val="100000"/>
              </a:lnSpc>
              <a:spcBef>
                <a:spcPct val="0"/>
              </a:spcBef>
              <a:buNone/>
            </a:pPr>
            <a:r>
              <a:rPr lang="zh-CN" altLang="en-US" sz="1800" dirty="0">
                <a:solidFill>
                  <a:srgbClr val="FFFF00"/>
                </a:solidFill>
                <a:ea typeface="宋体" panose="02010600030101010101" pitchFamily="2" charset="-122"/>
              </a:rPr>
              <a:t>不低于</a:t>
            </a:r>
            <a:r>
              <a:rPr lang="en-US" altLang="zh-CN" sz="1800" dirty="0">
                <a:solidFill>
                  <a:srgbClr val="FFFF00"/>
                </a:solidFill>
                <a:ea typeface="宋体" panose="02010600030101010101" pitchFamily="2" charset="-122"/>
              </a:rPr>
              <a:t>2%</a:t>
            </a:r>
            <a:r>
              <a:rPr lang="zh-CN" altLang="en-US" sz="1800" dirty="0">
                <a:solidFill>
                  <a:srgbClr val="FFFF00"/>
                </a:solidFill>
                <a:ea typeface="宋体" panose="02010600030101010101" pitchFamily="2" charset="-122"/>
              </a:rPr>
              <a:t>，外观设计不低于</a:t>
            </a:r>
            <a:r>
              <a:rPr lang="en-US" altLang="zh-CN" sz="1800" dirty="0">
                <a:solidFill>
                  <a:srgbClr val="FFFF00"/>
                </a:solidFill>
                <a:ea typeface="宋体" panose="02010600030101010101" pitchFamily="2" charset="-122"/>
              </a:rPr>
              <a:t>0.2%</a:t>
            </a:r>
          </a:p>
        </p:txBody>
      </p:sp>
      <p:sp>
        <p:nvSpPr>
          <p:cNvPr id="57357" name="Rectangle 12"/>
          <p:cNvSpPr/>
          <p:nvPr/>
        </p:nvSpPr>
        <p:spPr>
          <a:xfrm>
            <a:off x="6629400" y="5715000"/>
            <a:ext cx="3505200" cy="762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1800" dirty="0">
                <a:solidFill>
                  <a:srgbClr val="FFFF00"/>
                </a:solidFill>
                <a:ea typeface="宋体" panose="02010600030101010101" pitchFamily="2" charset="-122"/>
              </a:rPr>
              <a:t>许可他人实施的，不低于使用费</a:t>
            </a:r>
          </a:p>
          <a:p>
            <a:pPr marL="0" lvl="0" indent="0" algn="ctr">
              <a:lnSpc>
                <a:spcPct val="100000"/>
              </a:lnSpc>
              <a:spcBef>
                <a:spcPct val="0"/>
              </a:spcBef>
              <a:buNone/>
            </a:pPr>
            <a:r>
              <a:rPr lang="zh-CN" altLang="en-US" sz="1800" dirty="0">
                <a:solidFill>
                  <a:srgbClr val="FFFF00"/>
                </a:solidFill>
                <a:ea typeface="宋体" panose="02010600030101010101" pitchFamily="2" charset="-122"/>
              </a:rPr>
              <a:t>纳税后的</a:t>
            </a:r>
            <a:r>
              <a:rPr lang="en-US" altLang="zh-CN" sz="1800" dirty="0">
                <a:solidFill>
                  <a:srgbClr val="FFFF00"/>
                </a:solidFill>
                <a:ea typeface="宋体" panose="02010600030101010101" pitchFamily="2" charset="-122"/>
              </a:rPr>
              <a:t>10%</a:t>
            </a:r>
          </a:p>
        </p:txBody>
      </p:sp>
      <p:sp>
        <p:nvSpPr>
          <p:cNvPr id="57358" name="Text Box 13"/>
          <p:cNvSpPr txBox="1"/>
          <p:nvPr/>
        </p:nvSpPr>
        <p:spPr>
          <a:xfrm>
            <a:off x="7467600" y="5181600"/>
            <a:ext cx="1981200" cy="1016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00000"/>
              </a:lnSpc>
              <a:spcBef>
                <a:spcPct val="50000"/>
              </a:spcBef>
              <a:buNone/>
            </a:pPr>
            <a:r>
              <a:rPr lang="en-US" altLang="zh-CN" sz="2400" dirty="0">
                <a:ea typeface="宋体" panose="02010600030101010101" pitchFamily="2" charset="-122"/>
              </a:rPr>
              <a:t>     </a:t>
            </a:r>
            <a:r>
              <a:rPr lang="zh-CN" altLang="en-US" sz="2400" dirty="0">
                <a:ea typeface="宋体" panose="02010600030101010101" pitchFamily="2" charset="-122"/>
              </a:rPr>
              <a:t>或</a:t>
            </a:r>
          </a:p>
          <a:p>
            <a:pPr marL="0" lvl="0" indent="0">
              <a:lnSpc>
                <a:spcPct val="100000"/>
              </a:lnSpc>
              <a:spcBef>
                <a:spcPct val="50000"/>
              </a:spcBef>
              <a:buNone/>
            </a:pPr>
            <a:endParaRPr lang="en-US" altLang="zh-CN" sz="2400" dirty="0">
              <a:ea typeface="宋体" panose="02010600030101010101" pitchFamily="2" charset="-122"/>
            </a:endParaRPr>
          </a:p>
        </p:txBody>
      </p:sp>
      <p:sp>
        <p:nvSpPr>
          <p:cNvPr id="57359" name="Line 14"/>
          <p:cNvSpPr/>
          <p:nvPr/>
        </p:nvSpPr>
        <p:spPr>
          <a:xfrm>
            <a:off x="8001000" y="3352800"/>
            <a:ext cx="457200" cy="1066800"/>
          </a:xfrm>
          <a:prstGeom prst="line">
            <a:avLst/>
          </a:prstGeom>
          <a:ln w="9525" cap="flat" cmpd="sng">
            <a:solidFill>
              <a:schemeClr val="tx1"/>
            </a:solidFill>
            <a:prstDash val="solid"/>
            <a:headEnd type="none" w="med" len="med"/>
            <a:tailEnd type="none" w="med" len="med"/>
          </a:ln>
        </p:spPr>
      </p:sp>
      <p:sp>
        <p:nvSpPr>
          <p:cNvPr id="57360" name="灯片编号占位符 16"/>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83</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087563"/>
            <a:ext cx="12192000" cy="255905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mn-lt"/>
              <a:ea typeface="+mn-ea"/>
              <a:cs typeface="+mn-cs"/>
            </a:endParaRPr>
          </a:p>
        </p:txBody>
      </p:sp>
      <p:sp>
        <p:nvSpPr>
          <p:cNvPr id="5123" name="标题 1"/>
          <p:cNvSpPr>
            <a:spLocks noGrp="1"/>
          </p:cNvSpPr>
          <p:nvPr>
            <p:ph type="ctrTitle"/>
          </p:nvPr>
        </p:nvSpPr>
        <p:spPr>
          <a:xfrm>
            <a:off x="1524000" y="1933575"/>
            <a:ext cx="9144000" cy="1992313"/>
          </a:xfrm>
        </p:spPr>
        <p:txBody>
          <a:bodyPr vert="horz" wrap="square" lIns="91440" tIns="45720" rIns="91440" bIns="45720" anchor="b"/>
          <a:lstStyle/>
          <a:p>
            <a:pPr eaLnBrk="1" hangingPunct="1">
              <a:buClrTx/>
              <a:buSzTx/>
              <a:buFontTx/>
            </a:pPr>
            <a:r>
              <a:rPr lang="zh-CN" altLang="en-US" sz="5400" b="1" kern="1200" dirty="0">
                <a:latin typeface="+mj-lt"/>
                <a:ea typeface="+mj-ea"/>
                <a:cs typeface="+mj-cs"/>
              </a:rPr>
              <a:t>第二讲    专利（二）</a:t>
            </a:r>
            <a:br>
              <a:rPr lang="zh-CN" altLang="en-US" sz="5400" b="1" kern="1200" dirty="0">
                <a:latin typeface="+mj-lt"/>
                <a:ea typeface="+mj-ea"/>
                <a:cs typeface="+mj-cs"/>
              </a:rPr>
            </a:br>
            <a:endParaRPr lang="zh-CN" altLang="zh-CN" b="1" kern="1200" dirty="0">
              <a:latin typeface="+mj-lt"/>
              <a:ea typeface="+mj-ea"/>
              <a:cs typeface="+mj-cs"/>
            </a:endParaRPr>
          </a:p>
        </p:txBody>
      </p:sp>
      <p:sp>
        <p:nvSpPr>
          <p:cNvPr id="5124" name="副标题 2"/>
          <p:cNvSpPr>
            <a:spLocks noGrp="1"/>
          </p:cNvSpPr>
          <p:nvPr>
            <p:ph type="subTitle" idx="1"/>
          </p:nvPr>
        </p:nvSpPr>
        <p:spPr>
          <a:xfrm>
            <a:off x="1524000" y="4005263"/>
            <a:ext cx="9144000" cy="1971675"/>
          </a:xfrm>
        </p:spPr>
        <p:txBody>
          <a:bodyPr vert="horz" wrap="square" lIns="91440" tIns="45720" rIns="91440" bIns="45720" anchor="t"/>
          <a:lstStyle/>
          <a:p>
            <a:pPr eaLnBrk="1" hangingPunct="1">
              <a:buClrTx/>
              <a:buSzTx/>
            </a:pPr>
            <a:endParaRPr lang="zh-CN" altLang="en-US" sz="2800" kern="1200" dirty="0">
              <a:latin typeface="+mn-lt"/>
              <a:ea typeface="+mn-ea"/>
              <a:cs typeface="+mn-cs"/>
            </a:endParaRPr>
          </a:p>
        </p:txBody>
      </p:sp>
      <p:pic>
        <p:nvPicPr>
          <p:cNvPr id="5125" name="图片 5" descr="横版组合——透明.png"/>
          <p:cNvPicPr>
            <a:picLocks noChangeAspect="1"/>
          </p:cNvPicPr>
          <p:nvPr/>
        </p:nvPicPr>
        <p:blipFill>
          <a:blip r:embed="rId3"/>
          <a:stretch>
            <a:fillRect/>
          </a:stretch>
        </p:blipFill>
        <p:spPr>
          <a:xfrm>
            <a:off x="3524250" y="698500"/>
            <a:ext cx="5143500" cy="1079500"/>
          </a:xfrm>
          <a:prstGeom prst="rect">
            <a:avLst/>
          </a:prstGeom>
          <a:noFill/>
          <a:ln w="9525">
            <a:noFill/>
          </a:ln>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t>三、 专利授权的实质条件</a:t>
            </a:r>
          </a:p>
        </p:txBody>
      </p:sp>
      <p:sp>
        <p:nvSpPr>
          <p:cNvPr id="58371"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dirty="0"/>
              <a:t>（一）专利授权实质条件</a:t>
            </a:r>
          </a:p>
          <a:p>
            <a:pPr eaLnBrk="1" latinLnBrk="0" hangingPunct="1">
              <a:lnSpc>
                <a:spcPct val="140000"/>
              </a:lnSpc>
            </a:pPr>
            <a:r>
              <a:rPr lang="en-US" altLang="zh-CN" dirty="0"/>
              <a:t>1</a:t>
            </a:r>
            <a:r>
              <a:rPr lang="zh-CN" altLang="en-US" dirty="0"/>
              <a:t>、发明和实用新型授权的实质要件</a:t>
            </a:r>
          </a:p>
          <a:p>
            <a:pPr eaLnBrk="1" latinLnBrk="0" hangingPunct="1">
              <a:lnSpc>
                <a:spcPct val="140000"/>
              </a:lnSpc>
            </a:pPr>
            <a:r>
              <a:rPr lang="zh-CN" altLang="en-US" dirty="0">
                <a:solidFill>
                  <a:schemeClr val="hlink"/>
                </a:solidFill>
              </a:rPr>
              <a:t>专利法第二十二条第一款</a:t>
            </a:r>
          </a:p>
          <a:p>
            <a:pPr eaLnBrk="1" latinLnBrk="0" hangingPunct="1">
              <a:lnSpc>
                <a:spcPct val="140000"/>
              </a:lnSpc>
              <a:buFont typeface="Wingdings" panose="05000000000000000000" pitchFamily="2" charset="2"/>
              <a:buNone/>
            </a:pPr>
            <a:r>
              <a:rPr lang="zh-CN" altLang="en-US" dirty="0"/>
              <a:t>    授予专利权的发明和实用新型，应当具备</a:t>
            </a:r>
            <a:r>
              <a:rPr lang="zh-CN" altLang="en-US" dirty="0">
                <a:solidFill>
                  <a:srgbClr val="C00000"/>
                </a:solidFill>
              </a:rPr>
              <a:t>新颖性、创造性和实用性</a:t>
            </a:r>
            <a:r>
              <a:rPr lang="zh-CN" altLang="en-US" dirty="0"/>
              <a:t>。</a:t>
            </a:r>
          </a:p>
        </p:txBody>
      </p:sp>
      <p:sp>
        <p:nvSpPr>
          <p:cNvPr id="58372"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85</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1117600" marR="0" lvl="0" indent="-1117600" algn="l" defTabSz="914400" rtl="0" eaLnBrk="1" fontAlgn="auto" latinLnBrk="0" hangingPunct="1">
              <a:lnSpc>
                <a:spcPct val="100000"/>
              </a:lnSpc>
              <a:spcBef>
                <a:spcPct val="0"/>
              </a:spcBef>
              <a:spcAft>
                <a:spcPts val="0"/>
              </a:spcAft>
              <a:buClrTx/>
              <a:buSzTx/>
              <a:buFontTx/>
              <a:buNone/>
              <a:defRPr/>
            </a:pPr>
            <a:r>
              <a:rPr kumimoji="0" lang="zh-CN" altLang="en-US" sz="4400" b="1" i="0" u="none" strike="noStrike" kern="1200" cap="none" spc="0" normalizeH="0" baseline="0" noProof="0" dirty="0">
                <a:ln>
                  <a:noFill/>
                </a:ln>
                <a:solidFill>
                  <a:schemeClr val="accent1">
                    <a:satMod val="150000"/>
                  </a:schemeClr>
                </a:solidFill>
                <a:effectLst/>
                <a:uLnTx/>
                <a:uFillTx/>
                <a:latin typeface="+mj-lt"/>
                <a:ea typeface="+mj-ea"/>
                <a:cs typeface="+mj-cs"/>
              </a:rPr>
              <a:t>（二）</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新颖性</a:t>
            </a:r>
            <a:endParaRPr kumimoji="0" lang="zh-CN" altLang="en-US" sz="4000" b="1" i="0" u="none" strike="noStrike" kern="1200" cap="none" spc="0" normalizeH="0" baseline="0" noProof="0" dirty="0">
              <a:ln>
                <a:noFill/>
              </a:ln>
              <a:solidFill>
                <a:schemeClr val="folHlink"/>
              </a:solidFill>
              <a:effectLst/>
              <a:uLnTx/>
              <a:uFillTx/>
              <a:latin typeface="+mj-lt"/>
              <a:ea typeface="+mj-ea"/>
              <a:cs typeface="+mj-cs"/>
            </a:endParaRPr>
          </a:p>
        </p:txBody>
      </p:sp>
      <p:sp>
        <p:nvSpPr>
          <p:cNvPr id="60419" name="Rectangle 3"/>
          <p:cNvSpPr>
            <a:spLocks noGrp="1"/>
          </p:cNvSpPr>
          <p:nvPr>
            <p:ph idx="1"/>
          </p:nvPr>
        </p:nvSpPr>
        <p:spPr>
          <a:xfrm>
            <a:off x="838200" y="1341438"/>
            <a:ext cx="10515600" cy="5060950"/>
          </a:xfrm>
        </p:spPr>
        <p:txBody>
          <a:bodyPr vert="horz" wrap="square" lIns="91440" tIns="45720" rIns="91440" bIns="45720" anchor="t"/>
          <a:lstStyle/>
          <a:p>
            <a:pPr marL="812800" indent="-812800" eaLnBrk="1" hangingPunct="1">
              <a:lnSpc>
                <a:spcPct val="80000"/>
              </a:lnSpc>
              <a:buNone/>
            </a:pPr>
            <a:r>
              <a:rPr lang="en-US" altLang="zh-CN" dirty="0"/>
              <a:t>1</a:t>
            </a:r>
            <a:r>
              <a:rPr lang="zh-CN" altLang="en-US" dirty="0"/>
              <a:t>、</a:t>
            </a:r>
            <a:r>
              <a:rPr lang="zh-CN" altLang="en-US" dirty="0">
                <a:highlight>
                  <a:srgbClr val="FFFF00"/>
                </a:highlight>
              </a:rPr>
              <a:t>先申请原则</a:t>
            </a:r>
            <a:r>
              <a:rPr lang="zh-CN" altLang="en-US" dirty="0"/>
              <a:t>与</a:t>
            </a:r>
            <a:r>
              <a:rPr lang="zh-CN" altLang="en-US" dirty="0">
                <a:highlight>
                  <a:srgbClr val="FFFF00"/>
                </a:highlight>
              </a:rPr>
              <a:t>先发明原则</a:t>
            </a:r>
          </a:p>
          <a:p>
            <a:pPr marL="812800" indent="-812800" eaLnBrk="1" hangingPunct="1">
              <a:lnSpc>
                <a:spcPct val="80000"/>
              </a:lnSpc>
              <a:buNone/>
            </a:pPr>
            <a:endParaRPr lang="zh-CN" altLang="en-US" dirty="0"/>
          </a:p>
          <a:p>
            <a:pPr marL="812800" indent="-812800" eaLnBrk="1" hangingPunct="1">
              <a:lnSpc>
                <a:spcPct val="150000"/>
              </a:lnSpc>
              <a:buNone/>
            </a:pPr>
            <a:r>
              <a:rPr lang="zh-CN" altLang="en-US" dirty="0"/>
              <a:t>      我国采用先申请原则</a:t>
            </a:r>
          </a:p>
          <a:p>
            <a:pPr marL="812800" indent="-812800" eaLnBrk="1" hangingPunct="1">
              <a:lnSpc>
                <a:spcPct val="150000"/>
              </a:lnSpc>
              <a:buFont typeface="Wingdings 2" panose="05020102010507070707" pitchFamily="18" charset="2"/>
              <a:buChar char="•"/>
            </a:pPr>
            <a:r>
              <a:rPr lang="zh-CN" altLang="en-US" dirty="0"/>
              <a:t>我国专利法第九条第二款规定：“两个以上的申请人分别就同样的发明创造申请专利的，专利权授予</a:t>
            </a:r>
            <a:r>
              <a:rPr lang="zh-CN" altLang="en-US" dirty="0">
                <a:solidFill>
                  <a:srgbClr val="FFC000"/>
                </a:solidFill>
              </a:rPr>
              <a:t>最先申请的人</a:t>
            </a:r>
            <a:r>
              <a:rPr lang="zh-CN" altLang="en-US" dirty="0"/>
              <a:t>。”</a:t>
            </a:r>
          </a:p>
          <a:p>
            <a:pPr marL="812800" indent="-812800" eaLnBrk="1" hangingPunct="1">
              <a:lnSpc>
                <a:spcPct val="150000"/>
              </a:lnSpc>
              <a:buFont typeface="Wingdings 2" panose="05020102010507070707" pitchFamily="18" charset="2"/>
              <a:buChar char="•"/>
            </a:pPr>
            <a:r>
              <a:rPr lang="zh-CN" altLang="en-US" dirty="0"/>
              <a:t>现在基本所有的国家都实行先申请原则，美国</a:t>
            </a:r>
            <a:r>
              <a:rPr lang="en-US" altLang="zh-CN" dirty="0"/>
              <a:t>2013</a:t>
            </a:r>
            <a:r>
              <a:rPr lang="zh-CN" altLang="en-US" dirty="0"/>
              <a:t>年通过专利法修改将先发明原则改为先申请原则。</a:t>
            </a:r>
          </a:p>
        </p:txBody>
      </p:sp>
      <p:sp>
        <p:nvSpPr>
          <p:cNvPr id="60420"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86</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800" b="1" i="0" u="none" strike="noStrike" kern="1200" cap="none" spc="0" normalizeH="0" baseline="0" noProof="0" dirty="0">
                <a:ln>
                  <a:noFill/>
                </a:ln>
                <a:solidFill>
                  <a:schemeClr val="accent1">
                    <a:satMod val="150000"/>
                  </a:schemeClr>
                </a:solidFill>
                <a:effectLst/>
                <a:uLnTx/>
                <a:uFillTx/>
                <a:latin typeface="+mj-lt"/>
                <a:ea typeface="+mj-ea"/>
                <a:cs typeface="+mj-cs"/>
              </a:rPr>
              <a:t>2</a:t>
            </a:r>
            <a:r>
              <a:rPr kumimoji="0" lang="zh-CN" altLang="en-US" sz="4800" b="1" i="0" u="none" strike="noStrike" kern="1200" cap="none" spc="0" normalizeH="0" baseline="0" noProof="0" dirty="0">
                <a:ln>
                  <a:noFill/>
                </a:ln>
                <a:solidFill>
                  <a:schemeClr val="accent1">
                    <a:satMod val="150000"/>
                  </a:schemeClr>
                </a:solidFill>
                <a:effectLst/>
                <a:uLnTx/>
                <a:uFillTx/>
                <a:latin typeface="+mj-lt"/>
                <a:ea typeface="+mj-ea"/>
                <a:cs typeface="+mj-cs"/>
              </a:rPr>
              <a:t>、新颖性的含义</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61443" name="Rectangle 3"/>
          <p:cNvSpPr>
            <a:spLocks noGrp="1"/>
          </p:cNvSpPr>
          <p:nvPr>
            <p:ph idx="1"/>
          </p:nvPr>
        </p:nvSpPr>
        <p:spPr>
          <a:xfrm>
            <a:off x="681182" y="1295400"/>
            <a:ext cx="10515600" cy="5060950"/>
          </a:xfrm>
        </p:spPr>
        <p:txBody>
          <a:bodyPr vert="horz" wrap="square" lIns="91440" tIns="45720" rIns="91440" bIns="45720" anchor="t"/>
          <a:lstStyle/>
          <a:p>
            <a:pPr eaLnBrk="1" hangingPunct="1">
              <a:lnSpc>
                <a:spcPct val="100000"/>
              </a:lnSpc>
            </a:pPr>
            <a:r>
              <a:rPr lang="zh-CN" altLang="en-US" dirty="0"/>
              <a:t>由于我国采用先申请原则，确定专利申请是否具有新颖性的时间点是申请日。</a:t>
            </a:r>
          </a:p>
          <a:p>
            <a:pPr eaLnBrk="1" hangingPunct="1">
              <a:lnSpc>
                <a:spcPct val="100000"/>
              </a:lnSpc>
            </a:pPr>
            <a:r>
              <a:rPr lang="zh-CN" altLang="en-US" dirty="0"/>
              <a:t>专利法</a:t>
            </a:r>
            <a:r>
              <a:rPr lang="en-US" altLang="zh-CN" dirty="0"/>
              <a:t>22</a:t>
            </a:r>
            <a:r>
              <a:rPr lang="zh-CN" altLang="en-US" dirty="0"/>
              <a:t>条第</a:t>
            </a:r>
            <a:r>
              <a:rPr lang="en-US" altLang="zh-CN" dirty="0"/>
              <a:t>2</a:t>
            </a:r>
            <a:r>
              <a:rPr lang="zh-CN" altLang="en-US" dirty="0"/>
              <a:t>、第</a:t>
            </a:r>
            <a:r>
              <a:rPr lang="en-US" altLang="zh-CN" dirty="0"/>
              <a:t>5</a:t>
            </a:r>
            <a:r>
              <a:rPr lang="zh-CN" altLang="en-US" dirty="0"/>
              <a:t>款：</a:t>
            </a:r>
          </a:p>
          <a:p>
            <a:pPr eaLnBrk="1" hangingPunct="1">
              <a:lnSpc>
                <a:spcPct val="100000"/>
              </a:lnSpc>
            </a:pPr>
            <a:r>
              <a:rPr lang="zh-CN" altLang="en-US" b="1" dirty="0">
                <a:latin typeface="华文楷体" panose="02010600040101010101" pitchFamily="2" charset="-122"/>
                <a:ea typeface="华文楷体" panose="02010600040101010101" pitchFamily="2" charset="-122"/>
              </a:rPr>
              <a:t>新颖性，是指该发明或者实用新型不属于</a:t>
            </a:r>
            <a:r>
              <a:rPr lang="zh-CN" altLang="en-US" b="1" dirty="0">
                <a:highlight>
                  <a:srgbClr val="FFFF00"/>
                </a:highlight>
                <a:latin typeface="华文楷体" panose="02010600040101010101" pitchFamily="2" charset="-122"/>
                <a:ea typeface="华文楷体" panose="02010600040101010101" pitchFamily="2" charset="-122"/>
              </a:rPr>
              <a:t>现有技术</a:t>
            </a:r>
            <a:r>
              <a:rPr lang="zh-CN" altLang="en-US" b="1" dirty="0">
                <a:latin typeface="华文楷体" panose="02010600040101010101" pitchFamily="2" charset="-122"/>
                <a:ea typeface="华文楷体" panose="02010600040101010101" pitchFamily="2" charset="-122"/>
              </a:rPr>
              <a:t>；也没有任何单位或者个人就同样的发明或者实用新型在申请日以前向国务院专利行政部门提出过申请，并记载在申请日以后公布的专利申请文件或者公告的专利文件中。 </a:t>
            </a:r>
          </a:p>
          <a:p>
            <a:pPr eaLnBrk="1" hangingPunct="1">
              <a:lnSpc>
                <a:spcPct val="100000"/>
              </a:lnSpc>
            </a:pPr>
            <a:r>
              <a:rPr lang="zh-CN" altLang="en-US" b="1" dirty="0">
                <a:latin typeface="华文楷体" panose="02010600040101010101" pitchFamily="2" charset="-122"/>
                <a:ea typeface="华文楷体" panose="02010600040101010101" pitchFamily="2" charset="-122"/>
              </a:rPr>
              <a:t>本法所称现有技术，是指申请日以前在国内外为公众所知的技术。</a:t>
            </a:r>
            <a:endParaRPr lang="en-US" altLang="zh-CN" b="1" dirty="0">
              <a:latin typeface="华文楷体" panose="02010600040101010101" pitchFamily="2" charset="-122"/>
              <a:ea typeface="华文楷体" panose="02010600040101010101" pitchFamily="2" charset="-122"/>
            </a:endParaRPr>
          </a:p>
        </p:txBody>
      </p:sp>
      <p:sp>
        <p:nvSpPr>
          <p:cNvPr id="61444"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87</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3</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、现有技术 </a:t>
            </a:r>
          </a:p>
        </p:txBody>
      </p:sp>
      <p:sp>
        <p:nvSpPr>
          <p:cNvPr id="62467" name="Rectangle 3"/>
          <p:cNvSpPr>
            <a:spLocks noGrp="1"/>
          </p:cNvSpPr>
          <p:nvPr>
            <p:ph idx="1"/>
          </p:nvPr>
        </p:nvSpPr>
        <p:spPr>
          <a:xfrm>
            <a:off x="748145" y="1145309"/>
            <a:ext cx="10605655" cy="5257079"/>
          </a:xfrm>
        </p:spPr>
        <p:txBody>
          <a:bodyPr vert="horz" wrap="square" lIns="91440" tIns="45720" rIns="91440" bIns="45720" anchor="t"/>
          <a:lstStyle/>
          <a:p>
            <a:pPr eaLnBrk="1" hangingPunct="1">
              <a:lnSpc>
                <a:spcPct val="150000"/>
              </a:lnSpc>
            </a:pPr>
            <a:r>
              <a:rPr lang="zh-CN" altLang="en-US" dirty="0"/>
              <a:t>现有技术是指申请日以前在国内外为公众所知的技术。现有技术包括在申请日（有优先权的，指优先权日）以前在国内外出版物上公开发表、在国内外公开使用或者以其他方式为公众所知的技术。 </a:t>
            </a:r>
          </a:p>
          <a:p>
            <a:pPr eaLnBrk="1" hangingPunct="1">
              <a:lnSpc>
                <a:spcPct val="150000"/>
              </a:lnSpc>
            </a:pPr>
            <a:r>
              <a:rPr lang="zh-CN" altLang="en-US" dirty="0"/>
              <a:t>专利法意义上的现有技术应当是在申请日以前公众能够得知的技术内容。换句话说，现有技术应当在申请日以前处于能够为公众获得的状态，并包含有能够使公众从中得知实质性技术知识的内容。</a:t>
            </a:r>
          </a:p>
          <a:p>
            <a:pPr eaLnBrk="1" hangingPunct="1">
              <a:lnSpc>
                <a:spcPct val="80000"/>
              </a:lnSpc>
            </a:pPr>
            <a:endParaRPr lang="en-US" altLang="zh-CN" dirty="0"/>
          </a:p>
        </p:txBody>
      </p:sp>
      <p:sp>
        <p:nvSpPr>
          <p:cNvPr id="62468"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88</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现有技术的界定</a:t>
            </a:r>
          </a:p>
        </p:txBody>
      </p:sp>
      <p:sp>
        <p:nvSpPr>
          <p:cNvPr id="63491" name="Rectangle 3"/>
          <p:cNvSpPr>
            <a:spLocks noGrp="1"/>
          </p:cNvSpPr>
          <p:nvPr>
            <p:ph idx="1"/>
          </p:nvPr>
        </p:nvSpPr>
        <p:spPr>
          <a:xfrm>
            <a:off x="838200" y="1341438"/>
            <a:ext cx="10515600" cy="5060950"/>
          </a:xfrm>
        </p:spPr>
        <p:txBody>
          <a:bodyPr vert="horz" wrap="square" lIns="91440" tIns="45720" rIns="91440" bIns="45720" anchor="t"/>
          <a:lstStyle/>
          <a:p>
            <a:pPr eaLnBrk="1" hangingPunct="1">
              <a:lnSpc>
                <a:spcPct val="150000"/>
              </a:lnSpc>
            </a:pPr>
            <a:r>
              <a:rPr lang="zh-CN" altLang="en-US" dirty="0"/>
              <a:t>时间界限：</a:t>
            </a:r>
            <a:r>
              <a:rPr lang="zh-CN" altLang="en-US" sz="2400" dirty="0"/>
              <a:t>现有技术的时间界限是申请日，享有优先权的，则指优先权日。 </a:t>
            </a:r>
          </a:p>
          <a:p>
            <a:pPr eaLnBrk="1" hangingPunct="1">
              <a:lnSpc>
                <a:spcPct val="150000"/>
              </a:lnSpc>
            </a:pPr>
            <a:r>
              <a:rPr lang="zh-CN" altLang="en-US" sz="2400" dirty="0"/>
              <a:t>例如，</a:t>
            </a:r>
            <a:r>
              <a:rPr lang="en-US" altLang="zh-CN" sz="2400" dirty="0"/>
              <a:t>1985</a:t>
            </a:r>
            <a:r>
              <a:rPr lang="zh-CN" altLang="en-US" sz="2400" dirty="0"/>
              <a:t>年</a:t>
            </a:r>
            <a:r>
              <a:rPr lang="en-US" altLang="zh-CN" sz="2400" dirty="0"/>
              <a:t>4</a:t>
            </a:r>
            <a:r>
              <a:rPr lang="zh-CN" altLang="en-US" sz="2400" dirty="0"/>
              <a:t>月</a:t>
            </a:r>
            <a:r>
              <a:rPr lang="en-US" altLang="zh-CN" sz="2400" dirty="0"/>
              <a:t>1</a:t>
            </a:r>
            <a:r>
              <a:rPr lang="zh-CN" altLang="en-US" sz="2400" dirty="0"/>
              <a:t>日，有人向国家专利局申请了“双差动声</a:t>
            </a:r>
            <a:r>
              <a:rPr lang="en-US" altLang="zh-CN" sz="2400" dirty="0"/>
              <a:t>-</a:t>
            </a:r>
            <a:r>
              <a:rPr lang="zh-CN" altLang="en-US" sz="2400" dirty="0"/>
              <a:t>光频移二维激光多普勒测速仪”的专利申请，审查中发现该申请的技术方案已经在</a:t>
            </a:r>
            <a:r>
              <a:rPr lang="en-US" altLang="zh-CN" sz="2400" dirty="0"/>
              <a:t>1984</a:t>
            </a:r>
            <a:r>
              <a:rPr lang="zh-CN" altLang="en-US" sz="2400" dirty="0"/>
              <a:t>年第</a:t>
            </a:r>
            <a:r>
              <a:rPr lang="en-US" altLang="zh-CN" sz="2400" dirty="0"/>
              <a:t>5</a:t>
            </a:r>
            <a:r>
              <a:rPr lang="zh-CN" altLang="en-US" sz="2400" dirty="0"/>
              <a:t>卷第</a:t>
            </a:r>
            <a:r>
              <a:rPr lang="en-US" altLang="zh-CN" sz="2400" dirty="0"/>
              <a:t>4</a:t>
            </a:r>
            <a:r>
              <a:rPr lang="zh-CN" altLang="en-US" sz="2400" dirty="0"/>
              <a:t>期</a:t>
            </a:r>
            <a:r>
              <a:rPr lang="en-US" altLang="zh-CN" sz="2400" dirty="0"/>
              <a:t>《</a:t>
            </a:r>
            <a:r>
              <a:rPr lang="zh-CN" altLang="en-US" sz="2400" dirty="0"/>
              <a:t>航空学报</a:t>
            </a:r>
            <a:r>
              <a:rPr lang="en-US" altLang="zh-CN" sz="2400" dirty="0"/>
              <a:t>》</a:t>
            </a:r>
            <a:r>
              <a:rPr lang="zh-CN" altLang="en-US" sz="2400" dirty="0"/>
              <a:t>上发表，该期学报的出版日期是</a:t>
            </a:r>
            <a:r>
              <a:rPr lang="en-US" altLang="zh-CN" sz="2400" dirty="0"/>
              <a:t>1984</a:t>
            </a:r>
            <a:r>
              <a:rPr lang="zh-CN" altLang="en-US" sz="2400" dirty="0"/>
              <a:t>年</a:t>
            </a:r>
            <a:r>
              <a:rPr lang="en-US" altLang="zh-CN" sz="2400" dirty="0"/>
              <a:t>12</a:t>
            </a:r>
            <a:r>
              <a:rPr lang="zh-CN" altLang="en-US" sz="2400" dirty="0"/>
              <a:t>月。但学报的的出版发行单位国际工业出版社证明，由于印刷原因，该期学报延期出版，实际发行日期是</a:t>
            </a:r>
            <a:r>
              <a:rPr lang="en-US" altLang="zh-CN" sz="2400" dirty="0"/>
              <a:t>1985</a:t>
            </a:r>
            <a:r>
              <a:rPr lang="zh-CN" altLang="en-US" sz="2400" dirty="0"/>
              <a:t>年</a:t>
            </a:r>
            <a:r>
              <a:rPr lang="en-US" altLang="zh-CN" sz="2400" dirty="0"/>
              <a:t>4</a:t>
            </a:r>
            <a:r>
              <a:rPr lang="zh-CN" altLang="en-US" sz="2400" dirty="0"/>
              <a:t>月</a:t>
            </a:r>
            <a:r>
              <a:rPr lang="en-US" altLang="zh-CN" sz="2400" dirty="0"/>
              <a:t>8</a:t>
            </a:r>
            <a:r>
              <a:rPr lang="zh-CN" altLang="en-US" sz="2400" dirty="0"/>
              <a:t>日，因此认定不属于现有技术。</a:t>
            </a:r>
          </a:p>
          <a:p>
            <a:pPr eaLnBrk="1" hangingPunct="1">
              <a:lnSpc>
                <a:spcPct val="150000"/>
              </a:lnSpc>
            </a:pPr>
            <a:r>
              <a:rPr lang="zh-CN" altLang="en-US" dirty="0"/>
              <a:t>公开方式：出版物公开、使用公开和以其他方式公开。 </a:t>
            </a:r>
          </a:p>
          <a:p>
            <a:pPr eaLnBrk="1" hangingPunct="1"/>
            <a:r>
              <a:rPr lang="zh-CN" altLang="en-US" sz="2400" dirty="0"/>
              <a:t> </a:t>
            </a:r>
          </a:p>
        </p:txBody>
      </p:sp>
      <p:sp>
        <p:nvSpPr>
          <p:cNvPr id="63492"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89</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pPr eaLnBrk="1" hangingPunct="1"/>
            <a:r>
              <a:rPr lang="zh-CN" altLang="en-US"/>
              <a:t>一、知识产权与知识产权法</a:t>
            </a:r>
          </a:p>
        </p:txBody>
      </p:sp>
      <p:sp>
        <p:nvSpPr>
          <p:cNvPr id="29699" name="Rectangle 3"/>
          <p:cNvSpPr>
            <a:spLocks noGrp="1" noChangeArrowheads="1"/>
          </p:cNvSpPr>
          <p:nvPr>
            <p:ph idx="1"/>
          </p:nvPr>
        </p:nvSpPr>
        <p:spPr>
          <a:xfrm>
            <a:off x="838200" y="1191491"/>
            <a:ext cx="10515600" cy="5210759"/>
          </a:xfrm>
        </p:spPr>
        <p:txBody>
          <a:bodyPr>
            <a:normAutofit lnSpcReduction="10000"/>
          </a:bodyPr>
          <a:lstStyle/>
          <a:p>
            <a:pPr eaLnBrk="1" hangingPunct="1">
              <a:lnSpc>
                <a:spcPct val="80000"/>
              </a:lnSpc>
            </a:pPr>
            <a:r>
              <a:rPr lang="zh-CN" altLang="en-US" dirty="0"/>
              <a:t>（四）知识产权的范围</a:t>
            </a:r>
          </a:p>
          <a:p>
            <a:r>
              <a:rPr lang="en-US" altLang="zh-CN" dirty="0"/>
              <a:t>《</a:t>
            </a:r>
            <a:r>
              <a:rPr lang="zh-CN" altLang="en-US" dirty="0"/>
              <a:t>成立世界知识产权组织公约</a:t>
            </a:r>
            <a:r>
              <a:rPr lang="en-US" altLang="zh-CN" dirty="0"/>
              <a:t>》</a:t>
            </a:r>
            <a:r>
              <a:rPr lang="zh-CN" altLang="en-US" dirty="0"/>
              <a:t>界定的范围：</a:t>
            </a:r>
            <a:endParaRPr lang="en-US" altLang="zh-CN" dirty="0"/>
          </a:p>
          <a:p>
            <a:r>
              <a:rPr lang="en-US" altLang="zh-CN" dirty="0"/>
              <a:t>1</a:t>
            </a:r>
            <a:r>
              <a:rPr lang="zh-CN" altLang="zh-CN" dirty="0"/>
              <a:t>、文学、艺术和科学作品；</a:t>
            </a:r>
          </a:p>
          <a:p>
            <a:r>
              <a:rPr lang="en-US" altLang="zh-CN" dirty="0"/>
              <a:t>2</a:t>
            </a:r>
            <a:r>
              <a:rPr lang="zh-CN" altLang="zh-CN" dirty="0"/>
              <a:t>、</a:t>
            </a:r>
            <a:r>
              <a:rPr lang="zh-CN" altLang="zh-CN" dirty="0">
                <a:solidFill>
                  <a:srgbClr val="0C4994"/>
                </a:solidFill>
              </a:rPr>
              <a:t>表演艺术家的表演，录音制品和广播；</a:t>
            </a:r>
          </a:p>
          <a:p>
            <a:r>
              <a:rPr lang="en-US" altLang="zh-CN" dirty="0">
                <a:solidFill>
                  <a:srgbClr val="0C4994"/>
                </a:solidFill>
              </a:rPr>
              <a:t>3</a:t>
            </a:r>
            <a:r>
              <a:rPr lang="zh-CN" altLang="zh-CN" dirty="0">
                <a:solidFill>
                  <a:srgbClr val="0C4994"/>
                </a:solidFill>
              </a:rPr>
              <a:t>、所有人类活动领域中作出的发明；</a:t>
            </a:r>
          </a:p>
          <a:p>
            <a:r>
              <a:rPr lang="en-US" altLang="zh-CN" dirty="0">
                <a:solidFill>
                  <a:srgbClr val="0C4994"/>
                </a:solidFill>
              </a:rPr>
              <a:t>4</a:t>
            </a:r>
            <a:r>
              <a:rPr lang="zh-CN" altLang="zh-CN" dirty="0">
                <a:solidFill>
                  <a:srgbClr val="0C4994"/>
                </a:solidFill>
              </a:rPr>
              <a:t>、科学发现；</a:t>
            </a:r>
          </a:p>
          <a:p>
            <a:r>
              <a:rPr lang="en-US" altLang="zh-CN" dirty="0">
                <a:solidFill>
                  <a:srgbClr val="0C4994"/>
                </a:solidFill>
              </a:rPr>
              <a:t>5</a:t>
            </a:r>
            <a:r>
              <a:rPr lang="zh-CN" altLang="zh-CN" dirty="0">
                <a:solidFill>
                  <a:srgbClr val="0C4994"/>
                </a:solidFill>
              </a:rPr>
              <a:t>、工业品外观设计；</a:t>
            </a:r>
          </a:p>
          <a:p>
            <a:r>
              <a:rPr lang="en-US" altLang="zh-CN" dirty="0">
                <a:solidFill>
                  <a:srgbClr val="0C4994"/>
                </a:solidFill>
              </a:rPr>
              <a:t>6</a:t>
            </a:r>
            <a:r>
              <a:rPr lang="zh-CN" altLang="zh-CN" dirty="0">
                <a:solidFill>
                  <a:srgbClr val="0C4994"/>
                </a:solidFill>
              </a:rPr>
              <a:t>、商品、服务标记</a:t>
            </a:r>
            <a:r>
              <a:rPr lang="zh-CN" altLang="zh-CN" dirty="0"/>
              <a:t>，商号和其他商业标识；</a:t>
            </a:r>
          </a:p>
          <a:p>
            <a:r>
              <a:rPr lang="en-US" altLang="zh-CN" dirty="0"/>
              <a:t>7</a:t>
            </a:r>
            <a:r>
              <a:rPr lang="zh-CN" altLang="zh-CN" dirty="0"/>
              <a:t>、对于制止不正当竞争的保护；</a:t>
            </a:r>
          </a:p>
          <a:p>
            <a:r>
              <a:rPr lang="en-US" altLang="zh-CN" dirty="0"/>
              <a:t>8</a:t>
            </a:r>
            <a:r>
              <a:rPr lang="zh-CN" altLang="zh-CN" dirty="0"/>
              <a:t>、所有其他的工业、科学、文学和艺术领域中智力活动成果的权利。</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indefinite" fill="hold">
                                          <p:stCondLst>
                                            <p:cond delay="0"/>
                                          </p:stCondLst>
                                        </p:cTn>
                                        <p:tgtEl>
                                          <p:spTgt spid="29698"/>
                                        </p:tgtEl>
                                        <p:attrNameLst>
                                          <p:attrName>style.visibility</p:attrName>
                                        </p:attrNameLst>
                                      </p:cBhvr>
                                      <p:to>
                                        <p:strVal val="visible"/>
                                      </p:to>
                                    </p:set>
                                    <p:animEffect transition="in" filter="fade">
                                      <p:cBhvr>
                                        <p:cTn id="7" dur="1000"/>
                                        <p:tgtEl>
                                          <p:spTgt spid="29698"/>
                                        </p:tgtEl>
                                      </p:cBhvr>
                                    </p:animEffect>
                                    <p:anim calcmode="lin" valueType="num">
                                      <p:cBhvr>
                                        <p:cTn id="8" dur="1000" fill="hold"/>
                                        <p:tgtEl>
                                          <p:spTgt spid="29698"/>
                                        </p:tgtEl>
                                        <p:attrNameLst>
                                          <p:attrName>ppt_x</p:attrName>
                                        </p:attrNameLst>
                                      </p:cBhvr>
                                      <p:tavLst>
                                        <p:tav tm="0">
                                          <p:val>
                                            <p:strVal val="#ppt_x"/>
                                          </p:val>
                                        </p:tav>
                                        <p:tav tm="100000">
                                          <p:val>
                                            <p:strVal val="#ppt_x"/>
                                          </p:val>
                                        </p:tav>
                                      </p:tavLst>
                                    </p:anim>
                                    <p:anim calcmode="lin" valueType="num">
                                      <p:cBhvr>
                                        <p:cTn id="9" dur="897" decel="100000" fill="hold"/>
                                        <p:tgtEl>
                                          <p:spTgt spid="29698"/>
                                        </p:tgtEl>
                                        <p:attrNameLst>
                                          <p:attrName>ppt_y</p:attrName>
                                        </p:attrNameLst>
                                      </p:cBhvr>
                                      <p:tavLst>
                                        <p:tav tm="0">
                                          <p:val>
                                            <p:strVal val="#ppt_y+1"/>
                                          </p:val>
                                        </p:tav>
                                        <p:tav tm="100000">
                                          <p:val>
                                            <p:strVal val="#ppt_y-.03"/>
                                          </p:val>
                                        </p:tav>
                                      </p:tavLst>
                                    </p:anim>
                                    <p:anim calcmode="lin" valueType="num">
                                      <p:cBhvr>
                                        <p:cTn id="10" dur="97" accel="100000" fill="hold">
                                          <p:stCondLst>
                                            <p:cond delay="897"/>
                                          </p:stCondLst>
                                        </p:cTn>
                                        <p:tgtEl>
                                          <p:spTgt spid="29698"/>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indefinite" fill="hold">
                                          <p:stCondLst>
                                            <p:cond delay="0"/>
                                          </p:stCondLst>
                                        </p:cTn>
                                        <p:tgtEl>
                                          <p:spTgt spid="29699">
                                            <p:txEl>
                                              <p:pRg st="0" end="0"/>
                                            </p:txEl>
                                          </p:spTgt>
                                        </p:tgtEl>
                                        <p:attrNameLst>
                                          <p:attrName>style.visibility</p:attrName>
                                        </p:attrNameLst>
                                      </p:cBhvr>
                                      <p:to>
                                        <p:strVal val="visible"/>
                                      </p:to>
                                    </p:set>
                                    <p:animEffect transition="in" filter="fade">
                                      <p:cBhvr>
                                        <p:cTn id="15" dur="1000"/>
                                        <p:tgtEl>
                                          <p:spTgt spid="29699">
                                            <p:txEl>
                                              <p:pRg st="0" end="0"/>
                                            </p:txEl>
                                          </p:spTgt>
                                        </p:tgtEl>
                                      </p:cBhvr>
                                    </p:animEffect>
                                    <p:anim calcmode="lin" valueType="num">
                                      <p:cBhvr>
                                        <p:cTn id="16" dur="10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p:cTn id="17" dur="897" decel="100000" fill="hold"/>
                                        <p:tgtEl>
                                          <p:spTgt spid="29699">
                                            <p:txEl>
                                              <p:pRg st="0" end="0"/>
                                            </p:txEl>
                                          </p:spTgt>
                                        </p:tgtEl>
                                        <p:attrNameLst>
                                          <p:attrName>ppt_y</p:attrName>
                                        </p:attrNameLst>
                                      </p:cBhvr>
                                      <p:tavLst>
                                        <p:tav tm="0">
                                          <p:val>
                                            <p:strVal val="#ppt_y+1"/>
                                          </p:val>
                                        </p:tav>
                                        <p:tav tm="100000">
                                          <p:val>
                                            <p:strVal val="#ppt_y-.03"/>
                                          </p:val>
                                        </p:tav>
                                      </p:tavLst>
                                    </p:anim>
                                    <p:anim calcmode="lin" valueType="num">
                                      <p:cBhvr>
                                        <p:cTn id="18" dur="97" accel="100000" fill="hold">
                                          <p:stCondLst>
                                            <p:cond delay="897"/>
                                          </p:stCondLst>
                                        </p:cTn>
                                        <p:tgtEl>
                                          <p:spTgt spid="29699">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indefinite" fill="hold">
                                          <p:stCondLst>
                                            <p:cond delay="0"/>
                                          </p:stCondLst>
                                        </p:cTn>
                                        <p:tgtEl>
                                          <p:spTgt spid="29699">
                                            <p:txEl>
                                              <p:pRg st="1" end="1"/>
                                            </p:txEl>
                                          </p:spTgt>
                                        </p:tgtEl>
                                        <p:attrNameLst>
                                          <p:attrName>style.visibility</p:attrName>
                                        </p:attrNameLst>
                                      </p:cBhvr>
                                      <p:to>
                                        <p:strVal val="visible"/>
                                      </p:to>
                                    </p:set>
                                    <p:animEffect transition="in" filter="fade">
                                      <p:cBhvr>
                                        <p:cTn id="23" dur="1000"/>
                                        <p:tgtEl>
                                          <p:spTgt spid="29699">
                                            <p:txEl>
                                              <p:pRg st="1" end="1"/>
                                            </p:txEl>
                                          </p:spTgt>
                                        </p:tgtEl>
                                      </p:cBhvr>
                                    </p:animEffect>
                                    <p:anim calcmode="lin" valueType="num">
                                      <p:cBhvr>
                                        <p:cTn id="24" dur="10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p:cTn id="25" dur="897" decel="100000" fill="hold"/>
                                        <p:tgtEl>
                                          <p:spTgt spid="29699">
                                            <p:txEl>
                                              <p:pRg st="1" end="1"/>
                                            </p:txEl>
                                          </p:spTgt>
                                        </p:tgtEl>
                                        <p:attrNameLst>
                                          <p:attrName>ppt_y</p:attrName>
                                        </p:attrNameLst>
                                      </p:cBhvr>
                                      <p:tavLst>
                                        <p:tav tm="0">
                                          <p:val>
                                            <p:strVal val="#ppt_y+1"/>
                                          </p:val>
                                        </p:tav>
                                        <p:tav tm="100000">
                                          <p:val>
                                            <p:strVal val="#ppt_y-.03"/>
                                          </p:val>
                                        </p:tav>
                                      </p:tavLst>
                                    </p:anim>
                                    <p:anim calcmode="lin" valueType="num">
                                      <p:cBhvr>
                                        <p:cTn id="26" dur="97" accel="100000" fill="hold">
                                          <p:stCondLst>
                                            <p:cond delay="897"/>
                                          </p:stCondLst>
                                        </p:cTn>
                                        <p:tgtEl>
                                          <p:spTgt spid="29699">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indefinite" fill="hold">
                                          <p:stCondLst>
                                            <p:cond delay="0"/>
                                          </p:stCondLst>
                                        </p:cTn>
                                        <p:tgtEl>
                                          <p:spTgt spid="29699">
                                            <p:txEl>
                                              <p:pRg st="2" end="2"/>
                                            </p:txEl>
                                          </p:spTgt>
                                        </p:tgtEl>
                                        <p:attrNameLst>
                                          <p:attrName>style.visibility</p:attrName>
                                        </p:attrNameLst>
                                      </p:cBhvr>
                                      <p:to>
                                        <p:strVal val="visible"/>
                                      </p:to>
                                    </p:set>
                                    <p:animEffect transition="in" filter="fade">
                                      <p:cBhvr>
                                        <p:cTn id="31" dur="1000"/>
                                        <p:tgtEl>
                                          <p:spTgt spid="29699">
                                            <p:txEl>
                                              <p:pRg st="2" end="2"/>
                                            </p:txEl>
                                          </p:spTgt>
                                        </p:tgtEl>
                                      </p:cBhvr>
                                    </p:animEffect>
                                    <p:anim calcmode="lin" valueType="num">
                                      <p:cBhvr>
                                        <p:cTn id="32" dur="10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p:cTn id="33" dur="897" decel="100000" fill="hold"/>
                                        <p:tgtEl>
                                          <p:spTgt spid="29699">
                                            <p:txEl>
                                              <p:pRg st="2" end="2"/>
                                            </p:txEl>
                                          </p:spTgt>
                                        </p:tgtEl>
                                        <p:attrNameLst>
                                          <p:attrName>ppt_y</p:attrName>
                                        </p:attrNameLst>
                                      </p:cBhvr>
                                      <p:tavLst>
                                        <p:tav tm="0">
                                          <p:val>
                                            <p:strVal val="#ppt_y+1"/>
                                          </p:val>
                                        </p:tav>
                                        <p:tav tm="100000">
                                          <p:val>
                                            <p:strVal val="#ppt_y-.03"/>
                                          </p:val>
                                        </p:tav>
                                      </p:tavLst>
                                    </p:anim>
                                    <p:anim calcmode="lin" valueType="num">
                                      <p:cBhvr>
                                        <p:cTn id="34" dur="97" accel="100000" fill="hold">
                                          <p:stCondLst>
                                            <p:cond delay="897"/>
                                          </p:stCondLst>
                                        </p:cTn>
                                        <p:tgtEl>
                                          <p:spTgt spid="29699">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indefinite" fill="hold">
                                          <p:stCondLst>
                                            <p:cond delay="0"/>
                                          </p:stCondLst>
                                        </p:cTn>
                                        <p:tgtEl>
                                          <p:spTgt spid="29699">
                                            <p:txEl>
                                              <p:pRg st="3" end="3"/>
                                            </p:txEl>
                                          </p:spTgt>
                                        </p:tgtEl>
                                        <p:attrNameLst>
                                          <p:attrName>style.visibility</p:attrName>
                                        </p:attrNameLst>
                                      </p:cBhvr>
                                      <p:to>
                                        <p:strVal val="visible"/>
                                      </p:to>
                                    </p:set>
                                    <p:animEffect transition="in" filter="fade">
                                      <p:cBhvr>
                                        <p:cTn id="39" dur="1000"/>
                                        <p:tgtEl>
                                          <p:spTgt spid="29699">
                                            <p:txEl>
                                              <p:pRg st="3" end="3"/>
                                            </p:txEl>
                                          </p:spTgt>
                                        </p:tgtEl>
                                      </p:cBhvr>
                                    </p:animEffect>
                                    <p:anim calcmode="lin" valueType="num">
                                      <p:cBhvr>
                                        <p:cTn id="40" dur="1000" fill="hold"/>
                                        <p:tgtEl>
                                          <p:spTgt spid="29699">
                                            <p:txEl>
                                              <p:pRg st="3" end="3"/>
                                            </p:txEl>
                                          </p:spTgt>
                                        </p:tgtEl>
                                        <p:attrNameLst>
                                          <p:attrName>ppt_x</p:attrName>
                                        </p:attrNameLst>
                                      </p:cBhvr>
                                      <p:tavLst>
                                        <p:tav tm="0">
                                          <p:val>
                                            <p:strVal val="#ppt_x"/>
                                          </p:val>
                                        </p:tav>
                                        <p:tav tm="100000">
                                          <p:val>
                                            <p:strVal val="#ppt_x"/>
                                          </p:val>
                                        </p:tav>
                                      </p:tavLst>
                                    </p:anim>
                                    <p:anim calcmode="lin" valueType="num">
                                      <p:cBhvr>
                                        <p:cTn id="41" dur="897" decel="100000" fill="hold"/>
                                        <p:tgtEl>
                                          <p:spTgt spid="29699">
                                            <p:txEl>
                                              <p:pRg st="3" end="3"/>
                                            </p:txEl>
                                          </p:spTgt>
                                        </p:tgtEl>
                                        <p:attrNameLst>
                                          <p:attrName>ppt_y</p:attrName>
                                        </p:attrNameLst>
                                      </p:cBhvr>
                                      <p:tavLst>
                                        <p:tav tm="0">
                                          <p:val>
                                            <p:strVal val="#ppt_y+1"/>
                                          </p:val>
                                        </p:tav>
                                        <p:tav tm="100000">
                                          <p:val>
                                            <p:strVal val="#ppt_y-.03"/>
                                          </p:val>
                                        </p:tav>
                                      </p:tavLst>
                                    </p:anim>
                                    <p:anim calcmode="lin" valueType="num">
                                      <p:cBhvr>
                                        <p:cTn id="42" dur="97" accel="100000" fill="hold">
                                          <p:stCondLst>
                                            <p:cond delay="897"/>
                                          </p:stCondLst>
                                        </p:cTn>
                                        <p:tgtEl>
                                          <p:spTgt spid="29699">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indefinite" fill="hold">
                                          <p:stCondLst>
                                            <p:cond delay="0"/>
                                          </p:stCondLst>
                                        </p:cTn>
                                        <p:tgtEl>
                                          <p:spTgt spid="29699">
                                            <p:txEl>
                                              <p:pRg st="4" end="4"/>
                                            </p:txEl>
                                          </p:spTgt>
                                        </p:tgtEl>
                                        <p:attrNameLst>
                                          <p:attrName>style.visibility</p:attrName>
                                        </p:attrNameLst>
                                      </p:cBhvr>
                                      <p:to>
                                        <p:strVal val="visible"/>
                                      </p:to>
                                    </p:set>
                                    <p:animEffect transition="in" filter="fade">
                                      <p:cBhvr>
                                        <p:cTn id="47" dur="1000"/>
                                        <p:tgtEl>
                                          <p:spTgt spid="29699">
                                            <p:txEl>
                                              <p:pRg st="4" end="4"/>
                                            </p:txEl>
                                          </p:spTgt>
                                        </p:tgtEl>
                                      </p:cBhvr>
                                    </p:animEffect>
                                    <p:anim calcmode="lin" valueType="num">
                                      <p:cBhvr>
                                        <p:cTn id="48" dur="1000" fill="hold"/>
                                        <p:tgtEl>
                                          <p:spTgt spid="29699">
                                            <p:txEl>
                                              <p:pRg st="4" end="4"/>
                                            </p:txEl>
                                          </p:spTgt>
                                        </p:tgtEl>
                                        <p:attrNameLst>
                                          <p:attrName>ppt_x</p:attrName>
                                        </p:attrNameLst>
                                      </p:cBhvr>
                                      <p:tavLst>
                                        <p:tav tm="0">
                                          <p:val>
                                            <p:strVal val="#ppt_x"/>
                                          </p:val>
                                        </p:tav>
                                        <p:tav tm="100000">
                                          <p:val>
                                            <p:strVal val="#ppt_x"/>
                                          </p:val>
                                        </p:tav>
                                      </p:tavLst>
                                    </p:anim>
                                    <p:anim calcmode="lin" valueType="num">
                                      <p:cBhvr>
                                        <p:cTn id="49" dur="897" decel="100000" fill="hold"/>
                                        <p:tgtEl>
                                          <p:spTgt spid="29699">
                                            <p:txEl>
                                              <p:pRg st="4" end="4"/>
                                            </p:txEl>
                                          </p:spTgt>
                                        </p:tgtEl>
                                        <p:attrNameLst>
                                          <p:attrName>ppt_y</p:attrName>
                                        </p:attrNameLst>
                                      </p:cBhvr>
                                      <p:tavLst>
                                        <p:tav tm="0">
                                          <p:val>
                                            <p:strVal val="#ppt_y+1"/>
                                          </p:val>
                                        </p:tav>
                                        <p:tav tm="100000">
                                          <p:val>
                                            <p:strVal val="#ppt_y-.03"/>
                                          </p:val>
                                        </p:tav>
                                      </p:tavLst>
                                    </p:anim>
                                    <p:anim calcmode="lin" valueType="num">
                                      <p:cBhvr>
                                        <p:cTn id="50" dur="97" accel="100000" fill="hold">
                                          <p:stCondLst>
                                            <p:cond delay="897"/>
                                          </p:stCondLst>
                                        </p:cTn>
                                        <p:tgtEl>
                                          <p:spTgt spid="29699">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indefinite" fill="hold">
                                          <p:stCondLst>
                                            <p:cond delay="0"/>
                                          </p:stCondLst>
                                        </p:cTn>
                                        <p:tgtEl>
                                          <p:spTgt spid="29699">
                                            <p:txEl>
                                              <p:pRg st="5" end="5"/>
                                            </p:txEl>
                                          </p:spTgt>
                                        </p:tgtEl>
                                        <p:attrNameLst>
                                          <p:attrName>style.visibility</p:attrName>
                                        </p:attrNameLst>
                                      </p:cBhvr>
                                      <p:to>
                                        <p:strVal val="visible"/>
                                      </p:to>
                                    </p:set>
                                    <p:animEffect transition="in" filter="fade">
                                      <p:cBhvr>
                                        <p:cTn id="55" dur="1000"/>
                                        <p:tgtEl>
                                          <p:spTgt spid="29699">
                                            <p:txEl>
                                              <p:pRg st="5" end="5"/>
                                            </p:txEl>
                                          </p:spTgt>
                                        </p:tgtEl>
                                      </p:cBhvr>
                                    </p:animEffect>
                                    <p:anim calcmode="lin" valueType="num">
                                      <p:cBhvr>
                                        <p:cTn id="56" dur="1000" fill="hold"/>
                                        <p:tgtEl>
                                          <p:spTgt spid="29699">
                                            <p:txEl>
                                              <p:pRg st="5" end="5"/>
                                            </p:txEl>
                                          </p:spTgt>
                                        </p:tgtEl>
                                        <p:attrNameLst>
                                          <p:attrName>ppt_x</p:attrName>
                                        </p:attrNameLst>
                                      </p:cBhvr>
                                      <p:tavLst>
                                        <p:tav tm="0">
                                          <p:val>
                                            <p:strVal val="#ppt_x"/>
                                          </p:val>
                                        </p:tav>
                                        <p:tav tm="100000">
                                          <p:val>
                                            <p:strVal val="#ppt_x"/>
                                          </p:val>
                                        </p:tav>
                                      </p:tavLst>
                                    </p:anim>
                                    <p:anim calcmode="lin" valueType="num">
                                      <p:cBhvr>
                                        <p:cTn id="57" dur="897" decel="100000" fill="hold"/>
                                        <p:tgtEl>
                                          <p:spTgt spid="29699">
                                            <p:txEl>
                                              <p:pRg st="5" end="5"/>
                                            </p:txEl>
                                          </p:spTgt>
                                        </p:tgtEl>
                                        <p:attrNameLst>
                                          <p:attrName>ppt_y</p:attrName>
                                        </p:attrNameLst>
                                      </p:cBhvr>
                                      <p:tavLst>
                                        <p:tav tm="0">
                                          <p:val>
                                            <p:strVal val="#ppt_y+1"/>
                                          </p:val>
                                        </p:tav>
                                        <p:tav tm="100000">
                                          <p:val>
                                            <p:strVal val="#ppt_y-.03"/>
                                          </p:val>
                                        </p:tav>
                                      </p:tavLst>
                                    </p:anim>
                                    <p:anim calcmode="lin" valueType="num">
                                      <p:cBhvr>
                                        <p:cTn id="58" dur="97" accel="100000" fill="hold">
                                          <p:stCondLst>
                                            <p:cond delay="897"/>
                                          </p:stCondLst>
                                        </p:cTn>
                                        <p:tgtEl>
                                          <p:spTgt spid="29699">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grpId="0" nodeType="clickEffect">
                                  <p:stCondLst>
                                    <p:cond delay="0"/>
                                  </p:stCondLst>
                                  <p:childTnLst>
                                    <p:set>
                                      <p:cBhvr>
                                        <p:cTn id="62" dur="indefinite" fill="hold">
                                          <p:stCondLst>
                                            <p:cond delay="0"/>
                                          </p:stCondLst>
                                        </p:cTn>
                                        <p:tgtEl>
                                          <p:spTgt spid="29699">
                                            <p:txEl>
                                              <p:pRg st="6" end="6"/>
                                            </p:txEl>
                                          </p:spTgt>
                                        </p:tgtEl>
                                        <p:attrNameLst>
                                          <p:attrName>style.visibility</p:attrName>
                                        </p:attrNameLst>
                                      </p:cBhvr>
                                      <p:to>
                                        <p:strVal val="visible"/>
                                      </p:to>
                                    </p:set>
                                    <p:animEffect transition="in" filter="fade">
                                      <p:cBhvr>
                                        <p:cTn id="63" dur="1000"/>
                                        <p:tgtEl>
                                          <p:spTgt spid="29699">
                                            <p:txEl>
                                              <p:pRg st="6" end="6"/>
                                            </p:txEl>
                                          </p:spTgt>
                                        </p:tgtEl>
                                      </p:cBhvr>
                                    </p:animEffect>
                                    <p:anim calcmode="lin" valueType="num">
                                      <p:cBhvr>
                                        <p:cTn id="64" dur="1000" fill="hold"/>
                                        <p:tgtEl>
                                          <p:spTgt spid="29699">
                                            <p:txEl>
                                              <p:pRg st="6" end="6"/>
                                            </p:txEl>
                                          </p:spTgt>
                                        </p:tgtEl>
                                        <p:attrNameLst>
                                          <p:attrName>ppt_x</p:attrName>
                                        </p:attrNameLst>
                                      </p:cBhvr>
                                      <p:tavLst>
                                        <p:tav tm="0">
                                          <p:val>
                                            <p:strVal val="#ppt_x"/>
                                          </p:val>
                                        </p:tav>
                                        <p:tav tm="100000">
                                          <p:val>
                                            <p:strVal val="#ppt_x"/>
                                          </p:val>
                                        </p:tav>
                                      </p:tavLst>
                                    </p:anim>
                                    <p:anim calcmode="lin" valueType="num">
                                      <p:cBhvr>
                                        <p:cTn id="65" dur="897" decel="100000" fill="hold"/>
                                        <p:tgtEl>
                                          <p:spTgt spid="29699">
                                            <p:txEl>
                                              <p:pRg st="6" end="6"/>
                                            </p:txEl>
                                          </p:spTgt>
                                        </p:tgtEl>
                                        <p:attrNameLst>
                                          <p:attrName>ppt_y</p:attrName>
                                        </p:attrNameLst>
                                      </p:cBhvr>
                                      <p:tavLst>
                                        <p:tav tm="0">
                                          <p:val>
                                            <p:strVal val="#ppt_y+1"/>
                                          </p:val>
                                        </p:tav>
                                        <p:tav tm="100000">
                                          <p:val>
                                            <p:strVal val="#ppt_y-.03"/>
                                          </p:val>
                                        </p:tav>
                                      </p:tavLst>
                                    </p:anim>
                                    <p:anim calcmode="lin" valueType="num">
                                      <p:cBhvr>
                                        <p:cTn id="66" dur="97" accel="100000" fill="hold">
                                          <p:stCondLst>
                                            <p:cond delay="897"/>
                                          </p:stCondLst>
                                        </p:cTn>
                                        <p:tgtEl>
                                          <p:spTgt spid="29699">
                                            <p:txEl>
                                              <p:pRg st="6" end="6"/>
                                            </p:txEl>
                                          </p:spTgt>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indefinite" fill="hold">
                                          <p:stCondLst>
                                            <p:cond delay="0"/>
                                          </p:stCondLst>
                                        </p:cTn>
                                        <p:tgtEl>
                                          <p:spTgt spid="29699">
                                            <p:txEl>
                                              <p:pRg st="7" end="7"/>
                                            </p:txEl>
                                          </p:spTgt>
                                        </p:tgtEl>
                                        <p:attrNameLst>
                                          <p:attrName>style.visibility</p:attrName>
                                        </p:attrNameLst>
                                      </p:cBhvr>
                                      <p:to>
                                        <p:strVal val="visible"/>
                                      </p:to>
                                    </p:set>
                                    <p:animEffect transition="in" filter="fade">
                                      <p:cBhvr>
                                        <p:cTn id="71" dur="1000"/>
                                        <p:tgtEl>
                                          <p:spTgt spid="29699">
                                            <p:txEl>
                                              <p:pRg st="7" end="7"/>
                                            </p:txEl>
                                          </p:spTgt>
                                        </p:tgtEl>
                                      </p:cBhvr>
                                    </p:animEffect>
                                    <p:anim calcmode="lin" valueType="num">
                                      <p:cBhvr>
                                        <p:cTn id="72" dur="1000" fill="hold"/>
                                        <p:tgtEl>
                                          <p:spTgt spid="29699">
                                            <p:txEl>
                                              <p:pRg st="7" end="7"/>
                                            </p:txEl>
                                          </p:spTgt>
                                        </p:tgtEl>
                                        <p:attrNameLst>
                                          <p:attrName>ppt_x</p:attrName>
                                        </p:attrNameLst>
                                      </p:cBhvr>
                                      <p:tavLst>
                                        <p:tav tm="0">
                                          <p:val>
                                            <p:strVal val="#ppt_x"/>
                                          </p:val>
                                        </p:tav>
                                        <p:tav tm="100000">
                                          <p:val>
                                            <p:strVal val="#ppt_x"/>
                                          </p:val>
                                        </p:tav>
                                      </p:tavLst>
                                    </p:anim>
                                    <p:anim calcmode="lin" valueType="num">
                                      <p:cBhvr>
                                        <p:cTn id="73" dur="897" decel="100000" fill="hold"/>
                                        <p:tgtEl>
                                          <p:spTgt spid="29699">
                                            <p:txEl>
                                              <p:pRg st="7" end="7"/>
                                            </p:txEl>
                                          </p:spTgt>
                                        </p:tgtEl>
                                        <p:attrNameLst>
                                          <p:attrName>ppt_y</p:attrName>
                                        </p:attrNameLst>
                                      </p:cBhvr>
                                      <p:tavLst>
                                        <p:tav tm="0">
                                          <p:val>
                                            <p:strVal val="#ppt_y+1"/>
                                          </p:val>
                                        </p:tav>
                                        <p:tav tm="100000">
                                          <p:val>
                                            <p:strVal val="#ppt_y-.03"/>
                                          </p:val>
                                        </p:tav>
                                      </p:tavLst>
                                    </p:anim>
                                    <p:anim calcmode="lin" valueType="num">
                                      <p:cBhvr>
                                        <p:cTn id="74" dur="97" accel="100000" fill="hold">
                                          <p:stCondLst>
                                            <p:cond delay="897"/>
                                          </p:stCondLst>
                                        </p:cTn>
                                        <p:tgtEl>
                                          <p:spTgt spid="29699">
                                            <p:txEl>
                                              <p:pRg st="7" end="7"/>
                                            </p:txEl>
                                          </p:spTgt>
                                        </p:tgtEl>
                                        <p:attrNameLst>
                                          <p:attrName>ppt_y</p:attrName>
                                        </p:attrNameLst>
                                      </p:cBhvr>
                                      <p:tavLst>
                                        <p:tav tm="0">
                                          <p:val>
                                            <p:strVal val="#ppt_y-.03"/>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37" presetClass="entr" presetSubtype="0" fill="hold" grpId="0" nodeType="clickEffect">
                                  <p:stCondLst>
                                    <p:cond delay="0"/>
                                  </p:stCondLst>
                                  <p:childTnLst>
                                    <p:set>
                                      <p:cBhvr>
                                        <p:cTn id="78" dur="indefinite" fill="hold">
                                          <p:stCondLst>
                                            <p:cond delay="0"/>
                                          </p:stCondLst>
                                        </p:cTn>
                                        <p:tgtEl>
                                          <p:spTgt spid="29699">
                                            <p:txEl>
                                              <p:pRg st="8" end="8"/>
                                            </p:txEl>
                                          </p:spTgt>
                                        </p:tgtEl>
                                        <p:attrNameLst>
                                          <p:attrName>style.visibility</p:attrName>
                                        </p:attrNameLst>
                                      </p:cBhvr>
                                      <p:to>
                                        <p:strVal val="visible"/>
                                      </p:to>
                                    </p:set>
                                    <p:animEffect transition="in" filter="fade">
                                      <p:cBhvr>
                                        <p:cTn id="79" dur="1000"/>
                                        <p:tgtEl>
                                          <p:spTgt spid="29699">
                                            <p:txEl>
                                              <p:pRg st="8" end="8"/>
                                            </p:txEl>
                                          </p:spTgt>
                                        </p:tgtEl>
                                      </p:cBhvr>
                                    </p:animEffect>
                                    <p:anim calcmode="lin" valueType="num">
                                      <p:cBhvr>
                                        <p:cTn id="80" dur="1000" fill="hold"/>
                                        <p:tgtEl>
                                          <p:spTgt spid="29699">
                                            <p:txEl>
                                              <p:pRg st="8" end="8"/>
                                            </p:txEl>
                                          </p:spTgt>
                                        </p:tgtEl>
                                        <p:attrNameLst>
                                          <p:attrName>ppt_x</p:attrName>
                                        </p:attrNameLst>
                                      </p:cBhvr>
                                      <p:tavLst>
                                        <p:tav tm="0">
                                          <p:val>
                                            <p:strVal val="#ppt_x"/>
                                          </p:val>
                                        </p:tav>
                                        <p:tav tm="100000">
                                          <p:val>
                                            <p:strVal val="#ppt_x"/>
                                          </p:val>
                                        </p:tav>
                                      </p:tavLst>
                                    </p:anim>
                                    <p:anim calcmode="lin" valueType="num">
                                      <p:cBhvr>
                                        <p:cTn id="81" dur="897" decel="100000" fill="hold"/>
                                        <p:tgtEl>
                                          <p:spTgt spid="29699">
                                            <p:txEl>
                                              <p:pRg st="8" end="8"/>
                                            </p:txEl>
                                          </p:spTgt>
                                        </p:tgtEl>
                                        <p:attrNameLst>
                                          <p:attrName>ppt_y</p:attrName>
                                        </p:attrNameLst>
                                      </p:cBhvr>
                                      <p:tavLst>
                                        <p:tav tm="0">
                                          <p:val>
                                            <p:strVal val="#ppt_y+1"/>
                                          </p:val>
                                        </p:tav>
                                        <p:tav tm="100000">
                                          <p:val>
                                            <p:strVal val="#ppt_y-.03"/>
                                          </p:val>
                                        </p:tav>
                                      </p:tavLst>
                                    </p:anim>
                                    <p:anim calcmode="lin" valueType="num">
                                      <p:cBhvr>
                                        <p:cTn id="82" dur="97" accel="100000" fill="hold">
                                          <p:stCondLst>
                                            <p:cond delay="897"/>
                                          </p:stCondLst>
                                        </p:cTn>
                                        <p:tgtEl>
                                          <p:spTgt spid="29699">
                                            <p:txEl>
                                              <p:pRg st="8" end="8"/>
                                            </p:txEl>
                                          </p:spTgt>
                                        </p:tgtEl>
                                        <p:attrNameLst>
                                          <p:attrName>ppt_y</p:attrName>
                                        </p:attrNameLst>
                                      </p:cBhvr>
                                      <p:tavLst>
                                        <p:tav tm="0">
                                          <p:val>
                                            <p:strVal val="#ppt_y-.03"/>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37" presetClass="entr" presetSubtype="0" fill="hold" grpId="0" nodeType="clickEffect">
                                  <p:stCondLst>
                                    <p:cond delay="0"/>
                                  </p:stCondLst>
                                  <p:childTnLst>
                                    <p:set>
                                      <p:cBhvr>
                                        <p:cTn id="86" dur="indefinite" fill="hold">
                                          <p:stCondLst>
                                            <p:cond delay="0"/>
                                          </p:stCondLst>
                                        </p:cTn>
                                        <p:tgtEl>
                                          <p:spTgt spid="29699">
                                            <p:txEl>
                                              <p:pRg st="9" end="9"/>
                                            </p:txEl>
                                          </p:spTgt>
                                        </p:tgtEl>
                                        <p:attrNameLst>
                                          <p:attrName>style.visibility</p:attrName>
                                        </p:attrNameLst>
                                      </p:cBhvr>
                                      <p:to>
                                        <p:strVal val="visible"/>
                                      </p:to>
                                    </p:set>
                                    <p:animEffect transition="in" filter="fade">
                                      <p:cBhvr>
                                        <p:cTn id="87" dur="1000"/>
                                        <p:tgtEl>
                                          <p:spTgt spid="29699">
                                            <p:txEl>
                                              <p:pRg st="9" end="9"/>
                                            </p:txEl>
                                          </p:spTgt>
                                        </p:tgtEl>
                                      </p:cBhvr>
                                    </p:animEffect>
                                    <p:anim calcmode="lin" valueType="num">
                                      <p:cBhvr>
                                        <p:cTn id="88" dur="1000" fill="hold"/>
                                        <p:tgtEl>
                                          <p:spTgt spid="29699">
                                            <p:txEl>
                                              <p:pRg st="9" end="9"/>
                                            </p:txEl>
                                          </p:spTgt>
                                        </p:tgtEl>
                                        <p:attrNameLst>
                                          <p:attrName>ppt_x</p:attrName>
                                        </p:attrNameLst>
                                      </p:cBhvr>
                                      <p:tavLst>
                                        <p:tav tm="0">
                                          <p:val>
                                            <p:strVal val="#ppt_x"/>
                                          </p:val>
                                        </p:tav>
                                        <p:tav tm="100000">
                                          <p:val>
                                            <p:strVal val="#ppt_x"/>
                                          </p:val>
                                        </p:tav>
                                      </p:tavLst>
                                    </p:anim>
                                    <p:anim calcmode="lin" valueType="num">
                                      <p:cBhvr>
                                        <p:cTn id="89" dur="897" decel="100000" fill="hold"/>
                                        <p:tgtEl>
                                          <p:spTgt spid="29699">
                                            <p:txEl>
                                              <p:pRg st="9" end="9"/>
                                            </p:txEl>
                                          </p:spTgt>
                                        </p:tgtEl>
                                        <p:attrNameLst>
                                          <p:attrName>ppt_y</p:attrName>
                                        </p:attrNameLst>
                                      </p:cBhvr>
                                      <p:tavLst>
                                        <p:tav tm="0">
                                          <p:val>
                                            <p:strVal val="#ppt_y+1"/>
                                          </p:val>
                                        </p:tav>
                                        <p:tav tm="100000">
                                          <p:val>
                                            <p:strVal val="#ppt_y-.03"/>
                                          </p:val>
                                        </p:tav>
                                      </p:tavLst>
                                    </p:anim>
                                    <p:anim calcmode="lin" valueType="num">
                                      <p:cBhvr>
                                        <p:cTn id="90" dur="97" accel="100000" fill="hold">
                                          <p:stCondLst>
                                            <p:cond delay="897"/>
                                          </p:stCondLst>
                                        </p:cTn>
                                        <p:tgtEl>
                                          <p:spTgt spid="29699">
                                            <p:txEl>
                                              <p:pRg st="9" end="9"/>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29699"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4</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、抵触申请 </a:t>
            </a:r>
          </a:p>
        </p:txBody>
      </p:sp>
      <p:sp>
        <p:nvSpPr>
          <p:cNvPr id="64515" name="Rectangle 3"/>
          <p:cNvSpPr>
            <a:spLocks noGrp="1"/>
          </p:cNvSpPr>
          <p:nvPr>
            <p:ph idx="1"/>
          </p:nvPr>
        </p:nvSpPr>
        <p:spPr>
          <a:xfrm>
            <a:off x="838200" y="1341438"/>
            <a:ext cx="10515600" cy="5060950"/>
          </a:xfrm>
        </p:spPr>
        <p:txBody>
          <a:bodyPr vert="horz" wrap="square" lIns="91440" tIns="45720" rIns="91440" bIns="45720" anchor="t"/>
          <a:lstStyle/>
          <a:p>
            <a:pPr eaLnBrk="1" hangingPunct="1">
              <a:lnSpc>
                <a:spcPct val="150000"/>
              </a:lnSpc>
            </a:pPr>
            <a:r>
              <a:rPr lang="zh-CN" altLang="en-US" dirty="0"/>
              <a:t>根据专利法第二十二条第二款的规定，在发明或者实用新型新颖性的判断中，由任何单位或者个人就同样的发明或者实用新型在申请日以前向专利局提出并且在申请日以后（含申请日）公布的专利申请文件或者公告的专利文件损害该申请日提出的专利申请的新颖性。</a:t>
            </a:r>
          </a:p>
          <a:p>
            <a:pPr eaLnBrk="1" hangingPunct="1">
              <a:lnSpc>
                <a:spcPct val="150000"/>
              </a:lnSpc>
            </a:pPr>
            <a:r>
              <a:rPr lang="zh-CN" altLang="en-US" dirty="0"/>
              <a:t>这种损害新颖性的专利申请，称为</a:t>
            </a:r>
            <a:r>
              <a:rPr lang="zh-CN" altLang="en-US" dirty="0">
                <a:highlight>
                  <a:srgbClr val="FFFF00"/>
                </a:highlight>
              </a:rPr>
              <a:t>抵触申请</a:t>
            </a:r>
          </a:p>
        </p:txBody>
      </p:sp>
      <p:sp>
        <p:nvSpPr>
          <p:cNvPr id="64516"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90</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5</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、不丧失新颖性的宽限期 </a:t>
            </a:r>
          </a:p>
        </p:txBody>
      </p:sp>
      <p:sp>
        <p:nvSpPr>
          <p:cNvPr id="65539" name="Rectangle 3"/>
          <p:cNvSpPr>
            <a:spLocks noGrp="1"/>
          </p:cNvSpPr>
          <p:nvPr>
            <p:ph idx="1"/>
          </p:nvPr>
        </p:nvSpPr>
        <p:spPr>
          <a:xfrm>
            <a:off x="683491" y="1020763"/>
            <a:ext cx="10670309" cy="5381625"/>
          </a:xfrm>
        </p:spPr>
        <p:txBody>
          <a:bodyPr vert="horz" wrap="square" lIns="91440" tIns="45720" rIns="91440" bIns="45720" anchor="t"/>
          <a:lstStyle/>
          <a:p>
            <a:pPr eaLnBrk="1" hangingPunct="1">
              <a:lnSpc>
                <a:spcPct val="150000"/>
              </a:lnSpc>
            </a:pPr>
            <a:r>
              <a:rPr lang="zh-CN" altLang="en-US" dirty="0"/>
              <a:t>专利法第二十四条 申请专利的发明创造在申请日以前</a:t>
            </a:r>
            <a:r>
              <a:rPr lang="zh-CN" altLang="en-US" dirty="0">
                <a:solidFill>
                  <a:srgbClr val="FF0000"/>
                </a:solidFill>
              </a:rPr>
              <a:t>六个月</a:t>
            </a:r>
            <a:r>
              <a:rPr lang="zh-CN" altLang="en-US" dirty="0"/>
              <a:t>内，有下列情形之一的，不丧失新颖性：</a:t>
            </a:r>
          </a:p>
          <a:p>
            <a:pPr eaLnBrk="1" hangingPunct="1">
              <a:lnSpc>
                <a:spcPct val="150000"/>
              </a:lnSpc>
            </a:pPr>
            <a:r>
              <a:rPr lang="zh-CN" altLang="en-US" dirty="0"/>
              <a:t>　　</a:t>
            </a:r>
            <a:r>
              <a:rPr lang="zh-CN" altLang="en-US" dirty="0">
                <a:solidFill>
                  <a:schemeClr val="accent6"/>
                </a:solidFill>
              </a:rPr>
              <a:t>（一）在国家出现紧急状态或者非常情况时，为公共利益目的首次公开的；</a:t>
            </a:r>
            <a:endParaRPr lang="en-US" altLang="zh-CN" dirty="0">
              <a:solidFill>
                <a:schemeClr val="accent6"/>
              </a:solidFill>
            </a:endParaRPr>
          </a:p>
          <a:p>
            <a:pPr eaLnBrk="1" hangingPunct="1">
              <a:lnSpc>
                <a:spcPct val="150000"/>
              </a:lnSpc>
            </a:pPr>
            <a:r>
              <a:rPr lang="zh-CN" altLang="en-US" dirty="0"/>
              <a:t>       （二）在中国政府主办或者承认的国际展览会上首次展出的；</a:t>
            </a:r>
          </a:p>
          <a:p>
            <a:pPr eaLnBrk="1" hangingPunct="1">
              <a:lnSpc>
                <a:spcPct val="150000"/>
              </a:lnSpc>
            </a:pPr>
            <a:r>
              <a:rPr lang="zh-CN" altLang="en-US" dirty="0"/>
              <a:t>　　（三）在规定的学术会议或者技术会议上首次发表的；</a:t>
            </a:r>
          </a:p>
          <a:p>
            <a:pPr eaLnBrk="1" hangingPunct="1">
              <a:lnSpc>
                <a:spcPct val="150000"/>
              </a:lnSpc>
            </a:pPr>
            <a:r>
              <a:rPr lang="zh-CN" altLang="en-US" dirty="0"/>
              <a:t>　　（四）他人未经申请人同意而泄露其内容的。</a:t>
            </a:r>
          </a:p>
        </p:txBody>
      </p:sp>
      <p:sp>
        <p:nvSpPr>
          <p:cNvPr id="65540"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91</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eaLnBrk="1" hangingPunct="1">
              <a:lnSpc>
                <a:spcPct val="100000"/>
              </a:lnSpc>
            </a:pPr>
            <a:r>
              <a:rPr lang="zh-CN" altLang="zh-CN" sz="3600" dirty="0"/>
              <a:t>优先权的含义</a:t>
            </a:r>
          </a:p>
          <a:p>
            <a:pPr eaLnBrk="1" hangingPunct="1">
              <a:lnSpc>
                <a:spcPct val="100000"/>
              </a:lnSpc>
            </a:pPr>
            <a:r>
              <a:rPr lang="zh-CN" altLang="zh-CN" sz="3600" dirty="0"/>
              <a:t>专利优先权是指专利申请人就其发明创造第一次提出专利申请后，在法定期限内，又就相同主题的发明创造提出专利申请的，根据有关法律规定，其在后申请以第一次专利申请的日期作为其申请日，专利申请人依法享有的这种权利，就是优先权。</a:t>
            </a:r>
          </a:p>
          <a:p>
            <a:endParaRPr lang="zh-CN" altLang="en-US" dirty="0"/>
          </a:p>
        </p:txBody>
      </p:sp>
      <p:sp>
        <p:nvSpPr>
          <p:cNvPr id="3" name="标题 2"/>
          <p:cNvSpPr>
            <a:spLocks noGrp="1"/>
          </p:cNvSpPr>
          <p:nvPr>
            <p:ph type="title"/>
          </p:nvPr>
        </p:nvSpPr>
        <p:spPr/>
        <p:txBody>
          <a:bodyPr/>
          <a:lstStyle/>
          <a:p>
            <a:r>
              <a:rPr lang="en-US" altLang="zh-CN" dirty="0"/>
              <a:t>6</a:t>
            </a:r>
            <a:r>
              <a:rPr lang="zh-CN" altLang="en-US" dirty="0"/>
              <a:t>、优先权</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zh-CN" altLang="en-US" b="1" dirty="0"/>
              <a:t>专利法第二十九条</a:t>
            </a:r>
            <a:r>
              <a:rPr lang="zh-CN" altLang="en-US" dirty="0"/>
              <a:t> 申请人自发明或者实用新型在外国第一次提出专利申请之日起十二个月内，或者自外观设计在外国第一次提出专利申请之日起六个月内，又在中国就相同主题提出专利申请的，依照该外国同中国签订的协议或者共同参加的国际条约，或者依照相互承认优先权的原则，可以享有优先权。</a:t>
            </a:r>
          </a:p>
          <a:p>
            <a:pPr>
              <a:lnSpc>
                <a:spcPct val="100000"/>
              </a:lnSpc>
            </a:pPr>
            <a:r>
              <a:rPr lang="zh-CN" altLang="en-US" dirty="0"/>
              <a:t> </a:t>
            </a:r>
          </a:p>
          <a:p>
            <a:pPr>
              <a:lnSpc>
                <a:spcPct val="100000"/>
              </a:lnSpc>
            </a:pPr>
            <a:r>
              <a:rPr lang="zh-CN" altLang="en-US" dirty="0"/>
              <a:t>申请人自发明或者实用新型在中国第一次提出专利申请之日起十二个月内，或者自外观设计在中国第一次提出专利申请之日起六个月内，又向国务院专利行政部门就相同主题提出专利申请的，可以享有优先权。</a:t>
            </a:r>
          </a:p>
          <a:p>
            <a:endParaRPr lang="zh-CN" altLang="en-US" dirty="0"/>
          </a:p>
        </p:txBody>
      </p:sp>
      <p:sp>
        <p:nvSpPr>
          <p:cNvPr id="3" name="标题 2"/>
          <p:cNvSpPr>
            <a:spLocks noGrp="1"/>
          </p:cNvSpPr>
          <p:nvPr>
            <p:ph type="title"/>
          </p:nvPr>
        </p:nvSpPr>
        <p:spPr/>
        <p:txBody>
          <a:bodyPr/>
          <a:lstStyle/>
          <a:p>
            <a:r>
              <a:rPr lang="zh-CN" altLang="en-US" dirty="0"/>
              <a:t>优先权的规定</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p:cNvSpPr>
          <p:nvPr>
            <p:ph idx="1"/>
          </p:nvPr>
        </p:nvSpPr>
        <p:spPr>
          <a:xfrm>
            <a:off x="838200" y="1103630"/>
            <a:ext cx="10515600" cy="5299075"/>
          </a:xfrm>
        </p:spPr>
        <p:txBody>
          <a:bodyPr vert="horz" wrap="square" lIns="91440" tIns="45720" rIns="91440" bIns="45720" anchor="t"/>
          <a:lstStyle/>
          <a:p>
            <a:pPr eaLnBrk="1" hangingPunct="1">
              <a:lnSpc>
                <a:spcPct val="100000"/>
              </a:lnSpc>
            </a:pPr>
            <a:r>
              <a:rPr lang="zh-CN" altLang="en-US" dirty="0"/>
              <a:t>李某研究开发了一建筑机械于</a:t>
            </a:r>
            <a:r>
              <a:rPr lang="en-US" altLang="zh-CN" dirty="0"/>
              <a:t>2010</a:t>
            </a:r>
            <a:r>
              <a:rPr lang="zh-CN" altLang="en-US" dirty="0"/>
              <a:t>年</a:t>
            </a:r>
            <a:r>
              <a:rPr lang="en-US" altLang="zh-CN" dirty="0"/>
              <a:t>11</a:t>
            </a:r>
            <a:r>
              <a:rPr lang="zh-CN" altLang="en-US" dirty="0"/>
              <a:t>月</a:t>
            </a:r>
            <a:r>
              <a:rPr lang="en-US" altLang="zh-CN" dirty="0"/>
              <a:t>5</a:t>
            </a:r>
            <a:r>
              <a:rPr lang="zh-CN" altLang="en-US" dirty="0"/>
              <a:t>日向国家知识产权局提出了发明专利申请。王某在此之前已独立开发了与之相同的建筑机械</a:t>
            </a:r>
            <a:r>
              <a:rPr lang="en-US" altLang="zh-CN" dirty="0"/>
              <a:t>,</a:t>
            </a:r>
            <a:r>
              <a:rPr lang="zh-CN" altLang="en-US" dirty="0"/>
              <a:t>于</a:t>
            </a:r>
            <a:r>
              <a:rPr lang="en-US" altLang="zh-CN" dirty="0"/>
              <a:t>2010</a:t>
            </a:r>
            <a:r>
              <a:rPr lang="zh-CN" altLang="en-US" dirty="0"/>
              <a:t>年</a:t>
            </a:r>
            <a:r>
              <a:rPr lang="en-US" altLang="zh-CN" dirty="0"/>
              <a:t>6</a:t>
            </a:r>
            <a:r>
              <a:rPr lang="zh-CN" altLang="en-US" dirty="0"/>
              <a:t>月</a:t>
            </a:r>
            <a:r>
              <a:rPr lang="en-US" altLang="zh-CN" dirty="0"/>
              <a:t>6</a:t>
            </a:r>
            <a:r>
              <a:rPr lang="zh-CN" altLang="en-US" dirty="0"/>
              <a:t>日在科技部举办的技术会议上首次展出了该机械</a:t>
            </a:r>
            <a:r>
              <a:rPr lang="en-US" altLang="zh-CN" dirty="0"/>
              <a:t>,</a:t>
            </a:r>
            <a:r>
              <a:rPr lang="zh-CN" altLang="en-US" dirty="0"/>
              <a:t>并于</a:t>
            </a:r>
            <a:r>
              <a:rPr lang="en-US" altLang="zh-CN" dirty="0"/>
              <a:t>2010</a:t>
            </a:r>
            <a:r>
              <a:rPr lang="zh-CN" altLang="en-US" dirty="0"/>
              <a:t>年</a:t>
            </a:r>
            <a:r>
              <a:rPr lang="en-US" altLang="zh-CN" dirty="0"/>
              <a:t>11</a:t>
            </a:r>
            <a:r>
              <a:rPr lang="zh-CN" altLang="en-US" dirty="0"/>
              <a:t>月</a:t>
            </a:r>
            <a:r>
              <a:rPr lang="en-US" altLang="zh-CN" dirty="0"/>
              <a:t>6</a:t>
            </a:r>
            <a:r>
              <a:rPr lang="zh-CN" altLang="en-US" dirty="0"/>
              <a:t>日向国家知识产权局提出了发明专利申请。美国人托马斯将其在美国研制的与李某、王某相同的机械于</a:t>
            </a:r>
            <a:r>
              <a:rPr lang="en-US" altLang="zh-CN" dirty="0"/>
              <a:t>2010</a:t>
            </a:r>
            <a:r>
              <a:rPr lang="zh-CN" altLang="en-US" dirty="0"/>
              <a:t>年</a:t>
            </a:r>
            <a:r>
              <a:rPr lang="en-US" altLang="zh-CN" dirty="0"/>
              <a:t>11</a:t>
            </a:r>
            <a:r>
              <a:rPr lang="zh-CN" altLang="en-US" dirty="0"/>
              <a:t>月</a:t>
            </a:r>
            <a:r>
              <a:rPr lang="en-US" altLang="zh-CN" dirty="0"/>
              <a:t>4</a:t>
            </a:r>
            <a:r>
              <a:rPr lang="zh-CN" altLang="en-US" dirty="0"/>
              <a:t>日向美国专利商标局提出发明专利申请</a:t>
            </a:r>
            <a:r>
              <a:rPr lang="en-US" altLang="zh-CN" dirty="0"/>
              <a:t>,</a:t>
            </a:r>
            <a:r>
              <a:rPr lang="zh-CN" altLang="en-US" dirty="0"/>
              <a:t>后又于</a:t>
            </a:r>
            <a:r>
              <a:rPr lang="en-US" altLang="zh-CN" dirty="0"/>
              <a:t>2011</a:t>
            </a:r>
            <a:r>
              <a:rPr lang="zh-CN" altLang="en-US" dirty="0"/>
              <a:t>年</a:t>
            </a:r>
            <a:r>
              <a:rPr lang="en-US" altLang="zh-CN" dirty="0"/>
              <a:t>11</a:t>
            </a:r>
            <a:r>
              <a:rPr lang="zh-CN" altLang="en-US" dirty="0"/>
              <a:t>月</a:t>
            </a:r>
            <a:r>
              <a:rPr lang="en-US" altLang="zh-CN" dirty="0"/>
              <a:t>3</a:t>
            </a:r>
            <a:r>
              <a:rPr lang="zh-CN" altLang="en-US" dirty="0"/>
              <a:t>日向中国知识产权局提出发明专利申请</a:t>
            </a:r>
            <a:r>
              <a:rPr lang="en-US" altLang="zh-CN" dirty="0"/>
              <a:t>,</a:t>
            </a:r>
            <a:r>
              <a:rPr lang="zh-CN" altLang="en-US" dirty="0"/>
              <a:t>并提出优先权要求。李某的专利申请于</a:t>
            </a:r>
            <a:r>
              <a:rPr lang="en-US" altLang="zh-CN" dirty="0"/>
              <a:t>2012</a:t>
            </a:r>
            <a:r>
              <a:rPr lang="zh-CN" altLang="en-US" dirty="0"/>
              <a:t>年</a:t>
            </a:r>
            <a:r>
              <a:rPr lang="en-US" altLang="zh-CN" dirty="0"/>
              <a:t>3</a:t>
            </a:r>
            <a:r>
              <a:rPr lang="zh-CN" altLang="en-US" dirty="0"/>
              <a:t>月</a:t>
            </a:r>
            <a:r>
              <a:rPr lang="en-US" altLang="zh-CN" dirty="0"/>
              <a:t>5</a:t>
            </a:r>
            <a:r>
              <a:rPr lang="zh-CN" altLang="en-US" dirty="0"/>
              <a:t>日被知识产权局公开。</a:t>
            </a:r>
            <a:endParaRPr lang="en-US" altLang="zh-CN" dirty="0"/>
          </a:p>
          <a:p>
            <a:pPr eaLnBrk="1" hangingPunct="1">
              <a:lnSpc>
                <a:spcPct val="100000"/>
              </a:lnSpc>
            </a:pPr>
            <a:r>
              <a:rPr lang="zh-CN" altLang="en-US" dirty="0"/>
              <a:t>李某、王某、托马斯三人的专利申请哪个可能具有新颖性？</a:t>
            </a:r>
            <a:endParaRPr lang="en-US" altLang="zh-CN" dirty="0"/>
          </a:p>
          <a:p>
            <a:pPr eaLnBrk="1" hangingPunct="1"/>
            <a:endParaRPr lang="en-US" altLang="zh-CN" dirty="0"/>
          </a:p>
          <a:p>
            <a:pPr eaLnBrk="1" hangingPunct="1"/>
            <a:endParaRPr lang="zh-CN" altLang="en-US" sz="2400" dirty="0"/>
          </a:p>
        </p:txBody>
      </p:sp>
      <p:pic>
        <p:nvPicPr>
          <p:cNvPr id="66563" name="Rectangle 2"/>
          <p:cNvPicPr>
            <a:picLocks noGrp="1"/>
          </p:cNvPicPr>
          <p:nvPr>
            <p:ph type="title"/>
          </p:nvPr>
        </p:nvPicPr>
        <p:blipFill>
          <a:blip r:embed="rId2"/>
          <a:srcRect/>
          <a:stretch>
            <a:fillRect/>
          </a:stretch>
        </p:blipFill>
        <p:spPr>
          <a:xfrm>
            <a:off x="2339975" y="0"/>
            <a:ext cx="7488238" cy="1020763"/>
          </a:xfr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a:ln>
                  <a:noFill/>
                </a:ln>
                <a:solidFill>
                  <a:schemeClr val="accent1">
                    <a:satMod val="150000"/>
                  </a:schemeClr>
                </a:solidFill>
                <a:effectLst/>
                <a:uLnTx/>
                <a:uFillTx/>
                <a:latin typeface="+mj-lt"/>
                <a:ea typeface="+mj-ea"/>
                <a:cs typeface="+mj-cs"/>
              </a:rPr>
              <a:t>（二）创造性</a:t>
            </a:r>
          </a:p>
        </p:txBody>
      </p:sp>
      <p:sp>
        <p:nvSpPr>
          <p:cNvPr id="67587"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en-US" altLang="zh-CN" dirty="0"/>
              <a:t>1</a:t>
            </a:r>
            <a:r>
              <a:rPr lang="zh-CN" altLang="en-US" dirty="0"/>
              <a:t>、创造性的规定和含义</a:t>
            </a:r>
          </a:p>
          <a:p>
            <a:pPr eaLnBrk="1" hangingPunct="1"/>
            <a:r>
              <a:rPr lang="zh-CN" altLang="en-US" dirty="0"/>
              <a:t>（</a:t>
            </a:r>
            <a:r>
              <a:rPr lang="en-US" altLang="zh-CN" dirty="0"/>
              <a:t>1</a:t>
            </a:r>
            <a:r>
              <a:rPr lang="zh-CN" altLang="en-US" dirty="0"/>
              <a:t>）法律规定</a:t>
            </a:r>
          </a:p>
          <a:p>
            <a:pPr eaLnBrk="1" hangingPunct="1"/>
            <a:r>
              <a:rPr lang="zh-CN" altLang="en-US" sz="2400" dirty="0"/>
              <a:t>专利法</a:t>
            </a:r>
            <a:r>
              <a:rPr lang="en-US" altLang="zh-CN" sz="2400" dirty="0"/>
              <a:t>22</a:t>
            </a:r>
            <a:r>
              <a:rPr lang="zh-CN" altLang="en-US" sz="2400" dirty="0"/>
              <a:t>条第</a:t>
            </a:r>
            <a:r>
              <a:rPr lang="en-US" altLang="zh-CN" sz="2400" dirty="0"/>
              <a:t>3</a:t>
            </a:r>
            <a:r>
              <a:rPr lang="zh-CN" altLang="en-US" sz="2400" dirty="0"/>
              <a:t>款：创造性，是指与现有技术相比，该发明具有</a:t>
            </a:r>
            <a:r>
              <a:rPr lang="zh-CN" altLang="en-US" sz="2400" dirty="0">
                <a:solidFill>
                  <a:srgbClr val="FF0000"/>
                </a:solidFill>
              </a:rPr>
              <a:t>突出的实质性特点和显著的进步</a:t>
            </a:r>
            <a:r>
              <a:rPr lang="zh-CN" altLang="en-US" sz="2400" dirty="0"/>
              <a:t>，该实用新型具有</a:t>
            </a:r>
            <a:r>
              <a:rPr lang="zh-CN" altLang="en-US" sz="2400" dirty="0">
                <a:solidFill>
                  <a:srgbClr val="FF0000"/>
                </a:solidFill>
              </a:rPr>
              <a:t>实质性特点和进步</a:t>
            </a:r>
            <a:r>
              <a:rPr lang="zh-CN" altLang="en-US" sz="2400" dirty="0"/>
              <a:t>。</a:t>
            </a:r>
          </a:p>
          <a:p>
            <a:pPr eaLnBrk="1" hangingPunct="1"/>
            <a:r>
              <a:rPr lang="zh-CN" altLang="en-US" dirty="0"/>
              <a:t>（</a:t>
            </a:r>
            <a:r>
              <a:rPr lang="en-US" altLang="zh-CN" dirty="0"/>
              <a:t>2</a:t>
            </a:r>
            <a:r>
              <a:rPr lang="zh-CN" altLang="en-US" dirty="0"/>
              <a:t>）含义</a:t>
            </a:r>
          </a:p>
          <a:p>
            <a:pPr eaLnBrk="1" hangingPunct="1"/>
            <a:r>
              <a:rPr lang="zh-CN" altLang="en-US" sz="2400" dirty="0"/>
              <a:t>发明有</a:t>
            </a:r>
            <a:r>
              <a:rPr lang="zh-CN" altLang="en-US" sz="2400" dirty="0">
                <a:solidFill>
                  <a:srgbClr val="FF0000"/>
                </a:solidFill>
              </a:rPr>
              <a:t>突出的实质性特点</a:t>
            </a:r>
            <a:r>
              <a:rPr lang="zh-CN" altLang="en-US" sz="2400" dirty="0"/>
              <a:t>，是指对所属技术领域的技术人员来说，发明相对于现有技术是非显而易见的。 </a:t>
            </a:r>
          </a:p>
          <a:p>
            <a:pPr eaLnBrk="1" hangingPunct="1"/>
            <a:r>
              <a:rPr lang="zh-CN" altLang="en-US" sz="2400" dirty="0"/>
              <a:t> 发明有</a:t>
            </a:r>
            <a:r>
              <a:rPr lang="zh-CN" altLang="en-US" sz="2400" dirty="0">
                <a:solidFill>
                  <a:srgbClr val="FF0000"/>
                </a:solidFill>
              </a:rPr>
              <a:t>显著的进步</a:t>
            </a:r>
            <a:r>
              <a:rPr lang="zh-CN" altLang="en-US" sz="2400" dirty="0"/>
              <a:t>，是指发明与现有技术相比能够产生有益的技术效果。</a:t>
            </a:r>
            <a:r>
              <a:rPr lang="zh-CN" altLang="en-US" dirty="0"/>
              <a:t> </a:t>
            </a:r>
          </a:p>
        </p:txBody>
      </p:sp>
      <p:sp>
        <p:nvSpPr>
          <p:cNvPr id="67588"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95</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a:t>
            </a: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3</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）创造性的基准</a:t>
            </a:r>
            <a:r>
              <a:rPr kumimoji="0" lang="en-US" altLang="zh-CN" sz="4000" b="1" i="0" u="none" strike="noStrike" kern="1200" cap="none" spc="0" normalizeH="0" baseline="0" noProof="0" dirty="0">
                <a:ln>
                  <a:noFill/>
                </a:ln>
                <a:solidFill>
                  <a:schemeClr val="accent1">
                    <a:satMod val="150000"/>
                  </a:schemeClr>
                </a:solidFill>
                <a:effectLst/>
                <a:uLnTx/>
                <a:uFillTx/>
                <a:latin typeface="Arial" panose="020B0604020202020204" pitchFamily="34" charset="0"/>
                <a:ea typeface="+mj-ea"/>
                <a:cs typeface="+mj-cs"/>
              </a:rPr>
              <a:t>——</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现有技术</a:t>
            </a:r>
          </a:p>
        </p:txBody>
      </p:sp>
      <p:sp>
        <p:nvSpPr>
          <p:cNvPr id="68611" name="Rectangle 3"/>
          <p:cNvSpPr>
            <a:spLocks noGrp="1"/>
          </p:cNvSpPr>
          <p:nvPr>
            <p:ph idx="1"/>
          </p:nvPr>
        </p:nvSpPr>
        <p:spPr>
          <a:xfrm>
            <a:off x="838200" y="1341438"/>
            <a:ext cx="10515600" cy="5060950"/>
          </a:xfrm>
        </p:spPr>
        <p:txBody>
          <a:bodyPr vert="horz" wrap="square" lIns="91440" tIns="45720" rIns="91440" bIns="45720" anchor="t"/>
          <a:lstStyle/>
          <a:p>
            <a:pPr eaLnBrk="1" hangingPunct="1"/>
            <a:r>
              <a:rPr lang="zh-CN" altLang="en-US" dirty="0"/>
              <a:t>现有技术的含义与新颖性标准中的现有技术是相同的。</a:t>
            </a:r>
          </a:p>
          <a:p>
            <a:pPr eaLnBrk="1" hangingPunct="1"/>
            <a:r>
              <a:rPr lang="zh-CN" altLang="en-US" dirty="0"/>
              <a:t>抵触申请不用于判断创造性</a:t>
            </a:r>
          </a:p>
          <a:p>
            <a:pPr eaLnBrk="1" hangingPunct="1"/>
            <a:endParaRPr lang="en-US" altLang="zh-CN" dirty="0"/>
          </a:p>
        </p:txBody>
      </p:sp>
      <p:sp>
        <p:nvSpPr>
          <p:cNvPr id="68612"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96</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a:t>
            </a:r>
            <a:r>
              <a:rPr kumimoji="0" lang="en-US" altLang="zh-CN" sz="4000" b="1" i="0" u="none" strike="noStrike" kern="1200" cap="none" spc="0" normalizeH="0" baseline="0" noProof="0" dirty="0">
                <a:ln>
                  <a:noFill/>
                </a:ln>
                <a:solidFill>
                  <a:schemeClr val="accent1">
                    <a:satMod val="150000"/>
                  </a:schemeClr>
                </a:solidFill>
                <a:effectLst/>
                <a:uLnTx/>
                <a:uFillTx/>
                <a:latin typeface="+mj-lt"/>
                <a:ea typeface="+mj-ea"/>
                <a:cs typeface="+mj-cs"/>
              </a:rPr>
              <a:t>4</a:t>
            </a:r>
            <a:r>
              <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rPr>
              <a:t>）对比的对象</a:t>
            </a:r>
          </a:p>
        </p:txBody>
      </p:sp>
      <p:sp>
        <p:nvSpPr>
          <p:cNvPr id="69635" name="Rectangle 3"/>
          <p:cNvSpPr>
            <a:spLocks noGrp="1"/>
          </p:cNvSpPr>
          <p:nvPr>
            <p:ph idx="1"/>
          </p:nvPr>
        </p:nvSpPr>
        <p:spPr>
          <a:xfrm>
            <a:off x="838200" y="1341438"/>
            <a:ext cx="10515600" cy="5060950"/>
          </a:xfrm>
        </p:spPr>
        <p:txBody>
          <a:bodyPr vert="horz" wrap="square" lIns="91440" tIns="45720" rIns="91440" bIns="45720" anchor="t"/>
          <a:lstStyle/>
          <a:p>
            <a:pPr eaLnBrk="1" hangingPunct="1">
              <a:lnSpc>
                <a:spcPct val="150000"/>
              </a:lnSpc>
            </a:pPr>
            <a:r>
              <a:rPr lang="zh-CN" altLang="en-US" sz="3200" dirty="0"/>
              <a:t>与新颖性“单独对比”的审查原则不同，审查创造性时，将一份或者多份现有技术中的不同的技术内容组合在一起对要求保护的发明进行评价。 </a:t>
            </a:r>
          </a:p>
        </p:txBody>
      </p:sp>
      <p:sp>
        <p:nvSpPr>
          <p:cNvPr id="69636"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97</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814388" y="0"/>
            <a:ext cx="10539413" cy="1020763"/>
          </a:xfrm>
        </p:spPr>
        <p:txBody>
          <a:bodyPr vert="horz" wrap="square" lIns="91440" tIns="45720" rIns="91440" bIns="45720" numCol="1" anchor="b"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800" b="1" i="0" u="none" strike="noStrike" kern="1200" cap="none" spc="0" normalizeH="0" baseline="0" noProof="0" dirty="0">
                <a:ln>
                  <a:noFill/>
                </a:ln>
                <a:solidFill>
                  <a:schemeClr val="accent1">
                    <a:satMod val="150000"/>
                  </a:schemeClr>
                </a:solidFill>
                <a:effectLst/>
                <a:uLnTx/>
                <a:uFillTx/>
                <a:latin typeface="+mj-lt"/>
                <a:ea typeface="+mj-ea"/>
                <a:cs typeface="+mj-cs"/>
              </a:rPr>
              <a:t>（</a:t>
            </a:r>
            <a:r>
              <a:rPr kumimoji="0" lang="en-US" altLang="zh-CN" sz="4800" b="1" i="0" u="none" strike="noStrike" kern="1200" cap="none" spc="0" normalizeH="0" baseline="0" noProof="0" dirty="0">
                <a:ln>
                  <a:noFill/>
                </a:ln>
                <a:solidFill>
                  <a:schemeClr val="accent1">
                    <a:satMod val="150000"/>
                  </a:schemeClr>
                </a:solidFill>
                <a:effectLst/>
                <a:uLnTx/>
                <a:uFillTx/>
                <a:latin typeface="+mj-lt"/>
                <a:ea typeface="+mj-ea"/>
                <a:cs typeface="+mj-cs"/>
              </a:rPr>
              <a:t>5</a:t>
            </a:r>
            <a:r>
              <a:rPr kumimoji="0" lang="zh-CN" altLang="en-US" sz="4800" b="1" i="0" u="none" strike="noStrike" kern="1200" cap="none" spc="0" normalizeH="0" baseline="0" noProof="0" dirty="0">
                <a:ln>
                  <a:noFill/>
                </a:ln>
                <a:solidFill>
                  <a:schemeClr val="accent1">
                    <a:satMod val="150000"/>
                  </a:schemeClr>
                </a:solidFill>
                <a:effectLst/>
                <a:uLnTx/>
                <a:uFillTx/>
                <a:latin typeface="+mj-lt"/>
                <a:ea typeface="+mj-ea"/>
                <a:cs typeface="+mj-cs"/>
              </a:rPr>
              <a:t>）判断主体</a:t>
            </a:r>
            <a:endParaRPr kumimoji="0" lang="zh-CN" altLang="en-US" sz="4000" b="1" i="0" u="none" strike="noStrike" kern="1200" cap="none" spc="0" normalizeH="0" baseline="0" noProof="0" dirty="0">
              <a:ln>
                <a:noFill/>
              </a:ln>
              <a:solidFill>
                <a:schemeClr val="accent1">
                  <a:satMod val="150000"/>
                </a:schemeClr>
              </a:solidFill>
              <a:effectLst/>
              <a:uLnTx/>
              <a:uFillTx/>
              <a:latin typeface="+mj-lt"/>
              <a:ea typeface="+mj-ea"/>
              <a:cs typeface="+mj-cs"/>
            </a:endParaRPr>
          </a:p>
        </p:txBody>
      </p:sp>
      <p:sp>
        <p:nvSpPr>
          <p:cNvPr id="70659" name="Rectangle 3"/>
          <p:cNvSpPr>
            <a:spLocks noGrp="1"/>
          </p:cNvSpPr>
          <p:nvPr>
            <p:ph idx="1"/>
          </p:nvPr>
        </p:nvSpPr>
        <p:spPr>
          <a:xfrm>
            <a:off x="838200" y="1341438"/>
            <a:ext cx="10515600" cy="5060950"/>
          </a:xfrm>
        </p:spPr>
        <p:txBody>
          <a:bodyPr vert="horz" wrap="square" lIns="91440" tIns="45720" rIns="91440" bIns="45720" anchor="t"/>
          <a:lstStyle/>
          <a:p>
            <a:pPr eaLnBrk="1" hangingPunct="1">
              <a:lnSpc>
                <a:spcPct val="100000"/>
              </a:lnSpc>
            </a:pPr>
            <a:r>
              <a:rPr lang="zh-CN" altLang="en-US" dirty="0"/>
              <a:t>发明是否具备创造性，应当基于</a:t>
            </a:r>
            <a:r>
              <a:rPr lang="zh-CN" altLang="en-US" dirty="0">
                <a:solidFill>
                  <a:srgbClr val="FF0000"/>
                </a:solidFill>
              </a:rPr>
              <a:t>所属技术领域的技术人员</a:t>
            </a:r>
            <a:r>
              <a:rPr lang="zh-CN" altLang="en-US" dirty="0"/>
              <a:t>的知识和能力进行评价。所属技术领域的技术人员，也可称为本领域的技术人员，是指一种假设的“人”，假定他知晓申请日或者优先权日之前发明所属技术领域所有的普通技术知识，能够获知该领域中所有的现有技术，并且具有应用该日期之前常规实验手段的能力，但他不具有创造能力。如果所要解决的技术问题能够促使本领域的技术人员在其他技术领域寻找技术手段，他也应具有从该其他技术领域中获知该申请日或优先权日之前的相关现有技术、普通技术知识和常规实验手段的能力。。  </a:t>
            </a:r>
          </a:p>
        </p:txBody>
      </p:sp>
      <p:sp>
        <p:nvSpPr>
          <p:cNvPr id="70660" name="灯片编号占位符 3"/>
          <p:cNvSpPr txBox="1">
            <a:spLocks noGrp="1"/>
          </p:cNvSpPr>
          <p:nvPr>
            <p:ph type="sldNum" sz="quarter" idx="4"/>
          </p:nvPr>
        </p:nvSpPr>
        <p:spPr>
          <a:noFill/>
          <a:ln>
            <a:noFill/>
          </a:ln>
        </p:spPr>
        <p:txBody>
          <a:bodyPr anchor="ctr"/>
          <a:lstStyle/>
          <a:p>
            <a:pPr marL="0" indent="0" algn="r">
              <a:lnSpc>
                <a:spcPct val="100000"/>
              </a:lnSpc>
              <a:spcBef>
                <a:spcPct val="0"/>
              </a:spcBef>
              <a:buNone/>
            </a:pPr>
            <a:fld id="{9A0DB2DC-4C9A-4742-B13C-FB6460FD3503}" type="slidenum">
              <a:rPr lang="en-US" altLang="zh-CN" sz="1200" b="1" kern="1200" dirty="0">
                <a:solidFill>
                  <a:srgbClr val="3F3F3F"/>
                </a:solidFill>
                <a:latin typeface="Tahoma" panose="020B0604030504040204" pitchFamily="34" charset="0"/>
                <a:ea typeface="宋体" panose="02010600030101010101" pitchFamily="2" charset="-122"/>
                <a:cs typeface="+mn-cs"/>
              </a:rPr>
              <a:t>98</a:t>
            </a:fld>
            <a:endParaRPr lang="en-US" altLang="zh-CN" sz="1200" b="1" kern="1200" dirty="0">
              <a:solidFill>
                <a:srgbClr val="3F3F3F"/>
              </a:solidFill>
              <a:latin typeface="Tahoma" panose="020B0604030504040204" pitchFamily="34" charset="0"/>
              <a:ea typeface="宋体" panose="02010600030101010101" pitchFamily="2" charset="-122"/>
              <a:cs typeface="+mn-cs"/>
            </a:endParaRPr>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页脚占位符 3"/>
          <p:cNvSpPr txBox="1">
            <a:spLocks noGrp="1"/>
          </p:cNvSpPr>
          <p:nvPr>
            <p:ph type="ftr" sz="quarter" idx="3"/>
          </p:nvPr>
        </p:nvSpPr>
        <p:spPr>
          <a:xfrm>
            <a:off x="1597025" y="6400800"/>
            <a:ext cx="3200400" cy="284163"/>
          </a:xfrm>
          <a:noFill/>
          <a:ln>
            <a:noFill/>
          </a:ln>
        </p:spPr>
        <p:txBody>
          <a:bodyPr anchor="ctr"/>
          <a:lstStyle/>
          <a:p>
            <a:pPr marL="0" indent="0" algn="ctr">
              <a:lnSpc>
                <a:spcPct val="100000"/>
              </a:lnSpc>
              <a:spcBef>
                <a:spcPct val="0"/>
              </a:spcBef>
              <a:buNone/>
            </a:pPr>
            <a:endParaRPr lang="en-US" altLang="zh-CN" sz="1200" b="1" kern="1200" dirty="0">
              <a:solidFill>
                <a:srgbClr val="898989"/>
              </a:solidFill>
              <a:latin typeface="+mn-lt"/>
              <a:ea typeface="华文中宋" panose="02010600040101010101" pitchFamily="2" charset="-122"/>
              <a:cs typeface="+mn-cs"/>
            </a:endParaRPr>
          </a:p>
        </p:txBody>
      </p:sp>
      <p:sp>
        <p:nvSpPr>
          <p:cNvPr id="71683" name="日期占位符 5"/>
          <p:cNvSpPr txBox="1">
            <a:spLocks noGrp="1"/>
          </p:cNvSpPr>
          <p:nvPr>
            <p:ph type="dt" sz="half" idx="2"/>
          </p:nvPr>
        </p:nvSpPr>
        <p:spPr>
          <a:xfrm>
            <a:off x="5638800" y="6400800"/>
            <a:ext cx="914400" cy="284163"/>
          </a:xfrm>
          <a:noFill/>
          <a:ln>
            <a:noFill/>
          </a:ln>
        </p:spPr>
        <p:txBody>
          <a:bodyPr lIns="45720" anchor="ctr"/>
          <a:lstStyle/>
          <a:p>
            <a:pPr marL="0" indent="0" algn="ctr">
              <a:lnSpc>
                <a:spcPct val="100000"/>
              </a:lnSpc>
              <a:spcBef>
                <a:spcPct val="0"/>
              </a:spcBef>
              <a:buNone/>
            </a:pPr>
            <a:endParaRPr lang="en-US" altLang="zh-CN" sz="1200" b="1" kern="1200" dirty="0">
              <a:solidFill>
                <a:srgbClr val="898989"/>
              </a:solidFill>
              <a:latin typeface="+mn-lt"/>
              <a:ea typeface="华文中宋" panose="02010600040101010101" pitchFamily="2" charset="-122"/>
              <a:cs typeface="+mn-cs"/>
            </a:endParaRPr>
          </a:p>
        </p:txBody>
      </p:sp>
      <p:sp>
        <p:nvSpPr>
          <p:cNvPr id="71684" name="Rectangle 2"/>
          <p:cNvSpPr>
            <a:spLocks noGrp="1"/>
          </p:cNvSpPr>
          <p:nvPr>
            <p:ph type="title"/>
          </p:nvPr>
        </p:nvSpPr>
        <p:spPr>
          <a:xfrm>
            <a:off x="814388" y="0"/>
            <a:ext cx="10539412" cy="1020763"/>
          </a:xfrm>
        </p:spPr>
        <p:txBody>
          <a:bodyPr vert="horz" wrap="square" lIns="91440" tIns="45720" rIns="91440" bIns="45720" anchor="b"/>
          <a:lstStyle/>
          <a:p>
            <a:r>
              <a:rPr lang="zh-CN" altLang="en-US" sz="2800" kern="1200" dirty="0">
                <a:latin typeface="+mj-lt"/>
                <a:ea typeface="宋体" panose="02010600030101010101" pitchFamily="2" charset="-122"/>
                <a:cs typeface="+mj-cs"/>
              </a:rPr>
              <a:t>创造性的审查</a:t>
            </a:r>
            <a:br>
              <a:rPr lang="en-US" altLang="zh-CN" sz="2800" kern="1200" dirty="0">
                <a:latin typeface="+mj-lt"/>
                <a:ea typeface="宋体" panose="02010600030101010101" pitchFamily="2" charset="-122"/>
                <a:cs typeface="+mj-cs"/>
              </a:rPr>
            </a:br>
            <a:r>
              <a:rPr lang="zh-CN" altLang="en-US" sz="2800" kern="1200" dirty="0">
                <a:latin typeface="+mj-lt"/>
                <a:ea typeface="宋体" panose="02010600030101010101" pitchFamily="2" charset="-122"/>
                <a:cs typeface="+mj-cs"/>
              </a:rPr>
              <a:t>突出的实质性特点的判断</a:t>
            </a:r>
            <a:endParaRPr lang="en-US" altLang="zh-CN" sz="2800" kern="1200" dirty="0">
              <a:latin typeface="+mj-lt"/>
              <a:ea typeface="宋体" panose="02010600030101010101" pitchFamily="2" charset="-122"/>
              <a:cs typeface="+mj-cs"/>
            </a:endParaRPr>
          </a:p>
        </p:txBody>
      </p:sp>
      <p:sp>
        <p:nvSpPr>
          <p:cNvPr id="76803" name="AutoShape 3"/>
          <p:cNvSpPr>
            <a:spLocks noChangeArrowheads="1"/>
          </p:cNvSpPr>
          <p:nvPr/>
        </p:nvSpPr>
        <p:spPr bwMode="ltGray">
          <a:xfrm>
            <a:off x="1905000" y="1600200"/>
            <a:ext cx="5880100" cy="4495800"/>
          </a:xfrm>
          <a:prstGeom prst="rightArrow">
            <a:avLst>
              <a:gd name="adj1" fmla="val 79306"/>
              <a:gd name="adj2" fmla="val 32395"/>
            </a:avLst>
          </a:prstGeom>
          <a:gradFill rotWithShape="1">
            <a:gsLst>
              <a:gs pos="0">
                <a:schemeClr val="accent1">
                  <a:gamma/>
                  <a:tint val="0"/>
                  <a:invGamma/>
                </a:schemeClr>
              </a:gs>
              <a:gs pos="100000">
                <a:schemeClr val="accent1"/>
              </a:gs>
            </a:gsLst>
            <a:lin ang="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76804" name="AutoShape 4"/>
          <p:cNvSpPr>
            <a:spLocks noChangeArrowheads="1"/>
          </p:cNvSpPr>
          <p:nvPr/>
        </p:nvSpPr>
        <p:spPr bwMode="blackWhite">
          <a:xfrm>
            <a:off x="2286000" y="2209800"/>
            <a:ext cx="4038600" cy="990600"/>
          </a:xfrm>
          <a:prstGeom prst="roundRect">
            <a:avLst>
              <a:gd name="adj" fmla="val 9106"/>
            </a:avLst>
          </a:prstGeom>
          <a:gradFill rotWithShape="1">
            <a:gsLst>
              <a:gs pos="0">
                <a:schemeClr val="accent2"/>
              </a:gs>
              <a:gs pos="100000">
                <a:schemeClr val="accent2">
                  <a:gamma/>
                  <a:tint val="69804"/>
                  <a:invGamma/>
                </a:schemeClr>
              </a:gs>
            </a:gsLst>
            <a:lin ang="5400000" scaled="1"/>
          </a:gradFill>
          <a:ln w="25400">
            <a:solidFill>
              <a:schemeClr val="bg1"/>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sym typeface="+mn-ea"/>
              </a:rPr>
              <a:t>确定最接近的现有技术 </a:t>
            </a:r>
            <a:endParaRPr kumimoji="0" lang="en-US" altLang="zh-CN" sz="24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mn-ea"/>
            </a:endParaRPr>
          </a:p>
        </p:txBody>
      </p:sp>
      <p:sp>
        <p:nvSpPr>
          <p:cNvPr id="71687" name="AutoShape 5"/>
          <p:cNvSpPr/>
          <p:nvPr/>
        </p:nvSpPr>
        <p:spPr>
          <a:xfrm>
            <a:off x="2309813" y="3357563"/>
            <a:ext cx="4038600" cy="990600"/>
          </a:xfrm>
          <a:prstGeom prst="roundRect">
            <a:avLst>
              <a:gd name="adj" fmla="val 9106"/>
            </a:avLst>
          </a:prstGeom>
          <a:gradFill rotWithShape="1">
            <a:gsLst>
              <a:gs pos="0">
                <a:srgbClr val="699D5F"/>
              </a:gs>
              <a:gs pos="100000">
                <a:srgbClr val="96BB8F"/>
              </a:gs>
            </a:gsLst>
            <a:lin ang="5400000" scaled="1"/>
            <a:tileRect/>
          </a:gradFill>
          <a:ln w="25400" cap="flat" cmpd="sng">
            <a:solidFill>
              <a:schemeClr val="bg1"/>
            </a:solidFill>
            <a:prstDash val="solid"/>
            <a:headEnd type="none" w="med" len="med"/>
            <a:tailEnd type="none" w="med" len="med"/>
          </a:ln>
        </p:spPr>
        <p:txBody>
          <a:bodyPr wrap="none"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lnSpc>
                <a:spcPct val="100000"/>
              </a:lnSpc>
              <a:spcBef>
                <a:spcPct val="0"/>
              </a:spcBef>
              <a:buNone/>
            </a:pPr>
            <a:r>
              <a:rPr lang="zh-CN" altLang="en-US" sz="2400" b="1" dirty="0">
                <a:latin typeface="Tahoma" panose="020B0604030504040204" pitchFamily="34" charset="0"/>
                <a:ea typeface="宋体" panose="02010600030101010101" pitchFamily="2" charset="-122"/>
              </a:rPr>
              <a:t>确定发明的区别特征和</a:t>
            </a:r>
            <a:endParaRPr lang="en-US" altLang="zh-CN" sz="2400" b="1" dirty="0">
              <a:latin typeface="Tahoma" panose="020B0604030504040204" pitchFamily="34" charset="0"/>
              <a:ea typeface="宋体" panose="02010600030101010101" pitchFamily="2" charset="-122"/>
            </a:endParaRPr>
          </a:p>
          <a:p>
            <a:pPr marL="0" lvl="0" indent="0" algn="ctr">
              <a:lnSpc>
                <a:spcPct val="100000"/>
              </a:lnSpc>
              <a:spcBef>
                <a:spcPct val="0"/>
              </a:spcBef>
              <a:buNone/>
            </a:pPr>
            <a:r>
              <a:rPr lang="zh-CN" altLang="en-US" sz="2400" b="1" dirty="0">
                <a:latin typeface="Tahoma" panose="020B0604030504040204" pitchFamily="34" charset="0"/>
                <a:ea typeface="宋体" panose="02010600030101010101" pitchFamily="2" charset="-122"/>
              </a:rPr>
              <a:t>发明实际解决的技术问题</a:t>
            </a:r>
            <a:endParaRPr lang="en-US" altLang="zh-CN" sz="2400" b="1" dirty="0">
              <a:solidFill>
                <a:schemeClr val="bg1"/>
              </a:solidFill>
              <a:latin typeface="Tahoma" panose="020B0604030504040204" pitchFamily="34" charset="0"/>
              <a:ea typeface="宋体" panose="02010600030101010101" pitchFamily="2" charset="-122"/>
            </a:endParaRPr>
          </a:p>
        </p:txBody>
      </p:sp>
      <p:sp>
        <p:nvSpPr>
          <p:cNvPr id="76806" name="AutoShape 6"/>
          <p:cNvSpPr>
            <a:spLocks noChangeArrowheads="1"/>
          </p:cNvSpPr>
          <p:nvPr/>
        </p:nvSpPr>
        <p:spPr bwMode="blackWhite">
          <a:xfrm>
            <a:off x="2286000" y="4495800"/>
            <a:ext cx="4038600" cy="990600"/>
          </a:xfrm>
          <a:prstGeom prst="roundRect">
            <a:avLst>
              <a:gd name="adj" fmla="val 9106"/>
            </a:avLst>
          </a:prstGeom>
          <a:gradFill rotWithShape="1">
            <a:gsLst>
              <a:gs pos="0">
                <a:schemeClr val="hlink"/>
              </a:gs>
              <a:gs pos="100000">
                <a:schemeClr val="hlink">
                  <a:gamma/>
                  <a:tint val="69804"/>
                  <a:invGamma/>
                </a:schemeClr>
              </a:gs>
            </a:gsLst>
            <a:lin ang="5400000" scaled="1"/>
          </a:gradFill>
          <a:ln w="25400">
            <a:solidFill>
              <a:schemeClr val="bg1"/>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sym typeface="+mn-ea"/>
              </a:rPr>
              <a:t>判断要求保护的发明</a:t>
            </a:r>
            <a:endParaRPr kumimoji="0" lang="en-US" altLang="zh-CN" sz="20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sym typeface="+mn-ea"/>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sym typeface="+mn-ea"/>
              </a:rPr>
              <a:t>对本领域的技术人员来说是否显而易见</a:t>
            </a:r>
            <a:endParaRPr kumimoji="0" lang="en-US" altLang="zh-CN" sz="20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mn-ea"/>
            </a:endParaRPr>
          </a:p>
        </p:txBody>
      </p:sp>
      <p:sp>
        <p:nvSpPr>
          <p:cNvPr id="76807" name="AutoShape 7"/>
          <p:cNvSpPr>
            <a:spLocks noChangeArrowheads="1"/>
          </p:cNvSpPr>
          <p:nvPr/>
        </p:nvSpPr>
        <p:spPr bwMode="auto">
          <a:xfrm>
            <a:off x="7404100" y="3276600"/>
            <a:ext cx="2514600" cy="1295400"/>
          </a:xfrm>
          <a:prstGeom prst="roundRect">
            <a:avLst>
              <a:gd name="adj" fmla="val 9106"/>
            </a:avLst>
          </a:prstGeom>
          <a:noFill/>
          <a:ln w="25400">
            <a:noFill/>
            <a:roun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sym typeface="+mn-ea"/>
              </a:rPr>
              <a:t>要求保护的发明相对于现有技术是否显而易见，即是否有突出的 实质性特点</a:t>
            </a:r>
            <a:endParaRPr kumimoji="0" lang="en-US" altLang="zh-CN" sz="24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微软雅黑" panose="020B0503020204020204" pitchFamily="34" charset="-122"/>
              <a:cs typeface="+mn-cs"/>
              <a:sym typeface="+mn-ea"/>
            </a:endParaRPr>
          </a:p>
        </p:txBody>
      </p:sp>
    </p:spTree>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KSO_WPP_MARK_KEY" val="c87d9bc1-3d73-48a1-8e82-3f57410f3609"/>
  <p:tag name="COMMONDATA" val="eyJoZGlkIjoiMDM2MzExMjZhMjg1MTZhN2I2YzhkZDA3ZGZjNmQ4Yjg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428,&quot;width&quot;:12384}"/>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32c2c41a-ca06-47db-b5e7-830ceb33c9cb}"/>
</p:tagLst>
</file>

<file path=ppt/tags/tag15.xml><?xml version="1.0" encoding="utf-8"?>
<p:tagLst xmlns:a="http://schemas.openxmlformats.org/drawingml/2006/main" xmlns:r="http://schemas.openxmlformats.org/officeDocument/2006/relationships" xmlns:p="http://schemas.openxmlformats.org/presentationml/2006/main">
  <p:tag name="KSO_WM_SLIDE_MODEL_TYPE" val="timeline"/>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915,&quot;width&quot;:12915}"/>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210,&quot;width&quot;:13950}"/>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86.666141732283,&quot;width&quot;:9789.99842519685}"/>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1999,&quot;width&quot;:9079}"/>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A000120140530A99PPB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39">
      <a:dk1>
        <a:sysClr val="windowText" lastClr="000000"/>
      </a:dk1>
      <a:lt1>
        <a:sysClr val="window" lastClr="FFFFFF"/>
      </a:lt1>
      <a:dk2>
        <a:srgbClr val="373545"/>
      </a:dk2>
      <a:lt2>
        <a:srgbClr val="CEDBE6"/>
      </a:lt2>
      <a:accent1>
        <a:srgbClr val="2669A6"/>
      </a:accent1>
      <a:accent2>
        <a:srgbClr val="0D233B"/>
      </a:accent2>
      <a:accent3>
        <a:srgbClr val="2669A6"/>
      </a:accent3>
      <a:accent4>
        <a:srgbClr val="0D233B"/>
      </a:accent4>
      <a:accent5>
        <a:srgbClr val="2669A6"/>
      </a:accent5>
      <a:accent6>
        <a:srgbClr val="0D233B"/>
      </a:accent6>
      <a:hlink>
        <a:srgbClr val="435B59"/>
      </a:hlink>
      <a:folHlink>
        <a:srgbClr val="4F7D58"/>
      </a:folHlink>
    </a:clrScheme>
    <a:fontScheme name="rmsluksp">
      <a:majorFont>
        <a:latin typeface="字魂58号-创中黑"/>
        <a:ea typeface="字魂58号-创中黑"/>
        <a:cs typeface=""/>
      </a:majorFont>
      <a:minorFont>
        <a:latin typeface="字魂58号-创中黑"/>
        <a:ea typeface="字魂58号-创中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28841</Words>
  <Application>Microsoft Macintosh PowerPoint</Application>
  <PresentationFormat>宽屏</PresentationFormat>
  <Paragraphs>1880</Paragraphs>
  <Slides>339</Slides>
  <Notes>7</Notes>
  <HiddenSlides>0</HiddenSlides>
  <MMClips>1</MMClips>
  <ScaleCrop>false</ScaleCrop>
  <HeadingPairs>
    <vt:vector size="6" baseType="variant">
      <vt:variant>
        <vt:lpstr>已用的字体</vt:lpstr>
      </vt:variant>
      <vt:variant>
        <vt:i4>26</vt:i4>
      </vt:variant>
      <vt:variant>
        <vt:lpstr>主题</vt:lpstr>
      </vt:variant>
      <vt:variant>
        <vt:i4>2</vt:i4>
      </vt:variant>
      <vt:variant>
        <vt:lpstr>幻灯片标题</vt:lpstr>
      </vt:variant>
      <vt:variant>
        <vt:i4>339</vt:i4>
      </vt:variant>
    </vt:vector>
  </HeadingPairs>
  <TitlesOfParts>
    <vt:vector size="367" baseType="lpstr">
      <vt:lpstr>-apple-system</vt:lpstr>
      <vt:lpstr>等线</vt:lpstr>
      <vt:lpstr>仿宋</vt:lpstr>
      <vt:lpstr>黑体</vt:lpstr>
      <vt:lpstr>华文琥珀</vt:lpstr>
      <vt:lpstr>华文楷体</vt:lpstr>
      <vt:lpstr>华文隶书</vt:lpstr>
      <vt:lpstr>华文新魏</vt:lpstr>
      <vt:lpstr>楷体</vt:lpstr>
      <vt:lpstr>楷体_GB2312</vt:lpstr>
      <vt:lpstr>隶书</vt:lpstr>
      <vt:lpstr>思源黑体 CN Medium</vt:lpstr>
      <vt:lpstr>宋体</vt:lpstr>
      <vt:lpstr>微软雅黑</vt:lpstr>
      <vt:lpstr>字魂58号-创中黑</vt:lpstr>
      <vt:lpstr>Arial</vt:lpstr>
      <vt:lpstr>Constantia</vt:lpstr>
      <vt:lpstr>Corbel</vt:lpstr>
      <vt:lpstr>Impact</vt:lpstr>
      <vt:lpstr>Symbol</vt:lpstr>
      <vt:lpstr>Tahoma</vt:lpstr>
      <vt:lpstr>Times New Roman</vt:lpstr>
      <vt:lpstr>Verdana</vt:lpstr>
      <vt:lpstr>Wingdings</vt:lpstr>
      <vt:lpstr>Wingdings 2</vt:lpstr>
      <vt:lpstr>Wingdings 3</vt:lpstr>
      <vt:lpstr>A000120140530A99PPBG</vt:lpstr>
      <vt:lpstr>Office 主题​​</vt:lpstr>
      <vt:lpstr>知识产权 </vt:lpstr>
      <vt:lpstr>注意事项</vt:lpstr>
      <vt:lpstr>第一讲  知识产权概述</vt:lpstr>
      <vt:lpstr>iphone 的利润</vt:lpstr>
      <vt:lpstr>“冰墩墩”一墩难求，能仿制吗？</vt:lpstr>
      <vt:lpstr>一、知识产权与知识产权法</vt:lpstr>
      <vt:lpstr>一、知识产权与知识产权法</vt:lpstr>
      <vt:lpstr>一、知识产权与知识产权法</vt:lpstr>
      <vt:lpstr>一、知识产权与知识产权法</vt:lpstr>
      <vt:lpstr>PowerPoint 演示文稿</vt:lpstr>
      <vt:lpstr>PowerPoint 演示文稿</vt:lpstr>
      <vt:lpstr>认识一下Iphone中的知识产权</vt:lpstr>
      <vt:lpstr>PowerPoint 演示文稿</vt:lpstr>
      <vt:lpstr>（七）知识产权法</vt:lpstr>
      <vt:lpstr>(七)知识产权法</vt:lpstr>
      <vt:lpstr>二、知识产权的重要性</vt:lpstr>
      <vt:lpstr>二、知识产权的重要性</vt:lpstr>
      <vt:lpstr>习近平总书记关于我国知识产权重要论述</vt:lpstr>
      <vt:lpstr>二、知识产权的重要性</vt:lpstr>
      <vt:lpstr>企业知识产权的重要性（续）</vt:lpstr>
      <vt:lpstr>1、知识产权示例：专利国际诉讼与国际争议</vt:lpstr>
      <vt:lpstr>英国法院：全球费率</vt:lpstr>
      <vt:lpstr>南京法院</vt:lpstr>
      <vt:lpstr>德国法院：禁令</vt:lpstr>
      <vt:lpstr>中国最高法院：禁诉令</vt:lpstr>
      <vt:lpstr>欧盟向世贸组织投诉中国针对知识产权的“禁诉令”</vt:lpstr>
      <vt:lpstr>2、知识产权示例：辉瑞的新冠特效药Paxlovid</vt:lpstr>
      <vt:lpstr>PowerPoint 演示文稿</vt:lpstr>
      <vt:lpstr>PowerPoint 演示文稿</vt:lpstr>
      <vt:lpstr>第二讲    专利 </vt:lpstr>
      <vt:lpstr>一、专利和我国专利法保护的对象</vt:lpstr>
      <vt:lpstr>PowerPoint 演示文稿</vt:lpstr>
      <vt:lpstr>PowerPoint 演示文稿</vt:lpstr>
      <vt:lpstr>PowerPoint 演示文稿</vt:lpstr>
      <vt:lpstr>（二）专利的本质</vt:lpstr>
      <vt:lpstr> （三）专利制度的起源 </vt:lpstr>
      <vt:lpstr> （三）专利制度的起源 </vt:lpstr>
      <vt:lpstr>（四）专利制度合理性的理论</vt:lpstr>
      <vt:lpstr>（五）我国专利法保护的三种对象</vt:lpstr>
      <vt:lpstr>1、发明与实用新型的比较</vt:lpstr>
      <vt:lpstr>只有技术方案才能申请发明或实用新型专利</vt:lpstr>
      <vt:lpstr>2、外观设计专利</vt:lpstr>
      <vt:lpstr>不能重复生产的手工艺品不属于外观设计保护的对象</vt:lpstr>
      <vt:lpstr>（六）我国专利法中不授予专利的客体</vt:lpstr>
      <vt:lpstr>专利保护客体的意义</vt:lpstr>
      <vt:lpstr>1、违反法律</vt:lpstr>
      <vt:lpstr>2、违反社会公德</vt:lpstr>
      <vt:lpstr>3、妨碍社会公共利益</vt:lpstr>
      <vt:lpstr>“防暴注射器”能否授予专利？</vt:lpstr>
      <vt:lpstr>4、违反规定获取或利用遗传资源</vt:lpstr>
      <vt:lpstr>5、科学发现</vt:lpstr>
      <vt:lpstr>6、智力活动的规则和方法 </vt:lpstr>
      <vt:lpstr>PowerPoint 演示文稿</vt:lpstr>
      <vt:lpstr>PowerPoint 演示文稿</vt:lpstr>
      <vt:lpstr>7、疾病的诊断和治疗方法</vt:lpstr>
      <vt:lpstr>8、动物和植物的新品种 </vt:lpstr>
      <vt:lpstr>9、原子核变换方法以及用原子核变换方法获得的物质</vt:lpstr>
      <vt:lpstr>10、对平面印刷品的图案、色彩或者二者的结合作出的主要起标识作用的设计</vt:lpstr>
      <vt:lpstr>2008年专利法修改时增加了“对平面印刷品的图案、色彩或者二者的结合作出的主要起标识作用的设计”不授予专利权的规定</vt:lpstr>
      <vt:lpstr>第二讲    专利（二） </vt:lpstr>
      <vt:lpstr>二、 专利权属以及发明人和设计人</vt:lpstr>
      <vt:lpstr>（二）专利权属引起的纠纷</vt:lpstr>
      <vt:lpstr>（三）职务发明与非职务发明：个人与单位之间的专利权属问题</vt:lpstr>
      <vt:lpstr>职务发明与非职务发明的法律规定</vt:lpstr>
      <vt:lpstr>职务发明与非职务发明： 个人与单位之间的专利权属问题 </vt:lpstr>
      <vt:lpstr>案例：陈鸿奇、汕头市欧格包装机械有限公司（欧格公司）与汕头市光华机械实业有限公司（光华公司）专利权属纠纷案。</vt:lpstr>
      <vt:lpstr>是否属于本职工作？（（2020）最高法知民终1848号）</vt:lpstr>
      <vt:lpstr>是否属于本单位交付的工作任务？</vt:lpstr>
      <vt:lpstr>是否主要利用物质技术条件？</vt:lpstr>
      <vt:lpstr>（2020）最高法知民终1848号</vt:lpstr>
      <vt:lpstr>案例二：中国科学院工程热物理研究所与北京时代桃源环境科技有限公司专利申请权属案  </vt:lpstr>
      <vt:lpstr>PowerPoint 演示文稿</vt:lpstr>
      <vt:lpstr>PowerPoint 演示文稿</vt:lpstr>
      <vt:lpstr>（三）因合同而产生的专利权属</vt:lpstr>
      <vt:lpstr>因合同而产生的专利权属 </vt:lpstr>
      <vt:lpstr>PowerPoint 演示文稿</vt:lpstr>
      <vt:lpstr>（四）发明人、设计人资格</vt:lpstr>
      <vt:lpstr>2、发明人、设计人资格的判断</vt:lpstr>
      <vt:lpstr>三、发明人、设计人资格的判断 </vt:lpstr>
      <vt:lpstr>（五）职务发明发明人、设计人奖励报酬</vt:lpstr>
      <vt:lpstr>PowerPoint 演示文稿</vt:lpstr>
      <vt:lpstr>PowerPoint 演示文稿</vt:lpstr>
      <vt:lpstr>四、职务发明的发明人 、设计人奖励、报酬</vt:lpstr>
      <vt:lpstr>第二讲    专利（二） </vt:lpstr>
      <vt:lpstr>三、 专利授权的实质条件</vt:lpstr>
      <vt:lpstr>（二）新颖性</vt:lpstr>
      <vt:lpstr>2、新颖性的含义</vt:lpstr>
      <vt:lpstr>3、现有技术 </vt:lpstr>
      <vt:lpstr>现有技术的界定</vt:lpstr>
      <vt:lpstr>4、抵触申请 </vt:lpstr>
      <vt:lpstr>5、不丧失新颖性的宽限期 </vt:lpstr>
      <vt:lpstr>6、优先权</vt:lpstr>
      <vt:lpstr>优先权的规定</vt:lpstr>
      <vt:lpstr>PowerPoint 演示文稿</vt:lpstr>
      <vt:lpstr>（二）创造性</vt:lpstr>
      <vt:lpstr>（3）创造性的基准——现有技术</vt:lpstr>
      <vt:lpstr>（4）对比的对象</vt:lpstr>
      <vt:lpstr>（5）判断主体</vt:lpstr>
      <vt:lpstr>创造性的审查 突出的实质性特点的判断</vt:lpstr>
      <vt:lpstr>PowerPoint 演示文稿</vt:lpstr>
      <vt:lpstr>PowerPoint 演示文稿</vt:lpstr>
      <vt:lpstr>PowerPoint 演示文稿</vt:lpstr>
      <vt:lpstr>PowerPoint 演示文稿</vt:lpstr>
      <vt:lpstr>PowerPoint 演示文稿</vt:lpstr>
      <vt:lpstr>3、显著的进步的判断</vt:lpstr>
      <vt:lpstr>4、实用新型专利的创造性</vt:lpstr>
      <vt:lpstr>PowerPoint 演示文稿</vt:lpstr>
      <vt:lpstr>PowerPoint 演示文稿</vt:lpstr>
      <vt:lpstr>（四）实用性</vt:lpstr>
      <vt:lpstr>2、实用性的含义 </vt:lpstr>
      <vt:lpstr>3、实用性的审查基准 </vt:lpstr>
      <vt:lpstr>不具有再现性的申请：一种分娩方法</vt:lpstr>
      <vt:lpstr>违背自然规律的申请：永动式发电机</vt:lpstr>
      <vt:lpstr>（五）外观设计专利授权的实质条件</vt:lpstr>
      <vt:lpstr>PowerPoint 演示文稿</vt:lpstr>
      <vt:lpstr>（1）二者的区别对于产品外观设计的整体视觉效果不具有显著影响；  </vt:lpstr>
      <vt:lpstr>PowerPoint 演示文稿</vt:lpstr>
      <vt:lpstr>（2）涉案专利是将现有设计通过已知设计手法进行变换得到的；  </vt:lpstr>
      <vt:lpstr>（3）涉案专利是将现有设计特征进行组合得到的。 </vt:lpstr>
      <vt:lpstr>四、专利申请、授权和无效</vt:lpstr>
      <vt:lpstr>1、请求书</vt:lpstr>
      <vt:lpstr>2、说明书</vt:lpstr>
      <vt:lpstr>说明书的内容</vt:lpstr>
      <vt:lpstr>PowerPoint 演示文稿</vt:lpstr>
      <vt:lpstr>说明书的要求</vt:lpstr>
      <vt:lpstr>4、权利要求书</vt:lpstr>
      <vt:lpstr>PowerPoint 演示文稿</vt:lpstr>
      <vt:lpstr>权利要求书应当满足的要求</vt:lpstr>
      <vt:lpstr>5、摘要</vt:lpstr>
      <vt:lpstr>（二）外观设计专利申请需要提交的文件</vt:lpstr>
      <vt:lpstr>外观设计专利申请需要提交的文件</vt:lpstr>
      <vt:lpstr>（四）发明专利申请的审查</vt:lpstr>
      <vt:lpstr>发明专利申请的审查</vt:lpstr>
      <vt:lpstr>（五）实用新型和外观设计专利的审查</vt:lpstr>
      <vt:lpstr>审查的程序</vt:lpstr>
      <vt:lpstr>（六）专利无效宣告</vt:lpstr>
      <vt:lpstr>2、请求宣告发明和实用新型专利权无效的理由</vt:lpstr>
      <vt:lpstr> 3、请求宣告外观设计专利无效的理由</vt:lpstr>
      <vt:lpstr>4、无效宣告决定的做出</vt:lpstr>
      <vt:lpstr>6、专利宣告无效的后果</vt:lpstr>
      <vt:lpstr>第二讲    专利（四） </vt:lpstr>
      <vt:lpstr>五、专利权的效力和行使</vt:lpstr>
      <vt:lpstr>2、专利权的终止</vt:lpstr>
      <vt:lpstr>PowerPoint 演示文稿</vt:lpstr>
      <vt:lpstr>（二）专利权的效力</vt:lpstr>
      <vt:lpstr>（三）专利权的行使</vt:lpstr>
      <vt:lpstr>3、专利实施许可</vt:lpstr>
      <vt:lpstr>专利开放许可</vt:lpstr>
      <vt:lpstr>4、专利权质押</vt:lpstr>
      <vt:lpstr>5、专利权出资</vt:lpstr>
      <vt:lpstr>6、专利滥用及规制</vt:lpstr>
      <vt:lpstr> 六、专利权的保护</vt:lpstr>
      <vt:lpstr>2、发明和实用新型专利保护范围的规定</vt:lpstr>
      <vt:lpstr>3、侵权判断对比</vt:lpstr>
      <vt:lpstr>4、发明和实用新型专利侵权判断的规则 </vt:lpstr>
      <vt:lpstr>PowerPoint 演示文稿</vt:lpstr>
      <vt:lpstr>等同原则</vt:lpstr>
      <vt:lpstr>发明专利侵权案例讲解</vt:lpstr>
      <vt:lpstr>PowerPoint 演示文稿</vt:lpstr>
      <vt:lpstr>PowerPoint 演示文稿</vt:lpstr>
      <vt:lpstr>PowerPoint 演示文稿</vt:lpstr>
      <vt:lpstr>PowerPoint 演示文稿</vt:lpstr>
      <vt:lpstr>5、外观设计专利侵权判断</vt:lpstr>
      <vt:lpstr>沈阳华晨金杯汽车有限公司 诉秦皇岛金程自动车工业有限公司外观设计专利侵权 </vt:lpstr>
      <vt:lpstr>PowerPoint 演示文稿</vt:lpstr>
      <vt:lpstr>（二）专利侵权抗辩</vt:lpstr>
      <vt:lpstr>2、先用权</vt:lpstr>
      <vt:lpstr>3、临时过境</vt:lpstr>
      <vt:lpstr>4、专为科学试验而使用</vt:lpstr>
      <vt:lpstr>5、为药品行政审批而使用专利</vt:lpstr>
      <vt:lpstr>6、公知技术抗辩</vt:lpstr>
      <vt:lpstr>7、善意使用和销售</vt:lpstr>
      <vt:lpstr>（三）专利侵权的解决途径</vt:lpstr>
      <vt:lpstr>（四）专利侵权责任</vt:lpstr>
      <vt:lpstr>PowerPoint 演示文稿</vt:lpstr>
      <vt:lpstr>福建省高级人民法院(2001)闽知初字第4号判决 </vt:lpstr>
      <vt:lpstr>最高法院（2008）民三终字第8号判决</vt:lpstr>
      <vt:lpstr>2、赔偿损失</vt:lpstr>
      <vt:lpstr>PowerPoint 演示文稿</vt:lpstr>
      <vt:lpstr>3、其他责任形式</vt:lpstr>
      <vt:lpstr>4、假冒专利</vt:lpstr>
      <vt:lpstr>《中华人民共和国专利法实施细则》</vt:lpstr>
      <vt:lpstr>第三讲  商      标</vt:lpstr>
      <vt:lpstr>商标</vt:lpstr>
      <vt:lpstr>一、商标概述</vt:lpstr>
      <vt:lpstr>（三）商标法及其修改</vt:lpstr>
      <vt:lpstr>一、商标概述</vt:lpstr>
      <vt:lpstr>一、商标概述</vt:lpstr>
      <vt:lpstr>一、商标概述</vt:lpstr>
      <vt:lpstr>注册商标</vt:lpstr>
      <vt:lpstr>服务商标</vt:lpstr>
      <vt:lpstr>集体商标</vt:lpstr>
      <vt:lpstr>证明商标</vt:lpstr>
      <vt:lpstr>二、商标标志</vt:lpstr>
      <vt:lpstr>二、商标标志</vt:lpstr>
      <vt:lpstr>PowerPoint 演示文稿</vt:lpstr>
      <vt:lpstr>PowerPoint 演示文稿</vt:lpstr>
      <vt:lpstr>PowerPoint 演示文稿</vt:lpstr>
      <vt:lpstr>PowerPoint 演示文稿</vt:lpstr>
      <vt:lpstr>二、商标标志</vt:lpstr>
      <vt:lpstr>三维商标</vt:lpstr>
      <vt:lpstr>“鞋面缝线”立体商标能否获得注册？</vt:lpstr>
      <vt:lpstr>北京高院（2021）京行终5797号</vt:lpstr>
      <vt:lpstr>他人注册“微信”商标有不良影响？</vt:lpstr>
      <vt:lpstr>他人注册“微信”商标有不良影响？</vt:lpstr>
      <vt:lpstr>北京高院的判决</vt:lpstr>
      <vt:lpstr>PowerPoint 演示文稿</vt:lpstr>
      <vt:lpstr>三、商标注册</vt:lpstr>
      <vt:lpstr>（二）禁止恶意注册</vt:lpstr>
      <vt:lpstr>（三）禁止抢注</vt:lpstr>
      <vt:lpstr>PowerPoint 演示文稿</vt:lpstr>
      <vt:lpstr>PowerPoint 演示文稿</vt:lpstr>
      <vt:lpstr>PowerPoint 演示文稿</vt:lpstr>
      <vt:lpstr>PowerPoint 演示文稿</vt:lpstr>
      <vt:lpstr>PowerPoint 演示文稿</vt:lpstr>
      <vt:lpstr>(四)商标与地理标志</vt:lpstr>
      <vt:lpstr>（四）商标注册申请</vt:lpstr>
      <vt:lpstr>（五）商标审查</vt:lpstr>
      <vt:lpstr>审查的内容</vt:lpstr>
      <vt:lpstr>（六）商标异议</vt:lpstr>
      <vt:lpstr>（七）复审和行政诉讼</vt:lpstr>
      <vt:lpstr>（八）有效期和续展</vt:lpstr>
      <vt:lpstr>（九）商标的转让</vt:lpstr>
      <vt:lpstr>（九）注册商标的许可</vt:lpstr>
      <vt:lpstr>（十一）注册商标的无效</vt:lpstr>
      <vt:lpstr>（十二）无效中的行政诉讼</vt:lpstr>
      <vt:lpstr>四、商标侵权及救济</vt:lpstr>
      <vt:lpstr>（二）商标侵权行为</vt:lpstr>
      <vt:lpstr>PowerPoint 演示文稿</vt:lpstr>
      <vt:lpstr>商品类似</vt:lpstr>
      <vt:lpstr>商标近似</vt:lpstr>
      <vt:lpstr>PowerPoint 演示文稿</vt:lpstr>
      <vt:lpstr>将他人商标权作为字号——不正当竞争</vt:lpstr>
      <vt:lpstr>（二）商标侵权的限制</vt:lpstr>
      <vt:lpstr>成都温江五阿婆青花椒鱼火锅店与上海万翠堂餐饮管理有限公司侵害商标权纠纷案</vt:lpstr>
      <vt:lpstr>四川省高级人民法院（2021）川知民终2152号</vt:lpstr>
      <vt:lpstr>PowerPoint 演示文稿</vt:lpstr>
      <vt:lpstr>PowerPoint 演示文稿</vt:lpstr>
      <vt:lpstr>（三）商标保护的途径</vt:lpstr>
      <vt:lpstr>（四）商标侵权责任</vt:lpstr>
      <vt:lpstr>PowerPoint 演示文稿</vt:lpstr>
      <vt:lpstr>PowerPoint 演示文稿</vt:lpstr>
      <vt:lpstr>五、驰名商标的特殊保护</vt:lpstr>
      <vt:lpstr>（二）驰名商标认定考虑 因素</vt:lpstr>
      <vt:lpstr>（三）驰名商标认定途径</vt:lpstr>
      <vt:lpstr>（四）驰名商标宣传限制</vt:lpstr>
      <vt:lpstr>第四讲 著作权</vt:lpstr>
      <vt:lpstr>一、作品与著作权</vt:lpstr>
      <vt:lpstr>一、作品与著作权</vt:lpstr>
      <vt:lpstr>一、作品与著作权</vt:lpstr>
      <vt:lpstr>（四）作品的分类</vt:lpstr>
      <vt:lpstr>1、文字作品</vt:lpstr>
      <vt:lpstr>2、口述作品</vt:lpstr>
      <vt:lpstr>3、音乐、戏剧、曲艺、舞蹈、杂技艺术作品</vt:lpstr>
      <vt:lpstr>音乐作品</vt:lpstr>
      <vt:lpstr>戏剧作品</vt:lpstr>
      <vt:lpstr>曲艺作品</vt:lpstr>
      <vt:lpstr>舞蹈作品</vt:lpstr>
      <vt:lpstr>杂技艺术作品</vt:lpstr>
      <vt:lpstr>（四）美术、建筑作品</vt:lpstr>
      <vt:lpstr>美术作品</vt:lpstr>
      <vt:lpstr>建筑作品</vt:lpstr>
      <vt:lpstr>PowerPoint 演示文稿</vt:lpstr>
      <vt:lpstr>（五）摄影作品</vt:lpstr>
      <vt:lpstr>（六）视听作品</vt:lpstr>
      <vt:lpstr>（七）工程设计图、产品设计图、地图、示意图等图形作品和模型作品</vt:lpstr>
      <vt:lpstr>PowerPoint 演示文稿</vt:lpstr>
      <vt:lpstr>工程设计图</vt:lpstr>
      <vt:lpstr>产品设计图</vt:lpstr>
      <vt:lpstr>地图</vt:lpstr>
      <vt:lpstr>示意图</vt:lpstr>
      <vt:lpstr>（八）计算机软件</vt:lpstr>
      <vt:lpstr>（九）符合作品特征的其他智力成果</vt:lpstr>
      <vt:lpstr>（五）不受著作权保护的对象</vt:lpstr>
      <vt:lpstr>1、法律、法规，国家机关的决议、决定、命令和其他具有立法、行政、司法性质的文件，及其官方正式译文。</vt:lpstr>
      <vt:lpstr>2、单纯事实消息；</vt:lpstr>
      <vt:lpstr>3、历法、通用数表、通用表格和公式</vt:lpstr>
      <vt:lpstr>二、著作权的内容</vt:lpstr>
      <vt:lpstr>（一）著作人身权的特点</vt:lpstr>
      <vt:lpstr>（二）著作人身权的内容</vt:lpstr>
      <vt:lpstr>1.发表权</vt:lpstr>
      <vt:lpstr>2.署名权</vt:lpstr>
      <vt:lpstr>3.修改权</vt:lpstr>
      <vt:lpstr>4.保护作品完整权</vt:lpstr>
      <vt:lpstr>二、著作财产权（经济权利）</vt:lpstr>
      <vt:lpstr>1.复制权</vt:lpstr>
      <vt:lpstr>2.发行权</vt:lpstr>
      <vt:lpstr>3.出租权</vt:lpstr>
      <vt:lpstr>4.展览权</vt:lpstr>
      <vt:lpstr>5.表演权</vt:lpstr>
      <vt:lpstr>案例：张学友演唱会侵权案</vt:lpstr>
      <vt:lpstr>PowerPoint 演示文稿</vt:lpstr>
      <vt:lpstr>6.放映权</vt:lpstr>
      <vt:lpstr>7.广播权</vt:lpstr>
      <vt:lpstr>8.信息网络传播权</vt:lpstr>
      <vt:lpstr>9.摄制权</vt:lpstr>
      <vt:lpstr>10.改编权</vt:lpstr>
      <vt:lpstr>11.翻译权</vt:lpstr>
      <vt:lpstr>12.汇编权</vt:lpstr>
      <vt:lpstr>13.应当由著作权人享有的其他权利</vt:lpstr>
      <vt:lpstr>三、著作权的归属</vt:lpstr>
      <vt:lpstr>三、著作权的归属</vt:lpstr>
      <vt:lpstr>三、著作权的归属</vt:lpstr>
      <vt:lpstr>三、著作权的归属</vt:lpstr>
      <vt:lpstr>三、著作权的归属</vt:lpstr>
      <vt:lpstr>三、著作权的归属</vt:lpstr>
      <vt:lpstr>三、著作权的归属</vt:lpstr>
      <vt:lpstr>三、著作权的归属</vt:lpstr>
      <vt:lpstr>四、著作权的合理使用</vt:lpstr>
      <vt:lpstr>合理使用的情形</vt:lpstr>
      <vt:lpstr>合理使用的情形</vt:lpstr>
      <vt:lpstr>合理使用的情形</vt:lpstr>
      <vt:lpstr>合理使用的情形</vt:lpstr>
      <vt:lpstr>五、著作权的法定许可</vt:lpstr>
      <vt:lpstr>五、著作权的法定许可</vt:lpstr>
      <vt:lpstr>五、著作权的法定许可</vt:lpstr>
      <vt:lpstr>五、著作权的法定许可</vt:lpstr>
      <vt:lpstr>五、著作权的法定许可</vt:lpstr>
      <vt:lpstr>六、著作权的保护期</vt:lpstr>
      <vt:lpstr>六、著作权的保护期限</vt:lpstr>
      <vt:lpstr>六、著作权的保护期限</vt:lpstr>
      <vt:lpstr>六、著作权的保护期限</vt:lpstr>
      <vt:lpstr>六、著作权的保护期限</vt:lpstr>
      <vt:lpstr>七、邻接权</vt:lpstr>
      <vt:lpstr>PowerPoint 演示文稿</vt:lpstr>
      <vt:lpstr>七、邻接权</vt:lpstr>
      <vt:lpstr>七、邻接权</vt:lpstr>
      <vt:lpstr>七、邻接权</vt:lpstr>
      <vt:lpstr>七、邻接权</vt:lpstr>
      <vt:lpstr>八、著作权侵权与救济</vt:lpstr>
      <vt:lpstr>PowerPoint 演示文稿</vt:lpstr>
      <vt:lpstr>八、著作权侵权与救济</vt:lpstr>
      <vt:lpstr>八、著作权侵权与救济</vt:lpstr>
      <vt:lpstr>PowerPoint 演示文稿</vt:lpstr>
      <vt:lpstr>八、著作权侵权与救济</vt:lpstr>
      <vt:lpstr>歪曲和篡改 </vt:lpstr>
      <vt:lpstr>PowerPoint 演示文稿</vt:lpstr>
      <vt:lpstr>歪曲和篡改</vt:lpstr>
      <vt:lpstr>制作、出售假冒他人署名的作品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磊 黄</cp:lastModifiedBy>
  <cp:revision>73</cp:revision>
  <dcterms:created xsi:type="dcterms:W3CDTF">2018-08-10T09:41:00Z</dcterms:created>
  <dcterms:modified xsi:type="dcterms:W3CDTF">2023-06-09T00:55:15Z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F8DABB0BC0F04FF794D64BFCEDA7DD9E</vt:lpwstr>
  </property>
</Properties>
</file>